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31" r:id="rId4"/>
    <p:sldId id="338" r:id="rId5"/>
    <p:sldId id="339" r:id="rId6"/>
    <p:sldId id="340" r:id="rId7"/>
    <p:sldId id="342" r:id="rId8"/>
    <p:sldId id="344" r:id="rId9"/>
    <p:sldId id="343" r:id="rId10"/>
    <p:sldId id="341" r:id="rId11"/>
    <p:sldId id="333" r:id="rId12"/>
    <p:sldId id="323" r:id="rId13"/>
    <p:sldId id="334" r:id="rId14"/>
    <p:sldId id="337" r:id="rId15"/>
    <p:sldId id="30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477FD-34F4-ADCF-B36E-DACE57B7C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ECBFF82-0FB0-00F1-0280-73ADB627A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5088E56-6701-58ED-5570-EF137C999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404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35BF3-C998-49DD-08DE-5BE65D38F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1A2A09D-6B2E-FDA9-A9AF-D50DAE26A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DA96BD4-314C-6251-DCE6-EA2DA4E40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40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4B673-06E5-1E58-72FD-36CE779E1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32FD830-EF20-5B00-41C8-E965DA89D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3FA3D30-6D9E-B60E-F0A9-027B1C907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243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4CD5A-6FB1-D73D-D9FA-AEAEDB0F3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2C51031-6435-776B-AB65-36138DAA6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8CC7B67-9CD6-CF5F-A1AC-2364BEC1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10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3663D-F46B-1D8E-0DB6-4E69B2C41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A5F5215-FA57-CF0D-9AC3-BEEE515DA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3F51F5E-7378-CBBC-6EFD-07BE1D7B3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497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81B78-DA0A-4E44-1A69-2A66A723E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F923DF1-A563-0511-F648-72E0F6D8F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0A432A-C019-8B88-50E1-E8E24A51E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961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E377A-031C-9951-8BCD-F5FA88901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F571FBA-3889-9CB4-6768-C8E168299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7F8FB45-DF29-5280-11C2-ACF07AC95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99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sa-server.cs.vt.edu/ODSA/Books/CS3/html/RecurrenceIntro.html?utm_source=chatgpt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pb.br/jspui/bitstream/tede/7533/5/arquivototal.pdf?utm_source=chatgpt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FcHxGcZnIQ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bNuROOivJRU" TargetMode="External"/><Relationship Id="rId5" Type="http://schemas.openxmlformats.org/officeDocument/2006/relationships/hyperlink" Target="https://youtu.be/XWAkJsN_MuY" TargetMode="External"/><Relationship Id="rId4" Type="http://schemas.openxmlformats.org/officeDocument/2006/relationships/hyperlink" Target="https://youtu.be/EZzXpzBUpmw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8E3F0-F408-9B3D-2C3F-A0FD997BC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E2F0BA-794E-9CF6-A93B-74309590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Eq. </a:t>
            </a:r>
            <a:r>
              <a:rPr lang="en-US" b="1" dirty="0" err="1">
                <a:solidFill>
                  <a:srgbClr val="0070C0"/>
                </a:solidFill>
              </a:rPr>
              <a:t>Recorrência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D8A6CCA5-E283-BDAA-A436-5964E608FF61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142865" y="1200150"/>
                <a:ext cx="8865056" cy="373737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 1 – </a:t>
                </a: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Fibonacci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−2),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(0)=0,</m:t>
                      </m:r>
                      <m:r>
                        <m:rPr>
                          <m:nor/>
                        </m:rPr>
                        <a:rPr lang="pt-BR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(1)=1</m:t>
                      </m:r>
                    </m:oMath>
                  </m:oMathPara>
                </a14:m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complexidade, </a:t>
                </a:r>
                <a14:m>
                  <m:oMath xmlns:m="http://schemas.openxmlformats.org/officeDocument/2006/math">
                    <m:r>
                      <a:rPr lang="pt-B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 há </a:t>
                </a:r>
                <a:r>
                  <a:rPr lang="pt-B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recomputação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subproblemas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 2 – </a:t>
                </a: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 </a:t>
                </a:r>
                <a:r>
                  <a:rPr lang="pt-BR" sz="22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)=2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2)+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Aplicando o </a:t>
                </a: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Teorema Mestre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temos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𝒏𝒍𝒐𝒈</m:t>
                    </m:r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BR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 3 – </a:t>
                </a: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Pesquisa Binária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2)+1⇒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𝒍𝒐𝒈𝒏</m:t>
                    </m:r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D8A6CCA5-E283-BDAA-A436-5964E608F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42865" y="1200150"/>
                <a:ext cx="8865056" cy="3737370"/>
              </a:xfrm>
              <a:blipFill>
                <a:blip r:embed="rId3"/>
                <a:stretch>
                  <a:fillRect l="-1375" t="-1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033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5339"/>
            <a:ext cx="8865056" cy="39121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Recurrence Relations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inglês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https://opendsa-server.cs.vt.edu/ODSA/Books/CS3/html/RecurrenceIntro.html?utm_source=chatgpt.com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Recorrências: Conceitos e Aplicações.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https://repositorio.ufpb.br/jspui/bitstream/tede/7533/5/arquivototal.pdf?utm_source=chatgpt.com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Teorema Mestre / recorrências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https://youtu.be/6FcHxGcZnIQ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Teorema Mestre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https://youtu.be/EZzXpzBUpmw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Aula 11 - Teorema Mestre (Parte 01)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https://youtu.be/XWAkJsN_MuY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Aula 08: Resolução de Recorrências - Teorema Mestre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https://youtu.be/bNuROOivJRU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: Grupo de 3 </a:t>
            </a:r>
            <a:r>
              <a:rPr lang="en-US" b="1" dirty="0" err="1">
                <a:solidFill>
                  <a:srgbClr val="0070C0"/>
                </a:solidFill>
              </a:rPr>
              <a:t>ou</a:t>
            </a:r>
            <a:r>
              <a:rPr lang="en-US" b="1" dirty="0">
                <a:solidFill>
                  <a:srgbClr val="0070C0"/>
                </a:solidFill>
              </a:rPr>
              <a:t> 4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pseudocódigo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recursivo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Fatorial, Merge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Pesquisa Binária, Torre de Hanói,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grupo deverá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equação de recorrência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correspondente;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Resolver ou simplificar a equação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usando expansão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Mestre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Apresentar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assintótica final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grupo apresenta sua solução em até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minutos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CORMEN, Thomas H.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Teoria e Prática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3. ed. Rio de Janeiro: Elsevier, 2012.</a:t>
            </a: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SEDGEWICK, Robert; WAYNE, Kevin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4th ed. Boston: Addison-Wesley, 2011.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Equações de Recorrência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Equações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Recorrência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Contexto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 análise 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frequentemente queremos determinar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quanto tempo um algoritmo leva para ser executado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quantas operações ele realiza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b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Muitos algoritmos, especialmente os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recursivos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têm comportamentos que se repetem em menor escala dentro deles mesmos.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Esses casos são modelados por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equações de recorrência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expressam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execução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função em termos do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execução de subproblemas menores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0F8C2-3B2E-212B-922C-B8E168E56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655E48-05A1-6DAF-3601-5EFA390F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Eq. </a:t>
            </a:r>
            <a:r>
              <a:rPr lang="en-US" b="1" dirty="0" err="1">
                <a:solidFill>
                  <a:srgbClr val="0070C0"/>
                </a:solidFill>
              </a:rPr>
              <a:t>Recorrência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Contexto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E8576F-AA9C-E7C9-AB51-C98EBDCACF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 algoritmo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o vetor em duas metades e ordena recursivamente cada metade.</a:t>
            </a:r>
          </a:p>
          <a:p>
            <a:pPr marL="0" indent="0">
              <a:buNone/>
            </a:pPr>
            <a:b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sua complexidade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 na equação de recorrência:</a:t>
            </a:r>
            <a:b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2T(n/2) + n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Resolver essa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nos leva à conclusão de que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O(n log n)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7360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8BEF4-85F8-74B2-BDD9-FC6DBB793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6B3CB1-E39C-00F1-DA0D-7AD39128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Eq. </a:t>
            </a:r>
            <a:r>
              <a:rPr lang="en-US" b="1" dirty="0" err="1">
                <a:solidFill>
                  <a:srgbClr val="0070C0"/>
                </a:solidFill>
              </a:rPr>
              <a:t>Recorrência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BE741457-4ED9-0257-AF39-8585E24D1060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142865" y="1200150"/>
                <a:ext cx="8865056" cy="373737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Uma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equação de recorrência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é uma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expressão matemática que define uma sequência recursivamente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ou seja, o termo atual é definido em função de termos anteriores.</a:t>
                </a:r>
              </a:p>
              <a:p>
                <a:pPr marL="0" indent="0">
                  <a:buNone/>
                </a:pP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Formalmente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Uma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recorrência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é uma </a:t>
                </a: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equação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 descreve o valor de uma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função </a:t>
                </a:r>
                <a14:m>
                  <m:oMath xmlns:m="http://schemas.openxmlformats.org/officeDocument/2006/math">
                    <m:r>
                      <a:rPr lang="pt-BR" sz="22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pt-BR" sz="2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2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 termos de valores menores </a:t>
                </a:r>
                <a14:m>
                  <m:oMath xmlns:m="http://schemas.openxmlformats.org/officeDocument/2006/math">
                    <m:r>
                      <a:rPr lang="pt-BR" sz="22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pt-BR" sz="2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22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2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pt-BR" sz="2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BE741457-4ED9-0257-AF39-8585E24D1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42865" y="1200150"/>
                <a:ext cx="8865056" cy="3737370"/>
              </a:xfrm>
              <a:blipFill>
                <a:blip r:embed="rId3"/>
                <a:stretch>
                  <a:fillRect l="-1375" t="-1142" r="-8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1256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8CAC7-57FC-489F-9EEB-19B680C26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EB06B5-2AA5-4824-88E6-35248B7E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Eq. </a:t>
            </a:r>
            <a:r>
              <a:rPr lang="en-US" b="1" dirty="0" err="1">
                <a:solidFill>
                  <a:srgbClr val="0070C0"/>
                </a:solidFill>
              </a:rPr>
              <a:t>Recorrência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1D598E05-7ABD-EA1A-FEA4-6FCAD54A581F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142865" y="1200150"/>
                <a:ext cx="8865056" cy="373737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 geral:</a:t>
                </a:r>
                <a:endParaRPr lang="pt-BR" sz="2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BR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pt-BR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pt-B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onde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número de subproblemas, 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fator de divisão do problema,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trabalho fora das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chamadas recursivas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Constantes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&gt;= 1;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1;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&gt;= 0; O(</a:t>
                </a:r>
                <a:r>
                  <a:rPr lang="pt-B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22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1D598E05-7ABD-EA1A-FEA4-6FCAD54A5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42865" y="1200150"/>
                <a:ext cx="8865056" cy="3737370"/>
              </a:xfrm>
              <a:blipFill>
                <a:blip r:embed="rId3"/>
                <a:stretch>
                  <a:fillRect l="-1375" t="-1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0280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A033D-F5C5-3DB2-5858-0ECD8EFB6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C3BDCC-0FB2-277A-DB13-601CFA24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Eq. </a:t>
            </a:r>
            <a:r>
              <a:rPr lang="en-US" b="1" dirty="0" err="1">
                <a:solidFill>
                  <a:srgbClr val="0070C0"/>
                </a:solidFill>
              </a:rPr>
              <a:t>Recorrência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Teorema</a:t>
            </a:r>
            <a:r>
              <a:rPr lang="en-US" b="1" dirty="0">
                <a:solidFill>
                  <a:srgbClr val="0070C0"/>
                </a:solidFill>
              </a:rPr>
              <a:t> Mestre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5B47A7CB-1E6B-50BC-3DD3-4A913F15E4B0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142865" y="1200150"/>
                <a:ext cx="8865056" cy="373737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 geral:</a:t>
                </a:r>
                <a:endParaRPr lang="pt-BR" sz="2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BR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pt-BR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</a:rPr>
                        <m:t>𝜣</m:t>
                      </m:r>
                      <m:r>
                        <a:rPr lang="pt-BR" b="1" i="1" smtClean="0">
                          <a:solidFill>
                            <a:srgbClr val="FF0000"/>
                          </a:solidFill>
                        </a:rPr>
                        <m:t>(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rgbClr val="FF0000"/>
                              </a:solidFill>
                            </a:rPr>
                          </m:ctrlPr>
                        </m:sSupPr>
                        <m:e>
                          <m:r>
                            <a:rPr lang="pt-BR" b="1" i="1">
                              <a:solidFill>
                                <a:srgbClr val="FF0000"/>
                              </a:solidFill>
                            </a:rPr>
                            <m:t>𝒏</m:t>
                          </m:r>
                        </m:e>
                        <m:sup>
                          <m:r>
                            <a:rPr lang="pt-BR" b="1" i="1">
                              <a:solidFill>
                                <a:srgbClr val="FF0000"/>
                              </a:solidFill>
                            </a:rPr>
                            <m:t>𝒌</m:t>
                          </m:r>
                        </m:sup>
                      </m:sSup>
                      <m:r>
                        <a:rPr lang="pt-BR" b="1" i="1">
                          <a:solidFill>
                            <a:srgbClr val="FF0000"/>
                          </a:solidFill>
                        </a:rPr>
                        <m:t>)</m:t>
                      </m:r>
                    </m:oMath>
                  </m:oMathPara>
                </a14:m>
                <a:br>
                  <a:rPr lang="pt-BR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pt-BR" sz="22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temos três casos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/>
                <a:r>
                  <a:rPr lang="pt-B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/>
                      <m:t>𝑓</m:t>
                    </m:r>
                    <m:r>
                      <a:rPr lang="pt-BR" sz="2000" i="1"/>
                      <m:t>(</m:t>
                    </m:r>
                    <m:r>
                      <a:rPr lang="pt-BR" sz="2000" i="1"/>
                      <m:t>𝑛</m:t>
                    </m:r>
                    <m:r>
                      <a:rPr lang="pt-BR" sz="2000" i="1"/>
                      <m:t>)=</m:t>
                    </m:r>
                    <m:r>
                      <a:rPr lang="pt-BR" sz="2000" i="1"/>
                      <m:t>𝑂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2000" i="1"/>
                            </m:ctrlPr>
                          </m:sSupPr>
                          <m:e>
                            <m:r>
                              <a:rPr lang="pt-BR" sz="2000" i="1"/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pt-BR" sz="20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2000"/>
                                  <m:t>log</m:t>
                                </m:r>
                              </m:e>
                              <m:sub>
                                <m:r>
                                  <a:rPr lang="pt-BR" sz="2000" i="1"/>
                                  <m:t>𝑏</m:t>
                                </m:r>
                              </m:sub>
                            </m:sSub>
                            <m:r>
                              <a:rPr lang="pt-BR" sz="2000" i="1"/>
                              <m:t>𝑎</m:t>
                            </m:r>
                            <m:r>
                              <a:rPr lang="pt-BR" sz="2000" i="1"/>
                              <m:t>−</m:t>
                            </m:r>
                            <m:r>
                              <a:rPr lang="pt-BR" sz="2000" i="1"/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algum </a:t>
                </a:r>
                <a14:m>
                  <m:oMath xmlns:m="http://schemas.openxmlformats.org/officeDocument/2006/math">
                    <m:r>
                      <a:rPr lang="pt-BR" sz="2000" b="1" i="1"/>
                      <m:t>𝜺</m:t>
                    </m:r>
                    <m:r>
                      <a:rPr lang="pt-BR" sz="2000" b="1" i="1"/>
                      <m:t>&gt;</m:t>
                    </m:r>
                    <m:r>
                      <a:rPr lang="pt-BR" sz="2000" b="1" i="1"/>
                      <m:t>𝟎</m:t>
                    </m:r>
                  </m:oMath>
                </a14:m>
                <a:r>
                  <a:rPr lang="pt-B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FF0000"/>
                        </a:solidFill>
                      </a:rPr>
                      <m:t>𝑻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</a:rPr>
                      <m:t>𝒏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</a:rPr>
                      <m:t>)=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</a:rPr>
                      <m:t>𝜣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</a:rPr>
                      <m:t>(</m:t>
                    </m:r>
                    <m:sSup>
                      <m:sSupPr>
                        <m:ctrlPr>
                          <a:rPr lang="pt-BR" sz="2000" b="1" i="1">
                            <a:solidFill>
                              <a:srgbClr val="FF0000"/>
                            </a:solidFill>
                          </a:rPr>
                        </m:ctrlPr>
                      </m:sSupPr>
                      <m:e>
                        <m:r>
                          <a:rPr lang="pt-BR" sz="2000" b="1" i="1">
                            <a:solidFill>
                              <a:srgbClr val="FF0000"/>
                            </a:solidFill>
                          </a:rPr>
                          <m:t>𝒏</m:t>
                        </m:r>
                      </m:e>
                      <m:sup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rgbClr val="FF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pt-BR" sz="2000" b="1" i="1">
                                <a:solidFill>
                                  <a:srgbClr val="FF0000"/>
                                </a:solidFill>
                              </a:rPr>
                              <m:t>𝒍𝒐𝒈</m:t>
                            </m:r>
                          </m:e>
                          <m:sub>
                            <m:r>
                              <a:rPr lang="pt-BR" sz="2000" b="1" i="1">
                                <a:solidFill>
                                  <a:srgbClr val="FF0000"/>
                                </a:solidFill>
                              </a:rPr>
                              <m:t>𝒃</m:t>
                            </m:r>
                          </m:sub>
                        </m:sSub>
                        <m:r>
                          <a:rPr lang="pt-BR" sz="2000" b="1" i="1">
                            <a:solidFill>
                              <a:srgbClr val="FF0000"/>
                            </a:solidFill>
                          </a:rPr>
                          <m:t>𝒂</m:t>
                        </m:r>
                      </m:sup>
                    </m:sSup>
                    <m:r>
                      <a:rPr lang="pt-BR" sz="2000" b="1" i="1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endParaRPr lang="pt-B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pt-B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/>
                      <m:t>𝑓</m:t>
                    </m:r>
                    <m:r>
                      <a:rPr lang="pt-BR" sz="2000" i="1"/>
                      <m:t>(</m:t>
                    </m:r>
                    <m:r>
                      <a:rPr lang="pt-BR" sz="2000" i="1"/>
                      <m:t>𝑛</m:t>
                    </m:r>
                    <m:r>
                      <a:rPr lang="pt-BR" sz="2000" i="1"/>
                      <m:t>)=</m:t>
                    </m:r>
                    <m:r>
                      <m:rPr>
                        <m:sty m:val="p"/>
                      </m:rPr>
                      <a:rPr lang="pt-BR" sz="2000"/>
                      <m:t>Θ</m:t>
                    </m:r>
                    <m:r>
                      <a:rPr lang="pt-BR" sz="2000" i="1"/>
                      <m:t>(</m:t>
                    </m:r>
                    <m:sSup>
                      <m:sSupPr>
                        <m:ctrlPr>
                          <a:rPr lang="pt-BR" sz="2000" i="1"/>
                        </m:ctrlPr>
                      </m:sSupPr>
                      <m:e>
                        <m:r>
                          <a:rPr lang="pt-BR" sz="2000" i="1"/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pt-BR" sz="20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/>
                              <m:t>log</m:t>
                            </m:r>
                          </m:e>
                          <m:sub>
                            <m:r>
                              <a:rPr lang="pt-BR" sz="2000" i="1"/>
                              <m:t>𝑏</m:t>
                            </m:r>
                          </m:sub>
                        </m:sSub>
                        <m:r>
                          <a:rPr lang="pt-BR" sz="2000" i="1"/>
                          <m:t>𝑎</m:t>
                        </m:r>
                      </m:sup>
                    </m:sSup>
                    <m:r>
                      <a:rPr lang="pt-BR" sz="2000" i="1"/>
                      <m:t>)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FF0000"/>
                        </a:solidFill>
                      </a:rPr>
                      <m:t>𝑻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</a:rPr>
                      <m:t>𝒏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</a:rPr>
                      <m:t>)=</m:t>
                    </m:r>
                    <m:r>
                      <a:rPr lang="pt-BR" sz="2000" b="1" i="1">
                        <a:solidFill>
                          <a:srgbClr val="FF0000"/>
                        </a:solidFill>
                      </a:rPr>
                      <m:t>𝜣</m:t>
                    </m:r>
                    <m:r>
                      <a:rPr lang="pt-BR" sz="2000" b="1" i="1">
                        <a:solidFill>
                          <a:srgbClr val="FF0000"/>
                        </a:solidFill>
                      </a:rPr>
                      <m:t>(</m:t>
                    </m:r>
                    <m:sSup>
                      <m:sSupPr>
                        <m:ctrlPr>
                          <a:rPr lang="pt-BR" sz="2000" b="1" i="1">
                            <a:solidFill>
                              <a:srgbClr val="FF0000"/>
                            </a:solidFill>
                          </a:rPr>
                        </m:ctrlPr>
                      </m:sSupPr>
                      <m:e>
                        <m:r>
                          <a:rPr lang="pt-BR" sz="2000" b="1" i="1">
                            <a:solidFill>
                              <a:srgbClr val="FF0000"/>
                            </a:solidFill>
                          </a:rPr>
                          <m:t>𝒏</m:t>
                        </m:r>
                      </m:e>
                      <m:sup>
                        <m:sSub>
                          <m:sSubPr>
                            <m:ctrlPr>
                              <a:rPr lang="pt-BR" sz="2000" b="1" i="1">
                                <a:solidFill>
                                  <a:srgbClr val="FF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pt-BR" sz="2000" b="1" i="1">
                                <a:solidFill>
                                  <a:srgbClr val="FF0000"/>
                                </a:solidFill>
                              </a:rPr>
                              <m:t>𝒍𝒐𝒈</m:t>
                            </m:r>
                          </m:e>
                          <m:sub>
                            <m:r>
                              <a:rPr lang="pt-BR" sz="2000" b="1" i="1">
                                <a:solidFill>
                                  <a:srgbClr val="FF0000"/>
                                </a:solidFill>
                              </a:rPr>
                              <m:t>𝒃</m:t>
                            </m:r>
                          </m:sub>
                        </m:sSub>
                        <m:r>
                          <a:rPr lang="pt-BR" sz="2000" b="1" i="1">
                            <a:solidFill>
                              <a:srgbClr val="FF0000"/>
                            </a:solidFill>
                          </a:rPr>
                          <m:t>𝒂</m:t>
                        </m:r>
                      </m:sup>
                    </m:sSup>
                    <m:r>
                      <a:rPr lang="pt-BR" sz="2000" b="1" i="1">
                        <a:solidFill>
                          <a:srgbClr val="FF0000"/>
                        </a:solidFill>
                      </a:rPr>
                      <m:t>𝒍𝒐𝒈𝒏</m:t>
                    </m:r>
                    <m:r>
                      <a:rPr lang="pt-BR" sz="2000" b="1" i="1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endParaRPr lang="pt-B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pt-B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/>
                      <m:t>𝑓</m:t>
                    </m:r>
                    <m:r>
                      <a:rPr lang="pt-BR" sz="2000" i="1"/>
                      <m:t>(</m:t>
                    </m:r>
                    <m:r>
                      <a:rPr lang="pt-BR" sz="2000" i="1"/>
                      <m:t>𝑛</m:t>
                    </m:r>
                    <m:r>
                      <a:rPr lang="pt-BR" sz="2000" i="1"/>
                      <m:t>)=</m:t>
                    </m:r>
                    <m:r>
                      <m:rPr>
                        <m:sty m:val="p"/>
                      </m:rPr>
                      <a:rPr lang="pt-BR" sz="2000"/>
                      <m:t>Ω</m:t>
                    </m:r>
                    <m:r>
                      <a:rPr lang="pt-BR" sz="2000" i="1"/>
                      <m:t>(</m:t>
                    </m:r>
                    <m:sSup>
                      <m:sSupPr>
                        <m:ctrlPr>
                          <a:rPr lang="pt-BR" sz="2000" i="1"/>
                        </m:ctrlPr>
                      </m:sSupPr>
                      <m:e>
                        <m:r>
                          <a:rPr lang="pt-BR" sz="2000" i="1"/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pt-BR" sz="20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sz="2000"/>
                              <m:t>log</m:t>
                            </m:r>
                          </m:e>
                          <m:sub>
                            <m:r>
                              <a:rPr lang="pt-BR" sz="2000" i="1"/>
                              <m:t>𝑏</m:t>
                            </m:r>
                          </m:sub>
                        </m:sSub>
                        <m:r>
                          <a:rPr lang="pt-BR" sz="2000" i="1"/>
                          <m:t>𝑎</m:t>
                        </m:r>
                        <m:r>
                          <a:rPr lang="pt-BR" sz="2000" i="1"/>
                          <m:t>+</m:t>
                        </m:r>
                        <m:r>
                          <a:rPr lang="pt-BR" sz="2000" i="1"/>
                          <m:t>𝜀</m:t>
                        </m:r>
                      </m:sup>
                    </m:sSup>
                    <m:r>
                      <a:rPr lang="pt-BR" sz="2000" i="1"/>
                      <m:t>)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pt-BR" sz="2000" i="1"/>
                      <m:t>𝑎𝑓</m:t>
                    </m:r>
                    <m:r>
                      <a:rPr lang="pt-BR" sz="2000" i="1"/>
                      <m:t>(</m:t>
                    </m:r>
                    <m:r>
                      <a:rPr lang="pt-BR" sz="2000" i="1"/>
                      <m:t>𝑛</m:t>
                    </m:r>
                    <m:r>
                      <a:rPr lang="pt-BR" sz="2000"/>
                      <m:t>/</m:t>
                    </m:r>
                    <m:r>
                      <a:rPr lang="pt-BR" sz="2000" i="1"/>
                      <m:t>𝑏</m:t>
                    </m:r>
                    <m:r>
                      <a:rPr lang="pt-BR" sz="2000" i="1"/>
                      <m:t>)≤</m:t>
                    </m:r>
                    <m:r>
                      <a:rPr lang="pt-BR" sz="2000" i="1"/>
                      <m:t>𝑐𝑓</m:t>
                    </m:r>
                    <m:r>
                      <a:rPr lang="pt-BR" sz="2000" i="1"/>
                      <m:t>(</m:t>
                    </m:r>
                    <m:r>
                      <a:rPr lang="pt-BR" sz="2000" i="1"/>
                      <m:t>𝑛</m:t>
                    </m:r>
                    <m:r>
                      <a:rPr lang="pt-BR" sz="2000" i="1"/>
                      <m:t>)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alguma constante </a:t>
                </a:r>
                <a14:m>
                  <m:oMath xmlns:m="http://schemas.openxmlformats.org/officeDocument/2006/math">
                    <m:r>
                      <a:rPr lang="pt-BR" sz="2000" i="1"/>
                      <m:t>𝑐</m:t>
                    </m:r>
                    <m:r>
                      <a:rPr lang="pt-BR" sz="2000" i="1"/>
                      <m:t>&lt;1</m:t>
                    </m:r>
                  </m:oMath>
                </a14:m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rgbClr val="FF0000"/>
                        </a:solidFill>
                      </a:rPr>
                      <m:t>𝑻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</a:rPr>
                      <m:t>𝒏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</a:rPr>
                      <m:t>)=</m:t>
                    </m:r>
                    <m:r>
                      <a:rPr lang="pt-BR" sz="2000" b="1" i="1">
                        <a:solidFill>
                          <a:srgbClr val="FF0000"/>
                        </a:solidFill>
                      </a:rPr>
                      <m:t>𝜣</m:t>
                    </m:r>
                    <m:r>
                      <a:rPr lang="pt-BR" sz="2000" b="1" i="1">
                        <a:solidFill>
                          <a:srgbClr val="FF0000"/>
                        </a:solidFill>
                      </a:rPr>
                      <m:t>(</m:t>
                    </m:r>
                    <m:r>
                      <a:rPr lang="pt-BR" sz="2000" b="1" i="1">
                        <a:solidFill>
                          <a:srgbClr val="FF0000"/>
                        </a:solidFill>
                      </a:rPr>
                      <m:t>𝒇</m:t>
                    </m:r>
                    <m:r>
                      <a:rPr lang="pt-BR" sz="2000" b="1" i="1">
                        <a:solidFill>
                          <a:srgbClr val="FF0000"/>
                        </a:solidFill>
                      </a:rPr>
                      <m:t>(</m:t>
                    </m:r>
                    <m:r>
                      <a:rPr lang="pt-BR" sz="2000" b="1" i="1">
                        <a:solidFill>
                          <a:srgbClr val="FF0000"/>
                        </a:solidFill>
                      </a:rPr>
                      <m:t>𝒏</m:t>
                    </m:r>
                    <m:r>
                      <a:rPr lang="pt-BR" sz="2000" b="1" i="1">
                        <a:solidFill>
                          <a:srgbClr val="FF0000"/>
                        </a:solidFill>
                      </a:rPr>
                      <m:t>))</m:t>
                    </m:r>
                  </m:oMath>
                </a14:m>
                <a:endParaRPr lang="pt-B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5B47A7CB-1E6B-50BC-3DD3-4A913F15E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42865" y="1200150"/>
                <a:ext cx="8865056" cy="3737370"/>
              </a:xfrm>
              <a:blipFill>
                <a:blip r:embed="rId3"/>
                <a:stretch>
                  <a:fillRect l="-1375" t="-1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165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19539-D2B1-C75B-3CC5-783B857CD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C1B01C-753C-F8B6-21E7-E5115A9E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Eq. </a:t>
            </a:r>
            <a:r>
              <a:rPr lang="en-US" b="1" dirty="0" err="1">
                <a:solidFill>
                  <a:srgbClr val="0070C0"/>
                </a:solidFill>
              </a:rPr>
              <a:t>Recorrência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Teorema</a:t>
            </a:r>
            <a:r>
              <a:rPr lang="en-US" b="1" dirty="0">
                <a:solidFill>
                  <a:srgbClr val="0070C0"/>
                </a:solidFill>
              </a:rPr>
              <a:t> Mestre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5E58E671-34AB-1005-C984-2BC8E4A45755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142865" y="1200150"/>
                <a:ext cx="8865056" cy="373737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Resumindo os três casos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/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a &gt; </a:t>
                </a:r>
                <a:r>
                  <a:rPr lang="pt-BR" sz="2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pt-BR" sz="22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então T(n) = </a:t>
                </a:r>
                <a14:m>
                  <m:oMath xmlns:m="http://schemas.openxmlformats.org/officeDocument/2006/math">
                    <m:r>
                      <a:rPr lang="pt-BR" sz="2200" b="1" i="1"/>
                      <m:t>𝜣</m:t>
                    </m:r>
                    <m:r>
                      <a:rPr lang="pt-BR" sz="2200" b="1" i="1"/>
                      <m:t>(</m:t>
                    </m:r>
                    <m:sSup>
                      <m:sSupPr>
                        <m:ctrlPr>
                          <a:rPr lang="pt-BR" sz="2200" b="1" i="1"/>
                        </m:ctrlPr>
                      </m:sSupPr>
                      <m:e>
                        <m:r>
                          <a:rPr lang="pt-BR" sz="2200" b="1" i="1"/>
                          <m:t>𝒏</m:t>
                        </m:r>
                      </m:e>
                      <m:sup>
                        <m:sSub>
                          <m:sSubPr>
                            <m:ctrlPr>
                              <a:rPr lang="pt-BR" sz="2200" b="1" i="1"/>
                            </m:ctrlPr>
                          </m:sSubPr>
                          <m:e>
                            <m:r>
                              <a:rPr lang="pt-BR" sz="2200" b="1" i="1"/>
                              <m:t>𝒍𝒐𝒈</m:t>
                            </m:r>
                          </m:e>
                          <m:sub>
                            <m:r>
                              <a:rPr lang="pt-BR" sz="2200" b="1" i="1"/>
                              <m:t>𝒃</m:t>
                            </m:r>
                          </m:sub>
                        </m:sSub>
                        <m:r>
                          <a:rPr lang="pt-BR" sz="2200" b="1" i="1"/>
                          <m:t>𝒂</m:t>
                        </m:r>
                      </m:sup>
                    </m:sSup>
                    <m:r>
                      <a:rPr lang="pt-BR" sz="2200" b="1" i="1"/>
                      <m:t>)</m:t>
                    </m:r>
                  </m:oMath>
                </a14:m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a = </a:t>
                </a:r>
                <a:r>
                  <a:rPr lang="pt-BR" sz="2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pt-BR" sz="22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então T(n) = </a:t>
                </a:r>
                <a14:m>
                  <m:oMath xmlns:m="http://schemas.openxmlformats.org/officeDocument/2006/math">
                    <m:r>
                      <a:rPr lang="pt-BR" sz="2200" b="1" i="1"/>
                      <m:t>𝜣</m:t>
                    </m:r>
                    <m:d>
                      <m:dPr>
                        <m:ctrlPr>
                          <a:rPr lang="pt-BR" sz="2200" b="1" i="1"/>
                        </m:ctrlPr>
                      </m:dPr>
                      <m:e>
                        <m:sSup>
                          <m:sSupPr>
                            <m:ctrlPr>
                              <a:rPr lang="pt-BR" sz="2200" b="1" i="1"/>
                            </m:ctrlPr>
                          </m:sSupPr>
                          <m:e>
                            <m:r>
                              <a:rPr lang="pt-BR" sz="2200" b="1" i="1"/>
                              <m:t>𝒏</m:t>
                            </m:r>
                          </m:e>
                          <m:sup>
                            <m:r>
                              <a:rPr lang="pt-BR" sz="2200" b="1" i="1"/>
                              <m:t>𝒌</m:t>
                            </m:r>
                          </m:sup>
                        </m:sSup>
                        <m:r>
                          <a:rPr lang="pt-BR" sz="2200" b="1" i="1"/>
                          <m:t>𝒍𝒐𝒈𝒏</m:t>
                        </m:r>
                      </m:e>
                    </m:d>
                  </m:oMath>
                </a14:m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a &lt; </a:t>
                </a:r>
                <a:r>
                  <a:rPr lang="pt-BR" sz="2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pt-BR" sz="22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então T(n) = </a:t>
                </a:r>
                <a14:m>
                  <m:oMath xmlns:m="http://schemas.openxmlformats.org/officeDocument/2006/math">
                    <m:r>
                      <a:rPr lang="pt-BR" sz="2200" b="1" i="1"/>
                      <m:t>𝜣</m:t>
                    </m:r>
                    <m:d>
                      <m:dPr>
                        <m:ctrlPr>
                          <a:rPr lang="pt-BR" sz="2200" b="1" i="1"/>
                        </m:ctrlPr>
                      </m:dPr>
                      <m:e>
                        <m:sSup>
                          <m:sSupPr>
                            <m:ctrlPr>
                              <a:rPr lang="pt-BR" sz="2200" b="1" i="1"/>
                            </m:ctrlPr>
                          </m:sSupPr>
                          <m:e>
                            <m:r>
                              <a:rPr lang="pt-BR" sz="2200" b="1" i="1"/>
                              <m:t>𝒏</m:t>
                            </m:r>
                          </m:e>
                          <m:sup>
                            <m:r>
                              <a:rPr lang="pt-BR" sz="2200" b="1" i="1"/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endParaRPr lang="pt-BR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 </a:t>
                </a: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.: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</a:rPr>
                      <m:t>𝑻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</a:rPr>
                      <m:t>𝒏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</a:rPr>
                      <m:t>)=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</a:rPr>
                      <m:t>𝟐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</a:rPr>
                      <m:t>𝑻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</a:rPr>
                      <m:t>(</m:t>
                    </m:r>
                    <m:f>
                      <m:fPr>
                        <m:ctrlPr>
                          <a:rPr lang="pt-BR" sz="2200" b="1" i="1">
                            <a:solidFill>
                              <a:srgbClr val="FF0000"/>
                            </a:solidFill>
                          </a:rPr>
                        </m:ctrlPr>
                      </m:fPr>
                      <m:num>
                        <m:r>
                          <a:rPr lang="pt-BR" sz="2200" b="1" i="1">
                            <a:solidFill>
                              <a:srgbClr val="FF0000"/>
                            </a:solidFill>
                          </a:rPr>
                          <m:t>𝒏</m:t>
                        </m:r>
                      </m:num>
                      <m:den>
                        <m:r>
                          <a:rPr lang="pt-BR" sz="2200" b="1" i="1">
                            <a:solidFill>
                              <a:srgbClr val="FF0000"/>
                            </a:solidFill>
                          </a:rPr>
                          <m:t>𝟐</m:t>
                        </m:r>
                      </m:den>
                    </m:f>
                    <m:r>
                      <a:rPr lang="pt-BR" sz="2200" b="1" i="1">
                        <a:solidFill>
                          <a:srgbClr val="FF0000"/>
                        </a:solidFill>
                      </a:rPr>
                      <m:t>)+</m:t>
                    </m:r>
                    <m:r>
                      <a:rPr lang="pt-BR" sz="2200" b="1" i="1">
                        <a:solidFill>
                          <a:srgbClr val="FF0000"/>
                        </a:solidFill>
                      </a:rPr>
                      <m:t>𝒏</m:t>
                    </m:r>
                  </m:oMath>
                </a14:m>
                <a:br>
                  <a:rPr lang="pt-BR" sz="2200" dirty="0"/>
                </a:br>
                <a:r>
                  <a:rPr lang="pt-BR" sz="2200" dirty="0"/>
                  <a:t>→ </a:t>
                </a:r>
                <a14:m>
                  <m:oMath xmlns:m="http://schemas.openxmlformats.org/officeDocument/2006/math">
                    <m:r>
                      <a:rPr lang="pt-BR" sz="2200" i="1"/>
                      <m:t>𝑎</m:t>
                    </m:r>
                    <m:r>
                      <a:rPr lang="pt-BR" sz="2200" i="1"/>
                      <m:t>=2,</m:t>
                    </m:r>
                    <m:r>
                      <a:rPr lang="pt-BR" sz="2200" i="1"/>
                      <m:t>𝑏</m:t>
                    </m:r>
                    <m:r>
                      <a:rPr lang="pt-BR" sz="2200" i="1"/>
                      <m:t>=2,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pt-BR" sz="2200" i="1"/>
                      <m:t>𝑓</m:t>
                    </m:r>
                    <m:r>
                      <a:rPr lang="pt-BR" sz="2200" i="1"/>
                      <m:t>(</m:t>
                    </m:r>
                    <m:r>
                      <a:rPr lang="pt-BR" sz="2200" i="1"/>
                      <m:t>𝑛</m:t>
                    </m:r>
                    <m:r>
                      <a:rPr lang="pt-BR" sz="2200" i="1"/>
                      <m:t>)=</m:t>
                    </m:r>
                    <m:r>
                      <a:rPr lang="pt-BR" sz="2200" i="1"/>
                      <m:t>𝑛</m:t>
                    </m:r>
                  </m:oMath>
                </a14:m>
                <a:endParaRPr lang="pt-BR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200" b="1" i="1" smtClean="0">
                            <a:solidFill>
                              <a:srgbClr val="FF0000"/>
                            </a:solidFill>
                          </a:rPr>
                        </m:ctrlPr>
                      </m:sSupPr>
                      <m:e>
                        <m:r>
                          <a:rPr lang="pt-BR" sz="2200" b="1" i="1">
                            <a:solidFill>
                              <a:srgbClr val="FF0000"/>
                            </a:solidFill>
                          </a:rPr>
                          <m:t>𝒏</m:t>
                        </m:r>
                      </m:e>
                      <m:sup>
                        <m:sSub>
                          <m:sSubPr>
                            <m:ctrlPr>
                              <a:rPr lang="pt-BR" sz="2200" b="1" i="1">
                                <a:solidFill>
                                  <a:srgbClr val="FF0000"/>
                                </a:solidFill>
                              </a:rPr>
                            </m:ctrlPr>
                          </m:sSubPr>
                          <m:e>
                            <m:r>
                              <a:rPr lang="pt-BR" sz="2200" b="1" i="1">
                                <a:solidFill>
                                  <a:srgbClr val="FF0000"/>
                                </a:solidFill>
                              </a:rPr>
                              <m:t>𝒍𝒐𝒈</m:t>
                            </m:r>
                          </m:e>
                          <m:sub>
                            <m:r>
                              <a:rPr lang="pt-BR" sz="2200" b="1" i="1">
                                <a:solidFill>
                                  <a:srgbClr val="FF0000"/>
                                </a:solidFill>
                              </a:rPr>
                              <m:t>𝟐</m:t>
                            </m:r>
                          </m:sub>
                        </m:sSub>
                        <m:r>
                          <a:rPr lang="pt-BR" sz="2200" b="1" i="1">
                            <a:solidFill>
                              <a:srgbClr val="FF0000"/>
                            </a:solidFill>
                          </a:rPr>
                          <m:t>𝟐</m:t>
                        </m:r>
                      </m:sup>
                    </m:sSup>
                    <m:r>
                      <a:rPr lang="pt-BR" sz="2200" b="1" i="1">
                        <a:solidFill>
                          <a:srgbClr val="FF0000"/>
                        </a:solidFill>
                      </a:rPr>
                      <m:t>=</m:t>
                    </m:r>
                    <m:sSup>
                      <m:sSupPr>
                        <m:ctrlPr>
                          <a:rPr lang="pt-BR" sz="2200" b="1" i="1">
                            <a:solidFill>
                              <a:srgbClr val="FF0000"/>
                            </a:solidFill>
                          </a:rPr>
                        </m:ctrlPr>
                      </m:sSupPr>
                      <m:e>
                        <m:r>
                          <a:rPr lang="pt-BR" sz="2200" b="1" i="1">
                            <a:solidFill>
                              <a:srgbClr val="FF0000"/>
                            </a:solidFill>
                          </a:rPr>
                          <m:t>𝒏</m:t>
                        </m:r>
                      </m:e>
                      <m:sup>
                        <m:r>
                          <a:rPr lang="pt-BR" sz="2200" b="1" i="1">
                            <a:solidFill>
                              <a:srgbClr val="FF0000"/>
                            </a:solidFill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d>
                      <m:dPr>
                        <m:ctrlPr>
                          <a:rPr lang="pt-B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pt-BR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5E58E671-34AB-1005-C984-2BC8E4A45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42865" y="1200150"/>
                <a:ext cx="8865056" cy="3737370"/>
              </a:xfrm>
              <a:blipFill>
                <a:blip r:embed="rId3"/>
                <a:stretch>
                  <a:fillRect l="-1375" t="-1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82E2823-E780-8C1F-F5AD-36495D291CA0}"/>
                  </a:ext>
                </a:extLst>
              </p:cNvPr>
              <p:cNvSpPr txBox="1"/>
              <p:nvPr/>
            </p:nvSpPr>
            <p:spPr>
              <a:xfrm>
                <a:off x="4572000" y="3159481"/>
                <a:ext cx="3509682" cy="922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400" i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pt-BR" sz="2400" i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2400" i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pt-BR" sz="2400" i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t-BR" sz="2400" i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82E2823-E780-8C1F-F5AD-36495D291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159481"/>
                <a:ext cx="3509682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C23700C0-4564-EFDF-CD63-BE680FA0B54E}"/>
              </a:ext>
            </a:extLst>
          </p:cNvPr>
          <p:cNvSpPr txBox="1"/>
          <p:nvPr/>
        </p:nvSpPr>
        <p:spPr>
          <a:xfrm>
            <a:off x="8081682" y="3435905"/>
            <a:ext cx="779930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Caso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8B735B8-85AB-D7D0-32F0-CF9E78EDCB77}"/>
                  </a:ext>
                </a:extLst>
              </p:cNvPr>
              <p:cNvSpPr txBox="1"/>
              <p:nvPr/>
            </p:nvSpPr>
            <p:spPr>
              <a:xfrm>
                <a:off x="4881282" y="2103288"/>
                <a:ext cx="3415553" cy="4684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t-BR" sz="24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pt-BR" sz="2400" b="1" i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sz="2400" b="1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t-BR" sz="24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sz="2400" b="1" i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1" i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pt-BR" sz="2400" b="1" i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pt-BR" sz="24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4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pt-BR" sz="2400" b="1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8B735B8-85AB-D7D0-32F0-CF9E78EDC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82" y="2103288"/>
                <a:ext cx="3415553" cy="468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21E7A5-3DAC-5AE9-41A6-4BA7D1AB377A}"/>
              </a:ext>
            </a:extLst>
          </p:cNvPr>
          <p:cNvSpPr txBox="1"/>
          <p:nvPr/>
        </p:nvSpPr>
        <p:spPr>
          <a:xfrm>
            <a:off x="5009029" y="1733960"/>
            <a:ext cx="316005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Não se aplica Teorema Mestre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B02E2D-7D82-E3ED-AC30-A169A34E0290}"/>
              </a:ext>
            </a:extLst>
          </p:cNvPr>
          <p:cNvSpPr txBox="1"/>
          <p:nvPr/>
        </p:nvSpPr>
        <p:spPr>
          <a:xfrm>
            <a:off x="4921624" y="2884171"/>
            <a:ext cx="316005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Pode aplicar Teorema Mestre</a:t>
            </a:r>
          </a:p>
        </p:txBody>
      </p:sp>
    </p:spTree>
    <p:extLst>
      <p:ext uri="{BB962C8B-B14F-4D97-AF65-F5344CB8AC3E}">
        <p14:creationId xmlns:p14="http://schemas.microsoft.com/office/powerpoint/2010/main" val="9284854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2EBCA-3BCD-6618-1F6B-6033C0596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88ACD4-165C-EE75-85E6-0F479329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Eq. </a:t>
            </a:r>
            <a:r>
              <a:rPr lang="en-US" b="1" dirty="0" err="1">
                <a:solidFill>
                  <a:srgbClr val="0070C0"/>
                </a:solidFill>
              </a:rPr>
              <a:t>Recorrência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Resumo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12EB48-927A-8F13-8FE2-D637ED8D222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8786"/>
            <a:ext cx="8865056" cy="3898734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Eq. Recorrência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expressa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recursivo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Mestre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fornece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direta em três casos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análise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Search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Métodos para Resolução de Recorrências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Árvore de Recursão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4400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996</Words>
  <Application>Microsoft Office PowerPoint</Application>
  <PresentationFormat>Apresentação na tela (16:9)</PresentationFormat>
  <Paragraphs>96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Wingdings</vt:lpstr>
      <vt:lpstr>Office Theme</vt:lpstr>
      <vt:lpstr>Algoritmos e Complexidade</vt:lpstr>
      <vt:lpstr> Aula 08  Equações de Recorrência</vt:lpstr>
      <vt:lpstr>Equações de Recorrência - Contexto</vt:lpstr>
      <vt:lpstr>Eq. Recorrência – Contexto Exemplo</vt:lpstr>
      <vt:lpstr>Eq. Recorrência – Definição</vt:lpstr>
      <vt:lpstr>Eq. Recorrência – Definição</vt:lpstr>
      <vt:lpstr>Eq. Recorrência – Teorema Mestre</vt:lpstr>
      <vt:lpstr>Eq. Recorrência – Teorema Mestre</vt:lpstr>
      <vt:lpstr>Eq. Recorrência – Resumo</vt:lpstr>
      <vt:lpstr>Eq. Recorrência – Exemplos</vt:lpstr>
      <vt:lpstr>Leitura Específica</vt:lpstr>
      <vt:lpstr>Aprenda+</vt:lpstr>
      <vt:lpstr>Dinâmica: Grupo de 3 ou 4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796</cp:revision>
  <dcterms:created xsi:type="dcterms:W3CDTF">2020-03-17T20:12:34Z</dcterms:created>
  <dcterms:modified xsi:type="dcterms:W3CDTF">2025-10-07T21:42:58Z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