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291" r:id="rId3"/>
    <p:sldId id="331" r:id="rId4"/>
    <p:sldId id="338" r:id="rId5"/>
    <p:sldId id="345" r:id="rId6"/>
    <p:sldId id="361" r:id="rId7"/>
    <p:sldId id="362" r:id="rId8"/>
    <p:sldId id="363" r:id="rId9"/>
    <p:sldId id="364" r:id="rId10"/>
    <p:sldId id="365" r:id="rId11"/>
    <p:sldId id="340" r:id="rId12"/>
    <p:sldId id="341" r:id="rId13"/>
    <p:sldId id="342" r:id="rId14"/>
    <p:sldId id="360" r:id="rId15"/>
    <p:sldId id="343" r:id="rId16"/>
    <p:sldId id="344" r:id="rId17"/>
    <p:sldId id="339" r:id="rId18"/>
    <p:sldId id="366" r:id="rId19"/>
    <p:sldId id="333" r:id="rId20"/>
    <p:sldId id="323" r:id="rId21"/>
    <p:sldId id="334" r:id="rId22"/>
    <p:sldId id="346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37" r:id="rId35"/>
    <p:sldId id="359" r:id="rId36"/>
    <p:sldId id="309" r:id="rId3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08570-C122-90E2-1CCC-5133CACEC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488C069-9CA9-147E-5104-657366CAE1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8930066-02F2-637D-355F-D9E93783BF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0197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4AF89-C5F9-78AE-2E38-348828E36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57EE122-F70F-693E-876D-32610EE339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9D1AE4D-A879-E94F-E9FB-A81780656B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384631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87E0A-30BD-0E28-C06B-A7E60E95D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4E22883-E576-B6D9-4005-9A4CDFE764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A2B88A7-70F0-0736-E012-391874660E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20628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94DBE-FCE6-4657-2DA7-9FD5B7546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012D777-B4FE-6D34-68D1-15FBBD1234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C28B9E-D266-A19E-F4F0-43A62EDDD8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950183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B58E0-ECB8-5674-90F8-46CFC79CB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CFE74C8-2C09-7E64-8B5D-9A999F5D39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7AA70AC-E173-5DEB-D00C-86BEBE701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763952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8A404-18BE-3651-943B-23463AAB77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2701DE4-9D5A-6C6F-645A-8D9F748FDE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4239B9FE-95AF-9DBC-FC7B-6E3295EBB8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9098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9FD64-2B34-4EBB-EFBA-611BEBC11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8C8D1E4-2700-569F-BD4F-CDD13F91DB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45247F5-541D-9A1E-5987-4178ACFA9E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02885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FB3C9-CE92-B647-16C0-C4CA5E03A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F394004-FE8C-35DD-6C8A-7161681FDD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157B146-BE92-63B1-4AEA-15FEEE6689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0832135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EBD47-40D4-E043-F6C1-318F1F491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1D76705-4077-E57B-231E-7BCB4248BE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00C98BB-F6E8-F9D7-55B2-E0069BA75B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78289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5A137-801A-0212-9B80-28DBC6F25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FE0F2C6-E300-7108-951A-2DDCC557FC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8B25640-9694-813F-0696-12F99E2EF3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38933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8C8FF-9DA8-6878-38D0-A19B52C04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0861E91-F8FA-2FA8-F7E9-DCED1DFED9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72499E83-AACD-B1BE-B5B6-1A6F041322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83087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F7F6C-BE4F-6CD5-7498-45600C9FA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14BB7E2-DA4E-049A-1C70-BCC731033A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EA1C259-D122-A4C4-6F3E-E961348C52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996441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E00CD-1E26-9C31-8424-AE41C8F24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CD7B28E-EADD-2623-C2A7-EFBA6550E8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BB3FB5D-1FB6-4247-3CAC-334D9AC381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15520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4392D-CDC2-0537-3EF3-BAE2C84EB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E2B4650-E9AA-65BE-05F1-9EE004CA65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1E311C0-1E73-4BCE-ABED-6A2635457B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59798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ACF8F-A169-DFFC-8C54-4A53FB1B7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54703AE-207F-73A1-C4B7-04C971D57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50FA0E3-9BBE-3412-0269-FF58A0BF97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5152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95C69-013B-8E09-7994-74A21CF58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3EF6C7A-D08D-49AB-325A-4BB0805C66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554B0B9-201B-1D83-CE76-D3375A9C4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514835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0A823-DA27-5D53-722C-AF9BE9495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38F280B-A2B4-6DD8-5C10-DDC1A44702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4A603DA-9E38-FFAF-ECE6-005EEE4825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50679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91502-8F79-0D09-2BA2-3623C2AD3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B6751FC-AA98-CCA6-C4BB-890136C34D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34F6017-E5B9-3B1D-7017-27A32793F9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823388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3BEAA-F4FC-7682-1648-70D8B95EA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6337237-9E15-F98E-9207-CE65BACDE4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6573F0B-803F-FFC1-B956-E87D0BF4CE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12214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43F52-9C2E-B843-4A17-DA0F2AC7F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CD20938-944D-0DC3-AF07-790C7DE6A7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753691A-A8AD-ABA0-A427-62A6E3228E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15039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744DD-A4C7-EED2-E566-1688BD4B4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2C2A90D-9A80-4EAD-05D5-2D1D79B8CB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FBD62BC-020C-E0BD-368B-6821566D27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607459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2E706-7D37-476A-A182-57DE12D1B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1B39C9A-0052-4D7F-4166-CAC1E5A85A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0F48BE1-5816-4C0E-0A4B-20014BA84A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86031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6D641-8C97-4776-AABC-F4A242C3F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0549396-DD81-A240-FE7F-89E4587C94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E0F6232-7C03-0A60-A8CB-7AC2C22AC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1890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D8BD0-65BF-5B62-0499-EC8E1E11E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92E0BBF-701A-4FDA-0534-BC3218229C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66BF351-F2D3-4B41-BADB-7314294D4E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1358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83BAF-1C2D-6696-C5BD-D87336755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A0F87FB-133E-8240-11E0-A4B4B81987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0D6D2DBD-CD64-5C25-4262-1A4ECA03E2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09335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823A1-57B6-B56C-54B4-985787813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EFC9054-78C2-0005-D770-4E32199D75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D83DB194-E483-2583-630E-64A87FFE7F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1863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545F5-75FC-5D01-3862-658BF876A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2EAB072-BFE6-EF5E-2FFF-722D783285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2EF3CAEE-F069-093E-FD01-FA5EE26949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15790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A680A2-DBB0-D55B-B933-30303A124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D5ACA4F-B924-1A7D-9C3B-31C0A4F563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073C2AA-A3BB-9279-2258-F890F7317E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6062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50wSxxlit0?list=PL5TJqBvpXQv4l7nH-08fMfyl7aDFNW_fC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dsa/asymptotic-notation-and-analysis-based-on-input-size-of-algorithms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bigocheatsheet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BSGKlAvoiM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Mo4vesaut8g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e.usp.br/~pf/algoritmos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ic.unicamp.br/~rocha/teaching/mo416/1s2010/complexidade.pdf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analysis-of-algorithms-set-1-asymptotic-analysis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khanacademy.org/computing/computer-science/algorithms/asymptotic-notation" TargetMode="External"/><Relationship Id="rId4" Type="http://schemas.openxmlformats.org/officeDocument/2006/relationships/hyperlink" Target="https://www.bigocheatsheet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54E9B-B68F-0161-46A6-C5F180318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D451C68-AF3A-5F16-11A8-2A34547E2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Exemplos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Notação</a:t>
            </a:r>
            <a:r>
              <a:rPr lang="en-US" b="1" dirty="0">
                <a:solidFill>
                  <a:srgbClr val="0070C0"/>
                </a:solidFill>
              </a:rPr>
              <a:t> O (Big O)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4A8C1B5C-6C05-D039-F365-9B64C61CEBB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Dica extra rápida: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"Contar só os loops que dependem de n e multiplico“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loop dependente → O(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loops dependentes → O(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n²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loops dependentes → O(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n³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0"/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mudam a ordem</a:t>
            </a:r>
          </a:p>
        </p:txBody>
      </p:sp>
    </p:spTree>
    <p:extLst>
      <p:ext uri="{BB962C8B-B14F-4D97-AF65-F5344CB8AC3E}">
        <p14:creationId xmlns:p14="http://schemas.microsoft.com/office/powerpoint/2010/main" val="228809519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CB04E3-0FD4-DCDA-4BEC-6ED588F4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BDDFD53-7396-ED51-5CDB-AC3AFDE82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Ex.: 1 </a:t>
            </a:r>
            <a:r>
              <a:rPr lang="en-US" b="1" dirty="0" err="1">
                <a:solidFill>
                  <a:srgbClr val="0070C0"/>
                </a:solidFill>
              </a:rPr>
              <a:t>Algoritmo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Constante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Notação</a:t>
            </a:r>
            <a:r>
              <a:rPr lang="en-US" b="1" dirty="0">
                <a:solidFill>
                  <a:srgbClr val="0070C0"/>
                </a:solidFill>
              </a:rPr>
              <a:t> O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6B5F9F3-D4C4-F707-9139-DE895BA85DA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primeiroElemento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[]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[0];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lv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Sempre retorna em 1 operação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independentemente do tamanho do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→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constante.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60406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801AA-2EA5-6AC9-8AFF-9CC74C91C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57CDF64-80D0-22BA-0D7D-B1B293982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Ex.: 2 </a:t>
            </a:r>
            <a:r>
              <a:rPr lang="en-US" b="1" dirty="0" err="1">
                <a:solidFill>
                  <a:srgbClr val="0070C0"/>
                </a:solidFill>
              </a:rPr>
              <a:t>Algoritmo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Linear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Notação</a:t>
            </a:r>
            <a:r>
              <a:rPr lang="en-US" b="1" dirty="0">
                <a:solidFill>
                  <a:srgbClr val="0070C0"/>
                </a:solidFill>
              </a:rPr>
              <a:t> O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E370F02-D5CF-A5AE-D3D7-282FE123FBF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somaElementos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int[] array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soma = 0;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array.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soma +=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[i];     }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soma;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Precisa percorrer todos os elementos.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o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elementos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faz n operações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→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83019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29F73-E0A5-A676-B03F-E403F2E28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8497D42-E736-4BAD-1D9F-91A015D5C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Ex.:3 </a:t>
            </a:r>
            <a:r>
              <a:rPr lang="en-US" b="1" dirty="0" err="1">
                <a:solidFill>
                  <a:srgbClr val="0070C0"/>
                </a:solidFill>
              </a:rPr>
              <a:t>Algoritmo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Quadrático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Notação</a:t>
            </a:r>
            <a:r>
              <a:rPr lang="en-US" b="1" dirty="0">
                <a:solidFill>
                  <a:srgbClr val="0070C0"/>
                </a:solidFill>
              </a:rPr>
              <a:t> O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686583B-2E43-C494-8AB5-8DE5D590441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paresPossiveis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int[] array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(int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array.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(int j = 0; j &lt;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array.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{// </a:t>
            </a:r>
            <a:r>
              <a:rPr 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iterações</a:t>
            </a: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(array[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", " + array[j]);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}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cada elemento i, percorre todos os elementos j.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de operações: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× n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n</a:t>
            </a:r>
            <a:r>
              <a:rPr lang="pt-BR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O(n²) →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quadrática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29757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9A1E0-0920-265B-E0DA-3A5C17B21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9DCAE88-4D48-AF8C-E416-3E49CA7FC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Ex.:3 </a:t>
            </a:r>
            <a:r>
              <a:rPr lang="en-US" b="1" dirty="0" err="1">
                <a:solidFill>
                  <a:srgbClr val="0070C0"/>
                </a:solidFill>
              </a:rPr>
              <a:t>Algoritmo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Quadrático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Notação</a:t>
            </a:r>
            <a:r>
              <a:rPr lang="en-US" b="1" dirty="0">
                <a:solidFill>
                  <a:srgbClr val="0070C0"/>
                </a:solidFill>
              </a:rPr>
              <a:t> O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B593FAE-C468-1D87-D9EB-420315146B9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Regra geral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 total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iterações do loop externo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×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iterações do loop interno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n²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só acontece se ambos os loops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dependem de 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n²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não significa "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mesmo tempo exato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", significa "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crescimento quadrático em relação a 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Constantes, divisões, subtrações ou otimizações não mudam a ordem de grandeza.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 isso, dois algoritmos com tempos diferentes podem ter a mesma complexidade assintótica.</a:t>
            </a:r>
          </a:p>
        </p:txBody>
      </p:sp>
    </p:spTree>
    <p:extLst>
      <p:ext uri="{BB962C8B-B14F-4D97-AF65-F5344CB8AC3E}">
        <p14:creationId xmlns:p14="http://schemas.microsoft.com/office/powerpoint/2010/main" val="283334054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BDAED-6A15-01BB-3561-0A3CA3B36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7FE0A82-8992-ADFF-17AD-2F5B6A902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Ex.:4 </a:t>
            </a:r>
            <a:r>
              <a:rPr lang="en-US" b="1" dirty="0" err="1">
                <a:solidFill>
                  <a:srgbClr val="0070C0"/>
                </a:solidFill>
              </a:rPr>
              <a:t>Algoritmo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Logarítmo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Notação</a:t>
            </a:r>
            <a:r>
              <a:rPr lang="en-US" b="1" dirty="0">
                <a:solidFill>
                  <a:srgbClr val="0070C0"/>
                </a:solidFill>
              </a:rPr>
              <a:t> O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0D5A085-2857-0405-8294-90DBA1EAF33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buscaBinaria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int[] array, int x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inicio = 0, fim =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array.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length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- 1;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while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(inicio &lt;= fim) {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inicio + fim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 2;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(array[</a:t>
            </a:r>
            <a:r>
              <a:rPr lang="en-US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== x)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meio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 x) inicio = meio + 1;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fim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meio - 1;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-1; }</a:t>
            </a:r>
          </a:p>
        </p:txBody>
      </p:sp>
    </p:spTree>
    <p:extLst>
      <p:ext uri="{BB962C8B-B14F-4D97-AF65-F5344CB8AC3E}">
        <p14:creationId xmlns:p14="http://schemas.microsoft.com/office/powerpoint/2010/main" val="382275183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9FE95-308C-2569-09DD-A5FE1B443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CA3C68A-D158-E47A-6308-467F79F79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Ex.:4 </a:t>
            </a:r>
            <a:r>
              <a:rPr lang="en-US" b="1" dirty="0" err="1">
                <a:solidFill>
                  <a:srgbClr val="0070C0"/>
                </a:solidFill>
              </a:rPr>
              <a:t>Algoritmo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Logarítmo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Notação</a:t>
            </a:r>
            <a:r>
              <a:rPr lang="en-US" b="1" dirty="0">
                <a:solidFill>
                  <a:srgbClr val="0070C0"/>
                </a:solidFill>
              </a:rPr>
              <a:t> O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2D79FBF-8B61-13EC-E840-E6BDF05B6406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cada iteração, o tamanho da busca é reduzido pela metade.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Número de passos ≈ log</a:t>
            </a:r>
            <a:r>
              <a:rPr lang="pt-BR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→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logarítmica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117655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BA78E-9C06-5E40-401B-5C1EBD524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1887EB0-EFFC-31AE-AA9B-F776290C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Função</a:t>
            </a:r>
            <a:r>
              <a:rPr lang="en-US" b="1" dirty="0">
                <a:solidFill>
                  <a:srgbClr val="0070C0"/>
                </a:solidFill>
              </a:rPr>
              <a:t> O - </a:t>
            </a:r>
            <a:r>
              <a:rPr lang="en-US" b="1" dirty="0" err="1">
                <a:solidFill>
                  <a:srgbClr val="0070C0"/>
                </a:solidFill>
              </a:rPr>
              <a:t>Interpretação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49E8AB9-05A5-89A9-2A0A-E2835F8E484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abstrai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termos de menor ordem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5n</a:t>
            </a:r>
            <a:r>
              <a:rPr lang="pt-BR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+ 3n + 20</a:t>
            </a:r>
          </a:p>
          <a:p>
            <a:pPr marL="0" lv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Termo dominante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2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logo: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O(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n²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lv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Isso significa que 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 de execução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cresce no máximo como uma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quadrática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8133681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C8212-62BE-D65C-66C3-6E07055F2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7E64CAD-D1AB-32FD-3F30-BBFB026B6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Exemplo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Complexidade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Alg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93588C6-A0B6-D5FB-3859-E7B63E900B6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https://youtu.be/v50wSxxlit0?list=PL5TJqBvpXQv4l7nH-08fMfyl7aDFNW_fC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62725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Introdução à análise de algoritmos e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Big-O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https://www.geeksforgeeks.org/dsa/asymptotic-notation-and-analysis-based-on-input-size-of-algorithms/</a:t>
            </a: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Big-O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Cheat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Sheet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Tabela resumida de complexidades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https://www.bigocheatsheet.com/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05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Notação O e Função O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Easy to Advanced Course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https://www.youtube.com/watch?v=RBSGKlAvoiM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Dojo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Big O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Explained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inglês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https://www.youtube.com/watch?v=Mo4vesaut8g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 1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Classifique 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função abaixo: Qual é 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notação 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= 0; i &lt; n; i++) { //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 externo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n vezes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= 0; j &lt; 100; j++) { //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 interno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100 vezes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 + j);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10907-1199-FF4A-54FB-20B6A5E1F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9C5D02A-D956-D968-3063-E886CC9ED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 1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A7FA178-EDBC-A535-9721-40D61C8A8F0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primeiro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laço externo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vezes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laço interno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vezes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0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de operações: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× 100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100n.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Ignorando 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constante 100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temos: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0006600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BC136-8BBF-17D5-5DD9-8774A3C5D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228CC0E-97AA-B626-A887-1C85E9012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 2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9307675-C097-D26A-8DE5-06E8355746DD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Classifique 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função abaixo: Qual é 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notação 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("Início");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= 0; i &lt; n; i++) {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(i);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</a:t>
            </a:r>
            <a:r>
              <a:rPr lang="pt-BR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println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("Fim");</a:t>
            </a: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2672371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88947-CE86-9E7A-EB30-3F0CC27E8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39B71C3-608C-26FC-5AD8-B6D24793F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Anáslie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 2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CB46F84-8A60-F0CD-5582-7211E5F7FC6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Linha 1 → execução constante O(1).</a:t>
            </a:r>
          </a:p>
          <a:p>
            <a:pPr lvl="0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Laço → executa n vezes → O(n).</a:t>
            </a:r>
          </a:p>
          <a:p>
            <a:pPr lvl="0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Linha final → execução constante O(1).</a:t>
            </a:r>
          </a:p>
          <a:p>
            <a:pPr marL="0" lv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Somando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O(1) + O(n) + O(1) = O(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linear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23018711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174E5-3661-FEB4-73EB-3872A8940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60BA6DE-2435-AC8E-C968-4A2E0F5C7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 3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4F04D4E-C36B-C578-0C83-C40AB60A4CA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Explique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 que 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busca binária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mais eficiente que 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busca linear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7540859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DC5C5-4D4A-B65C-B1F7-39FB4DAAD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ACDB87A-43D3-491F-03F9-CA094BB8C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Resposta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 3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FE0C178-2B28-1BB1-FA0B-E394457445A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29"/>
            <a:ext cx="8865056" cy="39794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Análise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Busca Linear O(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precisa verificar cada elemento da lista, no pior caso percorre todos os n elementos.</a:t>
            </a:r>
          </a:p>
          <a:p>
            <a:pPr lvl="0"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Busca Binária O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 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 a cada passo divide o espaço de busca pela metade, reduzindo drasticamente o número de comparações.</a:t>
            </a:r>
          </a:p>
          <a:p>
            <a:pPr marL="0" indent="0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 prático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Lista com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1.000.000 de elementos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Busca linear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até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1.000.000 comparações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Busca binária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no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máximo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≈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 comparações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457200" lvl="1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pt-BR" sz="22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​(1.000.000) ≈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8184439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F17E8-C955-A6DB-0524-5C4415B26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A7FBEB9-C0E5-74F9-306C-E9524A646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Resposta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 3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9DBE5DE-82B1-3C90-E60F-CDAFBC14BB0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busca binária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mais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eficiente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porque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cresce de forma logarítmica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enquanto 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busca linear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cresce de forma linear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Isso faz com que, em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grandes volumes de dados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diferença seja enorme em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desempenho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492429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C7D20-79D2-F863-2C5F-9282A813C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D53F776-4210-12DD-2CDA-99FAB0136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Quiz – </a:t>
            </a:r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Algoritmos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01064D3-DE5D-0BA1-BE31-CFDB98FBA7F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Pergunta 1 -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 das opções abaixo representa a melhor complexidade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 eficiente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lphaLcParenR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n²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lphaLcParenR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lphaLcParenR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lphaLcParenR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(2ⁿ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2868680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6A588-F6A7-2B1D-BC76-9014413AC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8404850-CC29-47EE-FB79-388008B17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Quiz – </a:t>
            </a:r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Algoritmos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63FE82B-ED51-EA3A-2C82-E355CA594AF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Pergunta 2 -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Considere o algoritmo: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= 0; i &lt; n; i++) {</a:t>
            </a:r>
          </a:p>
          <a:p>
            <a:pPr marL="0" indent="0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(int j = 0; j &lt; n;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j);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 	}</a:t>
            </a:r>
          </a:p>
          <a:p>
            <a:pPr marL="0" indent="0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complexidade é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57200" indent="-457200">
              <a:buAutoNum type="alphaLcParenR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lphaLcParenR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n²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lphaLcParenR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lphaLcParenR"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2776599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 Que é </a:t>
            </a:r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Algoritmos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Analisar algoritmos significa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medir a eficiência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um algoritmo em termos de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 de execução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e/ou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uso de memória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análise geralmente considera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Pior caso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worst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Cenário mais custoso.</a:t>
            </a: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Melhor caso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Cenário mais rápido.</a:t>
            </a: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Caso médio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case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Situação mais provável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52867-6216-1D31-CA11-230903916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9AAED8B-53AB-07F9-E22D-D9B27E551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Quiz – </a:t>
            </a:r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Algoritmos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06BB641-CC26-40BB-79B8-6704E28937B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Pergunta 3 -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um algoritmo executa em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 constante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independentemente do tamanho da entrada, sua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complexidade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é?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lphaLcParenR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lphaLcParenR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lphaLcParenR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log 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lphaLcParenR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n²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092543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614B0-48C6-C79A-9277-95E3B112A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59E3B4C-36A7-2F32-7388-04D5F7897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Quiz – </a:t>
            </a:r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Algoritmos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A057226-F5E9-0F7D-42ED-E03F0BB210FA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Pergunta 4 -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uma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busca linear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uma lista de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tamanho 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número máximo de comparações é?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lphaLcParenR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log₂(</a:t>
            </a:r>
            <a:r>
              <a:rPr lang="pt-BR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AutoNum type="alphaLcParenR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457200" indent="-457200">
              <a:buAutoNum type="alphaLcParenR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n²</a:t>
            </a:r>
          </a:p>
          <a:p>
            <a:pPr marL="457200" indent="-457200">
              <a:buAutoNum type="alphaLcParenR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73154800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1A00C-96AA-A65C-07C5-D9D1480BC9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48BF31A-ED90-CECA-47F0-F63749A7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Quiz – </a:t>
            </a:r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Algoritmos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2BF5A21-612E-F6A3-A106-89B46058F60B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Pergunta 5 -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T(n) = 3n</a:t>
            </a:r>
            <a:r>
              <a:rPr lang="pt-BR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+ 2n + 10, então 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de crescimento dominante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é?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AutoNum type="alphaLcParenR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3n²</a:t>
            </a:r>
          </a:p>
          <a:p>
            <a:pPr marL="457200" indent="-457200">
              <a:buAutoNum type="alphaLcParenR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2n</a:t>
            </a:r>
          </a:p>
          <a:p>
            <a:pPr marL="457200" indent="-457200">
              <a:buAutoNum type="alphaLcParenR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  <a:p>
            <a:pPr marL="457200" indent="-457200">
              <a:buAutoNum type="alphaLcParenR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n²</a:t>
            </a:r>
          </a:p>
        </p:txBody>
      </p:sp>
    </p:spTree>
    <p:extLst>
      <p:ext uri="{BB962C8B-B14F-4D97-AF65-F5344CB8AC3E}">
        <p14:creationId xmlns:p14="http://schemas.microsoft.com/office/powerpoint/2010/main" val="1638183107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C4FFD-6C6C-32F8-609C-A1EF101E3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612E679-5B32-16A7-7C36-E213F3E94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Gabarito</a:t>
            </a:r>
            <a:r>
              <a:rPr lang="en-US" b="1" dirty="0">
                <a:solidFill>
                  <a:srgbClr val="0070C0"/>
                </a:solidFill>
              </a:rPr>
              <a:t> Quiz – </a:t>
            </a:r>
            <a:r>
              <a:rPr lang="en-US" b="1" dirty="0" err="1">
                <a:solidFill>
                  <a:srgbClr val="0070C0"/>
                </a:solidFill>
              </a:rPr>
              <a:t>Análise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Algoritmos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55C5CDD-0F9F-453A-D7FF-C76CFF97E5A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O(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 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O(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n²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O(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d)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n²</a:t>
            </a:r>
            <a:endParaRPr lang="pt-BR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115172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 – Aula da USP (IME-USP)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https://www.ime.usp.br/~pf/algoritmos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(Material didático de algoritmos e estruturas de dados, com seções sobre complexidade).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da Unicamp – Análise de Algoritmos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https://www.ic.unicamp.br/~rocha/teaching/mo416/1s2010/complexidade.pdf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(Apostila de análise de algoritmos, incluindo notação O, Ω e Θ).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EA00A-CA4B-4060-99A4-C4D17BC21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426C1F3-3E90-B622-3B21-6CF968EDD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E68BE4C-76D1-32F6-B74A-2B4931D1B59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GeeksforGeeks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Asymptotic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Big-O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Big-</a:t>
            </a:r>
            <a:r>
              <a:rPr lang="el-G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Ω,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Big-</a:t>
            </a:r>
            <a:r>
              <a:rPr lang="el-G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https://www.geeksforgeeks.org/analysis-of-algorithms-set-1-asymptotic-analysis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Big-O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Cheat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Sheet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Guia rápido de complexidades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https://www.bigocheatsheet.com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Khan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Academy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Algorithmic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Complexity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https://www.khanacademy.org/computing/computer-science/algorithms/asymptotic-notation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7892043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DCE32-251C-6918-CE89-29F459481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F4973C1-E5A1-1FF3-28F6-5795AAE03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Notação</a:t>
            </a:r>
            <a:r>
              <a:rPr lang="en-US" b="1" dirty="0">
                <a:solidFill>
                  <a:srgbClr val="0070C0"/>
                </a:solidFill>
              </a:rPr>
              <a:t> O (Big O)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7209387-B7DC-5C02-A2EA-5BE654A32B0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notação 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descreve como 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tempo de execução ou uso de memória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cresce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relação ao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tamanho da entrada (n)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Ela não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segundos, mas sim em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ordens de crescimento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Definição Formal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Um algoritmo é O(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se existem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&gt; 0 e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n₀ ≥ 0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tais que: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 ⋅ f(n),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 todo 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 ≥  n0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,​ Onde:</a:t>
            </a:r>
          </a:p>
          <a:p>
            <a:pPr lvl="0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o tempo do algoritmo.</a:t>
            </a:r>
          </a:p>
          <a:p>
            <a:pPr lvl="0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a função de </a:t>
            </a:r>
            <a:r>
              <a:rPr lang="pt-BR" sz="2200">
                <a:latin typeface="Times New Roman" panose="02020603050405020304" pitchFamily="18" charset="0"/>
                <a:cs typeface="Times New Roman" panose="02020603050405020304" pitchFamily="18" charset="0"/>
              </a:rPr>
              <a:t>crescimento.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660583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A5B3F-F1F7-E252-D757-BB6FB1CD4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6709EAE-0453-7FC8-279F-F128FBBB5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Notação</a:t>
            </a:r>
            <a:r>
              <a:rPr lang="en-US" b="1" dirty="0">
                <a:solidFill>
                  <a:srgbClr val="0070C0"/>
                </a:solidFill>
              </a:rPr>
              <a:t> O (Big O)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8D499DF-2A15-9A86-CCE9-7F3EDA05CB6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notação 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permite comparar algoritmos independentemente de hardware ou linguagem.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Sempre olhamos o termo dominante (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cresce mais rápido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Essa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é essencial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projetar sistemas escaláveis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olha crescimento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n grande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número exato de operações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Constantes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termos menores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irrelevantes para O()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 aninhados só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aumentam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ordem se crescem com 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1166531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6C3FA-713C-5236-AE2A-8868907DF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A8A9758-1665-BA87-E519-B89774E9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Exemplos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Notação</a:t>
            </a:r>
            <a:r>
              <a:rPr lang="en-US" b="1" dirty="0">
                <a:solidFill>
                  <a:srgbClr val="0070C0"/>
                </a:solidFill>
              </a:rPr>
              <a:t> O (Big O)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C1F15DB-667D-7A92-CD3B-22D06380D94F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Olhe cada loop individualmente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Pergunte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"Este loop cresce com n ou é constante? "</a:t>
            </a:r>
          </a:p>
          <a:p>
            <a:pPr marL="0" lvl="0" indent="0">
              <a:buNone/>
            </a:pP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lv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= 0; i &lt; n; i++)   //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cresce com n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conta como n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 = 0; j &lt; 100; j++) //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ignora para O( )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38127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E1391-E10F-CFC5-7E84-F3E06890A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EE14F03-6402-8E16-0524-5BD6FF6A4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Exemplos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Notação</a:t>
            </a:r>
            <a:r>
              <a:rPr lang="en-US" b="1" dirty="0">
                <a:solidFill>
                  <a:srgbClr val="0070C0"/>
                </a:solidFill>
              </a:rPr>
              <a:t> O (Big O)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7A858C13-4798-FC94-A974-927900AA770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Multiplique as "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dependências de n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“,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de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 )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produto de todos os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loops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crescem com n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(i = 0; i &lt; n; i++)         → O(n)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for (j = 0; j &lt; n; j++)       → O(n)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	for (k = 0; k &lt; n; k++)     → O(n)</a:t>
            </a:r>
          </a:p>
          <a:p>
            <a:pPr marL="0" indent="0">
              <a:buNone/>
            </a:pP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 × n × n =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O(n³)</a:t>
            </a:r>
          </a:p>
        </p:txBody>
      </p:sp>
    </p:spTree>
    <p:extLst>
      <p:ext uri="{BB962C8B-B14F-4D97-AF65-F5344CB8AC3E}">
        <p14:creationId xmlns:p14="http://schemas.microsoft.com/office/powerpoint/2010/main" val="193105076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55371-263D-44A9-F99E-70DE89405A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FC89930F-FC6A-3E18-AE1D-03729123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Exemplos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Notação</a:t>
            </a:r>
            <a:r>
              <a:rPr lang="en-US" b="1" dirty="0">
                <a:solidFill>
                  <a:srgbClr val="0070C0"/>
                </a:solidFill>
              </a:rPr>
              <a:t> O (Big O)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BDFBA0D-7FE6-F0CB-9582-F890E5727E9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algum loop é constante, não conta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for (i = 0; i &lt; n; i++)         → O(n)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for (j = 0; j &lt; 50; j++)      →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constante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ignora</a:t>
            </a: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			for (k = 0; k &lt; n; k++)     → O(n)</a:t>
            </a:r>
          </a:p>
          <a:p>
            <a:pPr marL="0" lvl="0" indent="0">
              <a:buNone/>
            </a:pPr>
            <a:endParaRPr lang="pt-BR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 × n =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O(n²)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21774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37CBE-E66D-AB63-0070-E3228055C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73F2EEE1-3FA5-398B-21AB-7C6EE53D4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Exemplos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Notação</a:t>
            </a:r>
            <a:r>
              <a:rPr lang="en-US" b="1" dirty="0">
                <a:solidFill>
                  <a:srgbClr val="0070C0"/>
                </a:solidFill>
              </a:rPr>
              <a:t> O (Big O)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5345C92-D04B-8667-0FAA-D0184FD3362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Ignore constantes e termos menores: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O(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n²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O(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n²/2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O(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 n²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→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todos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O(n²)</a:t>
            </a: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Big O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foca apenas no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crescimento assintótico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14923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3422</TotalTime>
  <Words>2082</Words>
  <Application>Microsoft Office PowerPoint</Application>
  <PresentationFormat>Apresentação na tela (16:9)</PresentationFormat>
  <Paragraphs>274</Paragraphs>
  <Slides>36</Slides>
  <Notes>34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1" baseType="lpstr">
      <vt:lpstr>Arial</vt:lpstr>
      <vt:lpstr>Calibri</vt:lpstr>
      <vt:lpstr>Times New Roman</vt:lpstr>
      <vt:lpstr>Wingdings</vt:lpstr>
      <vt:lpstr>Office Theme</vt:lpstr>
      <vt:lpstr>Algoritmos e Complexidade</vt:lpstr>
      <vt:lpstr> Aula 05  Notação O e Função O</vt:lpstr>
      <vt:lpstr>O Que é Análise de Algoritmos</vt:lpstr>
      <vt:lpstr>Notação O (Big O)</vt:lpstr>
      <vt:lpstr>Notação O (Big O)</vt:lpstr>
      <vt:lpstr>Exemplos Notação O (Big O)</vt:lpstr>
      <vt:lpstr>Exemplos Notação O (Big O)</vt:lpstr>
      <vt:lpstr>Exemplos Notação O (Big O)</vt:lpstr>
      <vt:lpstr>Exemplos Notação O (Big O)</vt:lpstr>
      <vt:lpstr>Exemplos Notação O (Big O)</vt:lpstr>
      <vt:lpstr>Ex.: 1 Algoritmo Constante Notação O</vt:lpstr>
      <vt:lpstr>Ex.: 2 Algoritmo Linear Notação O</vt:lpstr>
      <vt:lpstr>Ex.:3 Algoritmo Quadrático Notação O</vt:lpstr>
      <vt:lpstr>Ex.:3 Algoritmo Quadrático Notação O</vt:lpstr>
      <vt:lpstr>Ex.:4 Algoritmo Logarítmo Notação O</vt:lpstr>
      <vt:lpstr>Ex.:4 Algoritmo Logarítmo Notação O</vt:lpstr>
      <vt:lpstr>Função O - Interpretação</vt:lpstr>
      <vt:lpstr>Exemplo Análise Complexidade de Alg</vt:lpstr>
      <vt:lpstr>Leitura Específica</vt:lpstr>
      <vt:lpstr>Aprenda+</vt:lpstr>
      <vt:lpstr>Dinâmica 1</vt:lpstr>
      <vt:lpstr>Análise Dinâmica 1</vt:lpstr>
      <vt:lpstr>Dinâmica 2</vt:lpstr>
      <vt:lpstr>Anáslie Dinâmica 2</vt:lpstr>
      <vt:lpstr>Dinâmica 3</vt:lpstr>
      <vt:lpstr>Resposta Dinâmica 3</vt:lpstr>
      <vt:lpstr>Resposta Dinâmica 3</vt:lpstr>
      <vt:lpstr>Quiz – Análise de Algoritmos</vt:lpstr>
      <vt:lpstr>Quiz – Análise de Algoritmos</vt:lpstr>
      <vt:lpstr>Quiz – Análise de Algoritmos</vt:lpstr>
      <vt:lpstr>Quiz – Análise de Algoritmos</vt:lpstr>
      <vt:lpstr>Quiz – Análise de Algoritmos</vt:lpstr>
      <vt:lpstr>Gabarito Quiz – Análise de Algoritmos</vt:lpstr>
      <vt:lpstr>Referências Bibliográficas</vt:lpstr>
      <vt:lpstr>Referências Bibliográficas</vt:lpstr>
      <vt:lpstr>Algoritmos e Complexidade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851</cp:revision>
  <dcterms:created xsi:type="dcterms:W3CDTF">2020-03-17T20:12:34Z</dcterms:created>
  <dcterms:modified xsi:type="dcterms:W3CDTF">2025-09-16T17:35:57Z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