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91" r:id="rId3"/>
    <p:sldId id="331" r:id="rId4"/>
    <p:sldId id="338" r:id="rId5"/>
    <p:sldId id="340" r:id="rId6"/>
    <p:sldId id="339" r:id="rId7"/>
    <p:sldId id="341" r:id="rId8"/>
    <p:sldId id="344" r:id="rId9"/>
    <p:sldId id="343" r:id="rId10"/>
    <p:sldId id="342" r:id="rId11"/>
    <p:sldId id="345" r:id="rId12"/>
    <p:sldId id="346" r:id="rId13"/>
    <p:sldId id="347" r:id="rId14"/>
    <p:sldId id="348" r:id="rId15"/>
    <p:sldId id="349" r:id="rId16"/>
    <p:sldId id="333" r:id="rId17"/>
    <p:sldId id="323" r:id="rId18"/>
    <p:sldId id="334" r:id="rId19"/>
    <p:sldId id="337" r:id="rId20"/>
    <p:sldId id="309" r:id="rId2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CB525-058A-262D-8C90-6BCF77DE0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84469AD-BC60-6512-7A2A-04BC2F5716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C5E1314-9602-CD53-BFFC-779A09E56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0969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ED797-1A77-B490-9CB4-D57F6C13A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A46F2FB-7ECB-69B7-840E-A5C2301EF2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8FDB8D4-F913-84BE-7359-101FE22B79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2588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85B9C-BA0B-6D24-6CEE-7E8EA155D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C93DCAF-0A6B-462F-B87A-980BE590B5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7CA973F-24AC-7F3C-A867-711D8FAA2D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6253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6A3B0-3F34-97BA-277E-2A1942ABC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01AE361-2917-B040-BC0C-BAA44A8BEA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86AC7D5-2A2F-2459-ACA6-A7A01F5924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2177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3D6DC-6EFD-00BA-275B-011D473AB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6F300BE-9BCC-EBAB-C891-62E65265B6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90F3E65-705E-7BEC-3513-5D742EEF5C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4146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FA9E1-60B0-8121-5C24-3F12F3CA6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B5791FC-A9E2-D4EA-6D48-0A5D36E764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F2E3373-3706-C121-43AC-F906F4287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0181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6F40D-A96F-819C-4D68-8301380C1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C458F2D-84F9-E2E7-4DEA-37B5AA769A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6825446-0841-8FC9-6683-A6ED9457F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2172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D35F8-B1B0-BDF0-149A-7F94C96DE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EFD531F-F7F8-B20B-388C-4528A752CB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04DD94F-6DC9-699D-698D-031755FF3B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3375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9089D-A9A5-32F8-73FB-B8FA608D4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EB899DB-AA6C-CE55-7419-038C72FD7F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A112C84-DE0B-F029-D843-4A007DD229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1326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B96A6-1476-66A8-8BD6-D3FBAFDB6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180FDE7-F55C-3B3B-3840-16331069E2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F23BAD2-5ECF-86DA-3CC7-19B9EEF86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5948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F5549-AE72-C2C7-542A-CF9DB4921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51FE3E0-2595-7CC1-C4B4-EF0367A022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952F775-D91E-8740-0737-282E65AB3E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8039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4A065-6397-4D22-7F87-D3EE139A4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882CB6D-F0BE-B807-881C-545D275461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5DF702F-9BCD-7D91-B946-93B09E6B79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1180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sa/introduction-to-avl-tree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utorialspoint.com/data_structures_algorithms/avl_tree_algorithm.htm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P2xbKerId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jDM6_TnYIq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4F81D-21A2-1540-C036-CE36CACC3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C8CFCFA-505E-F200-0EA4-A991974CA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Problema</a:t>
            </a:r>
            <a:r>
              <a:rPr lang="en-US" b="1" dirty="0">
                <a:solidFill>
                  <a:srgbClr val="0070C0"/>
                </a:solidFill>
              </a:rPr>
              <a:t> das </a:t>
            </a:r>
            <a:r>
              <a:rPr lang="en-US" b="1" dirty="0" err="1">
                <a:solidFill>
                  <a:srgbClr val="0070C0"/>
                </a:solidFill>
              </a:rPr>
              <a:t>Árvores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Binárias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49B26C6-B9EC-85BC-BB1B-D8306CCDF14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os dados forem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inseridos em ordem crescente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árvore se degenera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ligada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busca passa de O(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para O(n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evitar isso, 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árvores balanceadas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23260" lvl="7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3223260" lvl="7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\</a:t>
            </a:r>
          </a:p>
          <a:p>
            <a:pPr marL="3223260" lvl="7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2</a:t>
            </a:r>
          </a:p>
          <a:p>
            <a:pPr marL="3223260" lvl="7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\</a:t>
            </a:r>
          </a:p>
          <a:p>
            <a:pPr marL="3223260" lvl="7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3</a:t>
            </a:r>
          </a:p>
          <a:p>
            <a:pPr marL="3223260" lvl="7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\</a:t>
            </a:r>
          </a:p>
          <a:p>
            <a:pPr marL="3223260" lvl="7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4</a:t>
            </a:r>
          </a:p>
        </p:txBody>
      </p:sp>
    </p:spTree>
    <p:extLst>
      <p:ext uri="{BB962C8B-B14F-4D97-AF65-F5344CB8AC3E}">
        <p14:creationId xmlns:p14="http://schemas.microsoft.com/office/powerpoint/2010/main" val="50381861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A4C3E-00C0-127C-5421-028801757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0AE743D-4E5F-B291-816C-3C373CF4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Árvore</a:t>
            </a:r>
            <a:r>
              <a:rPr lang="en-US" b="1" dirty="0">
                <a:solidFill>
                  <a:srgbClr val="0070C0"/>
                </a:solidFill>
              </a:rPr>
              <a:t> AVL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F700BA4-F9D6-44A6-7195-7A93A21544F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lvl="0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Proposta por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Adelson-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Velsky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Landis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1962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0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Árvore Binária de Busca balanceada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Propriedade AVL: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todo nó, a diferença de altura entre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subárvore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esquerda e direita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fator de balanceamento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no máximo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FB(n)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altura(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subarvore_esquerda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− altura(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subarvore_direita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</a:p>
          <a:p>
            <a:pPr lvl="0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Valores possíveis de FB: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-1, 0, +1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909354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C973B-CFA3-0017-1326-CE2360B49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933AA58-5D1F-1989-B47D-8197C6BCB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Balanceamento</a:t>
            </a:r>
            <a:r>
              <a:rPr lang="en-US" b="1" dirty="0">
                <a:solidFill>
                  <a:srgbClr val="0070C0"/>
                </a:solidFill>
              </a:rPr>
              <a:t> com </a:t>
            </a:r>
            <a:r>
              <a:rPr lang="en-US" b="1" dirty="0" err="1">
                <a:solidFill>
                  <a:srgbClr val="0070C0"/>
                </a:solidFill>
              </a:rPr>
              <a:t>Rotações</a:t>
            </a:r>
            <a:r>
              <a:rPr lang="en-US" b="1" dirty="0">
                <a:solidFill>
                  <a:srgbClr val="0070C0"/>
                </a:solidFill>
              </a:rPr>
              <a:t> AVL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9269D6-CA2C-A588-979D-5559F336FA4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ocorre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inserção ou remoção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quebra o balanceamento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AVL aplica rotações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corrigir.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rotações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Rotação Simples à Direita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Rotação Simples à Esquerda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Rotação Dupla à Direita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Rotação Dupla à Esquerda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68335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51FD3-A488-8A7B-A503-F828DF867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8240248-2BE8-C2EE-87A0-5BA27668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Balanc</a:t>
            </a:r>
            <a:r>
              <a:rPr lang="en-US" b="1" dirty="0">
                <a:solidFill>
                  <a:srgbClr val="0070C0"/>
                </a:solidFill>
              </a:rPr>
              <a:t>. com </a:t>
            </a:r>
            <a:r>
              <a:rPr lang="en-US" b="1" dirty="0" err="1">
                <a:solidFill>
                  <a:srgbClr val="0070C0"/>
                </a:solidFill>
              </a:rPr>
              <a:t>Rotações</a:t>
            </a:r>
            <a:r>
              <a:rPr lang="en-US" b="1" dirty="0">
                <a:solidFill>
                  <a:srgbClr val="0070C0"/>
                </a:solidFill>
              </a:rPr>
              <a:t> AVL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E819A43-3A47-BCA8-33BB-849A0283FA3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Inserindo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10, 20, 30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uma árvore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Passo 1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Inserir 10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Passo 2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Inserir 20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Passo 3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Inserir 30 (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desbalanceia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Fator de balanceamento 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 10 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 → inválido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Corrige com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Rotação Simples à Esquerda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Árvore balanceada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39F7D2E-DE1C-D510-B113-E6C04487BF25}"/>
              </a:ext>
            </a:extLst>
          </p:cNvPr>
          <p:cNvSpPr txBox="1"/>
          <p:nvPr/>
        </p:nvSpPr>
        <p:spPr>
          <a:xfrm>
            <a:off x="6629401" y="1279090"/>
            <a:ext cx="1331258" cy="258531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lvl="3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  <a:p>
            <a:pPr lvl="3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\</a:t>
            </a:r>
          </a:p>
          <a:p>
            <a:pPr lvl="3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20</a:t>
            </a:r>
          </a:p>
          <a:p>
            <a:pPr lvl="3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\</a:t>
            </a:r>
          </a:p>
          <a:p>
            <a:pPr lvl="3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30</a:t>
            </a:r>
          </a:p>
          <a:p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  20</a:t>
            </a:r>
          </a:p>
          <a:p>
            <a:pPr lvl="2"/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  /  \</a:t>
            </a:r>
          </a:p>
          <a:p>
            <a:pPr lvl="2"/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10   30</a:t>
            </a:r>
            <a:endParaRPr kumimoji="0" lang="pt-BR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244788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92FD2-1CAF-471D-77C9-59E6AF42B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2244BEC-14B6-B346-45B2-D12292A3B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Complexidade</a:t>
            </a:r>
            <a:r>
              <a:rPr lang="en-US" b="1" dirty="0">
                <a:solidFill>
                  <a:srgbClr val="0070C0"/>
                </a:solidFill>
              </a:rPr>
              <a:t> Bal. com </a:t>
            </a:r>
            <a:r>
              <a:rPr lang="en-US" b="1" dirty="0" err="1">
                <a:solidFill>
                  <a:srgbClr val="0070C0"/>
                </a:solidFill>
              </a:rPr>
              <a:t>Rotações</a:t>
            </a:r>
            <a:r>
              <a:rPr lang="en-US" b="1" dirty="0">
                <a:solidFill>
                  <a:srgbClr val="0070C0"/>
                </a:solidFill>
              </a:rPr>
              <a:t> AVL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1F1E5E4-5CDE-058B-AE21-AD7A792BFB2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B385840A-D270-8F32-F0C0-1AE5C174E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877196"/>
              </p:ext>
            </p:extLst>
          </p:nvPr>
        </p:nvGraphicFramePr>
        <p:xfrm>
          <a:off x="598393" y="1200150"/>
          <a:ext cx="7947213" cy="29003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18413">
                  <a:extLst>
                    <a:ext uri="{9D8B030D-6E8A-4147-A177-3AD203B41FA5}">
                      <a16:colId xmlns:a16="http://schemas.microsoft.com/office/drawing/2014/main" val="1685279882"/>
                    </a:ext>
                  </a:extLst>
                </a:gridCol>
                <a:gridCol w="1567532">
                  <a:extLst>
                    <a:ext uri="{9D8B030D-6E8A-4147-A177-3AD203B41FA5}">
                      <a16:colId xmlns:a16="http://schemas.microsoft.com/office/drawing/2014/main" val="2213916785"/>
                    </a:ext>
                  </a:extLst>
                </a:gridCol>
                <a:gridCol w="1672618">
                  <a:extLst>
                    <a:ext uri="{9D8B030D-6E8A-4147-A177-3AD203B41FA5}">
                      <a16:colId xmlns:a16="http://schemas.microsoft.com/office/drawing/2014/main" val="3291998600"/>
                    </a:ext>
                  </a:extLst>
                </a:gridCol>
                <a:gridCol w="1788650">
                  <a:extLst>
                    <a:ext uri="{9D8B030D-6E8A-4147-A177-3AD203B41FA5}">
                      <a16:colId xmlns:a16="http://schemas.microsoft.com/office/drawing/2014/main" val="520718073"/>
                    </a:ext>
                  </a:extLst>
                </a:gridCol>
              </a:tblGrid>
              <a:tr h="7250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Estrutura</a:t>
                      </a:r>
                      <a:endParaRPr lang="pt-BR" sz="2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Busca</a:t>
                      </a:r>
                      <a:endParaRPr lang="pt-BR" sz="2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Inserção</a:t>
                      </a:r>
                      <a:endParaRPr lang="pt-BR" sz="2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Remoção</a:t>
                      </a:r>
                      <a:endParaRPr lang="pt-BR" sz="2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51692082"/>
                  </a:ext>
                </a:extLst>
              </a:tr>
              <a:tr h="7250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BST (média)</a:t>
                      </a:r>
                      <a:endParaRPr lang="pt-BR" sz="2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pt-BR" sz="2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n</a:t>
                      </a:r>
                      <a:r>
                        <a:rPr lang="pt-BR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pt-BR" sz="2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pt-BR" sz="2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n</a:t>
                      </a:r>
                      <a:r>
                        <a:rPr lang="pt-BR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pt-BR" sz="2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pt-BR" sz="2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n</a:t>
                      </a:r>
                      <a:r>
                        <a:rPr lang="pt-BR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pt-BR" sz="2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10508523"/>
                  </a:ext>
                </a:extLst>
              </a:tr>
              <a:tr h="7250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BST (pior caso)</a:t>
                      </a:r>
                      <a:endParaRPr lang="pt-BR" sz="2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pt-BR" sz="24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pt-BR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pt-BR" sz="2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pt-BR" sz="24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pt-BR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pt-BR" sz="2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pt-BR" sz="24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pt-BR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pt-BR" sz="2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4381591"/>
                  </a:ext>
                </a:extLst>
              </a:tr>
              <a:tr h="7250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AVL (sempre)</a:t>
                      </a:r>
                      <a:endParaRPr lang="pt-BR" sz="2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pt-BR" sz="2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n</a:t>
                      </a:r>
                      <a:r>
                        <a:rPr lang="pt-BR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pt-BR" sz="2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pt-BR" sz="2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n</a:t>
                      </a:r>
                      <a:r>
                        <a:rPr lang="pt-BR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pt-BR" sz="2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pt-BR" sz="2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n</a:t>
                      </a:r>
                      <a:r>
                        <a:rPr lang="pt-BR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pt-BR" sz="2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2159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79459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6EE0A-E9FD-BCA7-C03D-14BB89D3F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C31B952-FE24-434C-0ADA-2BD8078CA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Resumo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Árvore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Binária</a:t>
            </a:r>
            <a:r>
              <a:rPr lang="en-US" b="1" dirty="0">
                <a:solidFill>
                  <a:srgbClr val="0070C0"/>
                </a:solidFill>
              </a:rPr>
              <a:t> e AVL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B5DE63-EB51-10F3-FAD8-E983F64F9E3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Árvores Binárias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úteis, mas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podem se degenerar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Árvores AVL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mantêm o balanceamento automático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garantindo eficiência O(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 conceito é base para outras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árvores balanceadas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-Black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B-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23079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AVL Tree Data Structure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hlinkClick r:id="rId3"/>
              </a:rPr>
              <a:t>https://www.geeksforgeeks.org/dsa/introduction-to-avl-tree/</a:t>
            </a:r>
            <a:r>
              <a:rPr lang="pt-BR" sz="2000" dirty="0"/>
              <a:t> 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TutorialsPoint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AVL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000" dirty="0">
                <a:hlinkClick r:id="rId4"/>
              </a:rPr>
              <a:t>https://www.tutorialspoint.com/data_structures_algorithms/avl_tree_algorithm.htm</a:t>
            </a:r>
            <a:r>
              <a:rPr lang="pt-BR" sz="2000" dirty="0"/>
              <a:t> 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AVL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Trees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Simply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Explained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rotations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pt-BR" sz="2400" dirty="0">
                <a:hlinkClick r:id="rId3"/>
              </a:rPr>
              <a:t>www.youtube.com/watch?v=zP2xbKerIds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AVL Tree - Insertion and Rotations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pt-BR" sz="2400" dirty="0">
                <a:hlinkClick r:id="rId4"/>
              </a:rPr>
              <a:t>www.youtube.com/watch?v=jDM6_TnYIqE</a:t>
            </a:r>
            <a:r>
              <a:rPr lang="pt-BR" sz="2400" dirty="0"/>
              <a:t> 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uma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árvore binária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busca a partir da sequência:</a:t>
            </a:r>
          </a:p>
          <a:p>
            <a:pPr marL="904875" lvl="1" indent="-457200"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50, 30, 70, 20, 40, 60, 80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348740" lvl="2" indent="-457200" algn="just">
              <a:buFont typeface="Courier New" panose="02070309020205020404" pitchFamily="49" charset="0"/>
              <a:buChar char="o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Desenhe a árvore resultante.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Insira a sequência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10, 20, 30, 40, 50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uma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árvore AVL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904875" lvl="1" indent="-457200"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Mostre cada passo de balanceamento.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Explique por que as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rotações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preservam a propriedade de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Calibri" panose="020F0502020204030204" pitchFamily="34" charset="0"/>
                <a:hlinkClick r:id="rId3"/>
              </a:rPr>
              <a:t>https://visualgo.net/en</a:t>
            </a:r>
            <a:r>
              <a:rPr lang="pt-BR" sz="2200" dirty="0">
                <a:latin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CORMEN, Thomas H.; LEISERSON, Charles E.; RIVEST, Ronald L.; STEIN, Clifford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Algoritmos: teoria e prática. 3. ed. Rio de Janeiro: Elsevier, 2012.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SEDGEWICK, Robert; WAYNE, Kevin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4. ed. Boston: Addison-Wesley, 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2011.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06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Árvore Binária e Balanceamento AVL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Introdução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Árvores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estruturas de dados hierárquicas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organizam informações de forma semelhante a um organograma.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 ter filhos.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caso das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árvores binárias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cada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ter até dois filhos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esquerda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direita.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9F972-3D93-E3A7-A5DF-9F373E137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85735AC-B33E-46DE-9114-411EE862C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Árvore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Binária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A1C74BD-6889-C7C0-9CBB-1886E94152B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Árvore Binária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de dados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onde cada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possui: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valor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chave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ponteiro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o filho à esquerda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 ser nulo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ponteiro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o filho à direita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 ser nulo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9051599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04949-7258-818F-6E38-7CEC1598F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A3F0F0-988B-C2C0-F96B-6BA886287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Árvore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Binária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97C81B1-CB35-1EE3-17BC-8C01E74AC88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Propriedade fundamental da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Árvore Binária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Busca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BST –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Search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Todos os valores da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subárvore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esquerda são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menores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chave do nó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Todos os valores da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subárvore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direita são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maiores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chave do nó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22263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F221A-AF30-0B34-C37B-9FCF57F97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B3FA3BB-09C7-EA38-A701-288ED1CF8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Árvore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Binária</a:t>
            </a:r>
            <a:r>
              <a:rPr lang="en-US" b="1" dirty="0">
                <a:solidFill>
                  <a:srgbClr val="0070C0"/>
                </a:solidFill>
              </a:rPr>
              <a:t> - BST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78845EA-CAE7-5C87-C027-EAF6BEA5ED5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1841500" lvl="4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  <a:p>
            <a:pPr marL="1841500" lvl="4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/  \</a:t>
            </a:r>
          </a:p>
          <a:p>
            <a:pPr marL="1841500" lvl="4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</a:p>
          <a:p>
            <a:pPr marL="1841500" lvl="4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 \    / \</a:t>
            </a:r>
          </a:p>
          <a:p>
            <a:pPr marL="1841500" lvl="4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40  60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 raiz = 50;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Subárvore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esquerda = valores menores que 50;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Subárvore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direita = valores maiores que 50.</a:t>
            </a:r>
          </a:p>
        </p:txBody>
      </p:sp>
    </p:spTree>
    <p:extLst>
      <p:ext uri="{BB962C8B-B14F-4D97-AF65-F5344CB8AC3E}">
        <p14:creationId xmlns:p14="http://schemas.microsoft.com/office/powerpoint/2010/main" val="127277909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D668A-47BF-A80D-7946-EC3FCABE2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722A788-EF5A-7479-EEA9-3D128B4ED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Operações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Árvores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Binárias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2A1E6-8530-BCC6-FE21-9CFD73E585D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Busca (Search)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Comparar chave buscada com o nó atual.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menor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esquerda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maior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direita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igual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encontrado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Complexidade média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pior caso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árvore degenerada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O(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11389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79437-3799-A896-8EF1-13EAF8FD3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25774CA-96FE-7829-6265-B059C09D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Operações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Árvores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Binárias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9F63A41-E865-AFF8-5814-693D37593AD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Inserção (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Buscar posição correta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mantendo a regra da BST.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Inserir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folha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10905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85746-6772-3E49-D909-CDB717379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A54232B-D812-B7CB-959C-E595DD267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Operações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Árvores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Binárias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A095456-818F-D395-EB48-5F0B33BD0BD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Remoção (Delete)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 1: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Nó folha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basta remover.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 2: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Nó com um filho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substitui pelo filho.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 3: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Nó com dois filhos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substituir pelo sucessor em ordem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menor da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subárvore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direita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62195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3251</TotalTime>
  <Words>963</Words>
  <Application>Microsoft Office PowerPoint</Application>
  <PresentationFormat>Apresentação na tela (16:9)</PresentationFormat>
  <Paragraphs>155</Paragraphs>
  <Slides>20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Times New Roman</vt:lpstr>
      <vt:lpstr>Wingdings</vt:lpstr>
      <vt:lpstr>Office Theme</vt:lpstr>
      <vt:lpstr>Algoritmos e Complexidade</vt:lpstr>
      <vt:lpstr> Aula 06  Árvore Binária e Balanceamento AVL</vt:lpstr>
      <vt:lpstr>Introdução</vt:lpstr>
      <vt:lpstr>Definição de Árvore Binária</vt:lpstr>
      <vt:lpstr>Definição de Árvore Binária</vt:lpstr>
      <vt:lpstr>Exemplo Árvore Binária - BST</vt:lpstr>
      <vt:lpstr>Operações em Árvores Binárias</vt:lpstr>
      <vt:lpstr>Operações em Árvores Binárias</vt:lpstr>
      <vt:lpstr>Operações em Árvores Binárias</vt:lpstr>
      <vt:lpstr>Problema das Árvores Binárias</vt:lpstr>
      <vt:lpstr>Definição de Árvore AVL</vt:lpstr>
      <vt:lpstr>Balanceamento com Rotações AVL</vt:lpstr>
      <vt:lpstr>Exemplo Balanc. com Rotações AVL</vt:lpstr>
      <vt:lpstr>Complexidade Bal. com Rotações AVL</vt:lpstr>
      <vt:lpstr>Resumo Árvore Binária e AVL</vt:lpstr>
      <vt:lpstr>Leitura Específica</vt:lpstr>
      <vt:lpstr>Aprenda+</vt:lpstr>
      <vt:lpstr>Dinâmica/Atividades</vt:lpstr>
      <vt:lpstr>Referências Bibliográficas</vt:lpstr>
      <vt:lpstr>Algoritmos e Complexidade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812</cp:revision>
  <dcterms:created xsi:type="dcterms:W3CDTF">2020-03-17T20:12:34Z</dcterms:created>
  <dcterms:modified xsi:type="dcterms:W3CDTF">2025-09-16T15:05:44Z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