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38" r:id="rId5"/>
    <p:sldId id="345" r:id="rId6"/>
    <p:sldId id="361" r:id="rId7"/>
    <p:sldId id="362" r:id="rId8"/>
    <p:sldId id="363" r:id="rId9"/>
    <p:sldId id="364" r:id="rId10"/>
    <p:sldId id="365" r:id="rId11"/>
    <p:sldId id="340" r:id="rId12"/>
    <p:sldId id="341" r:id="rId13"/>
    <p:sldId id="342" r:id="rId14"/>
    <p:sldId id="360" r:id="rId15"/>
    <p:sldId id="343" r:id="rId16"/>
    <p:sldId id="344" r:id="rId17"/>
    <p:sldId id="339" r:id="rId18"/>
    <p:sldId id="366" r:id="rId19"/>
    <p:sldId id="333" r:id="rId20"/>
    <p:sldId id="323" r:id="rId21"/>
    <p:sldId id="334" r:id="rId22"/>
    <p:sldId id="346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37" r:id="rId35"/>
    <p:sldId id="359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8570-C122-90E2-1CCC-5133CACE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88C069-9CA9-147E-5104-657366CAE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930066-02F2-637D-355F-D9E93783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0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AF89-C5F9-78AE-2E38-348828E3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7EE122-F70F-693E-876D-32610EE33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D1AE4D-A879-E94F-E9FB-A817806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46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7E0A-30BD-0E28-C06B-A7E60E95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E22883-E576-B6D9-4005-9A4CDFE76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2B88A7-70F0-0736-E012-39187466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62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4DBE-FCE6-4657-2DA7-9FD5B75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12D777-B4FE-6D34-68D1-15FBBD123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C28B9E-D266-A19E-F4F0-43A62EDDD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01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B58E0-ECB8-5674-90F8-46CFC79C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FE74C8-2C09-7E64-8B5D-9A999F5D3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AA70AC-E173-5DEB-D00C-86BEBE70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39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A404-18BE-3651-943B-23463AAB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701DE4-9D5A-6C6F-645A-8D9F748FD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9B9FE-95AF-9DBC-FC7B-6E3295EBB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098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9FD64-2B34-4EBB-EFBA-611BEBC1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C8D1E4-2700-569F-BD4F-CDD13F91D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5247F5-541D-9A1E-5987-4178ACFA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28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FB3C9-CE92-B647-16C0-C4CA5E03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94004-FE8C-35DD-6C8A-7161681FD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57B146-BE92-63B1-4AEA-15FEEE66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2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BD47-40D4-E043-F6C1-318F1F49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D76705-4077-E57B-231E-7BCB4248B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0C98BB-F6E8-F9D7-55B2-E0069BA75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828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A137-801A-0212-9B80-28DBC6F2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E0F2C6-E300-7108-951A-2DDCC557F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25640-9694-813F-0696-12F99E2EF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3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C8FF-9DA8-6878-38D0-A19B52C0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861E91-F8FA-2FA8-F7E9-DCED1DFED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2499E83-AACD-B1BE-B5B6-1A6F04132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30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F7F6C-BE4F-6CD5-7498-45600C9F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4BB7E2-DA4E-049A-1C70-BCC731033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A1C259-D122-A4C4-6F3E-E961348C5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6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00CD-1E26-9C31-8424-AE41C8F24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D7B28E-EADD-2623-C2A7-EFBA6550E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B3FB5D-1FB6-4247-3CAC-334D9AC38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55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392D-CDC2-0537-3EF3-BAE2C84E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2B4650-E9AA-65BE-05F1-9EE004CA6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E311C0-1E73-4BCE-ABED-6A2635457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979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ACF8F-A169-DFFC-8C54-4A53FB1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4703AE-207F-73A1-C4B7-04C971D57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0FA0E3-9BBE-3412-0269-FF58A0BF9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15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5C69-013B-8E09-7994-74A21CF58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EF6C7A-D08D-49AB-325A-4BB0805C6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54B0B9-201B-1D83-CE76-D3375A9C4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48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0A823-DA27-5D53-722C-AF9BE949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8F280B-A2B4-6DD8-5C10-DDC1A4470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A603DA-9E38-FFAF-ECE6-005EEE482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06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1502-8F79-0D09-2BA2-3623C2AD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6751FC-AA98-CCA6-C4BB-890136C34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4F6017-E5B9-3B1D-7017-27A32793F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23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BEAA-F4FC-7682-1648-70D8B95E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337237-9E15-F98E-9207-CE65BACDE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573F0B-803F-FFC1-B956-E87D0BF4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21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3F52-9C2E-B843-4A17-DA0F2AC7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20938-944D-0DC3-AF07-790C7DE6A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53691A-A8AD-ABA0-A427-62A6E3228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503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744DD-A4C7-EED2-E566-1688BD4B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C2A90D-9A80-4EAD-05D5-2D1D79B8C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BD62BC-020C-E0BD-368B-6821566D2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074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2E706-7D37-476A-A182-57DE12D1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B39C9A-0052-4D7F-4166-CAC1E5A85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F48BE1-5816-4C0E-0A4B-20014BA84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0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D641-8C97-4776-AABC-F4A242C3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549396-DD81-A240-FE7F-89E4587C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0F6232-7C03-0A60-A8CB-7AC2C22A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9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8BD0-65BF-5B62-0499-EC8E1E11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2E0BBF-701A-4FDA-0534-BC3218229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6BF351-F2D3-4B41-BADB-7314294D4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35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83BAF-1C2D-6696-C5BD-D8733675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0F87FB-133E-8240-11E0-A4B4B8198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6D2DBD-CD64-5C25-4262-1A4ECA03E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93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823A1-57B6-B56C-54B4-98578781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FC9054-78C2-0005-D770-4E32199D7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3DB194-E483-2583-630E-64A87FFE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8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545F5-75FC-5D01-3862-658BF876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EAB072-BFE6-EF5E-2FFF-722D78328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F3CAEE-F069-093E-FD01-FA5EE2694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7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80A2-DBB0-D55B-B933-30303A124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5ACA4F-B924-1A7D-9C3B-31C0A4F56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73C2AA-A3BB-9279-2258-F890F7317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0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0wSxxlit0?list=PL5TJqBvpXQv4l7nH-08fMfyl7aDFNW_f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asymptotic-notation-and-analysis-based-on-input-size-of-algorithm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igocheatshe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SGKlAvoi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o4vesaut8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teaching/mo416/1s2010/complexidade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alysis-of-algorithms-set-1-asymptotic-analysi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hanacademy.org/computing/computer-science/algorithms/asymptotic-notation" TargetMode="External"/><Relationship Id="rId4" Type="http://schemas.openxmlformats.org/officeDocument/2006/relationships/hyperlink" Target="https://www.bigocheatsheet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4E9B-B68F-0161-46A6-C5F18031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451C68-AF3A-5F16-11A8-2A34547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8C1B5C-6C05-D039-F365-9B64C61CEB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 extra rápida: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"Contar só os loops que dependem de n e multiplico“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loop dependente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mudam a ordem</a:t>
            </a:r>
          </a:p>
        </p:txBody>
      </p:sp>
    </p:spTree>
    <p:extLst>
      <p:ext uri="{BB962C8B-B14F-4D97-AF65-F5344CB8AC3E}">
        <p14:creationId xmlns:p14="http://schemas.microsoft.com/office/powerpoint/2010/main" val="22880951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04E3-0FD4-DCDA-4BEC-6ED588F4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DFD53-7396-ED51-5CDB-AC3AFDE8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1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Constante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B5F9F3-D4C4-F707-9139-DE895BA85D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primeiroElemento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retorna em 1 operação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4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01AA-2EA5-6AC9-8AFF-9CC74C91C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CDF64-80D0-22BA-0D7D-B1B29398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2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Linear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370F02-D5CF-A5AE-D3D7-282FE123FB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somaElementos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soma = 0;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[i]; 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soma;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Precisa percorrer todos os elementos.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elementos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 n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0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9F73-E0A5-A676-B03F-E403F2E2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497D42-E736-4BAD-1D9F-91A015D5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86583B-2E43-C494-8AB5-8DE5D59044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paresPossiveis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j = 0; j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{//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", " + array[j]);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elemento i, percorre todos os elementos j.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× 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O(n²)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97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A1E0-0920-265B-E0DA-3A5C17B2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DCAE88-4D48-AF8C-E416-3E49CA7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593FAE-C468-1D87-D9EB-420315146B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Regra geral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total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externo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interno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só acontece se ambos os loops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dependem de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não significa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tempo exato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significa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quadrático em relação a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Constantes, divisões, subtrações ou otimizações não mudam a ordem de grandeza.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isso, dois algoritmos com tempos diferentes podem ter a mesma complexidade assintótica.</a:t>
            </a:r>
          </a:p>
        </p:txBody>
      </p:sp>
    </p:spTree>
    <p:extLst>
      <p:ext uri="{BB962C8B-B14F-4D97-AF65-F5344CB8AC3E}">
        <p14:creationId xmlns:p14="http://schemas.microsoft.com/office/powerpoint/2010/main" val="2833340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BDAED-6A15-01BB-3561-0A3CA3B3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FE0A82-8992-ADFF-17AD-2F5B6A9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D5A085-2857-0405-8294-90DBA1EAF3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buscaBinaria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array, int 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inicio = 0, fim 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(inicio &lt;= fim)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inicio + 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(array[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x)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x) inicio = meio + 1;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meio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 }</a:t>
            </a:r>
          </a:p>
        </p:txBody>
      </p:sp>
    </p:spTree>
    <p:extLst>
      <p:ext uri="{BB962C8B-B14F-4D97-AF65-F5344CB8AC3E}">
        <p14:creationId xmlns:p14="http://schemas.microsoft.com/office/powerpoint/2010/main" val="38227518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9FE95-308C-2569-09DD-A5FE1B44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A3C68A-D158-E47A-6308-467F79F7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D79FBF-8B61-13EC-E840-E6BDF05B64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iteração, o tamanho da busca é reduzido pela metade.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passos ≈ log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1765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A78E-9C06-5E40-401B-5C1EBD52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887EB0-EFFC-31AE-AA9B-F776290C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O - </a:t>
            </a:r>
            <a:r>
              <a:rPr lang="en-US" b="1" dirty="0" err="1">
                <a:solidFill>
                  <a:srgbClr val="0070C0"/>
                </a:solidFill>
              </a:rPr>
              <a:t>Interpretação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9E8AB9-05A5-89A9-2A0A-E2835F8E48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abstrai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termos de menor ordem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+ 3n + 20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 dominante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logo: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significa que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no máximo como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quadrática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336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8212-62BE-D65C-66C3-6E07055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E64CAD-D1AB-32FD-3F30-BBFB026B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3588C6-A0B6-D5FB-3859-E7B63E900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https://youtu.be/v50wSxxlit0?list=PL5TJqBvpXQv4l7nH-08fMfyl7aDFNW_fC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27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Introdução à análise de algoritmos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https://www.geeksforgeeks.org/dsa/asymptotic-notation-and-analysis-based-on-input-size-of-algorithms/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Tabela resumida de complexidades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https://www.bigocheatsheet.com/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Notação O e Função 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Easy to Advanced Course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https://www.youtube.com/watch?v=RBSGKlAvoiM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Dojo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Big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inglês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https://www.youtube.com/watch?v=Mo4vesaut8g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 vezes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100 vezes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+ j);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0907-1199-FF4A-54FB-20B6A5E1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C5D02A-D956-D968-3063-E886CC9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7FA178-EDBC-A535-9721-40D61C8A8F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primeiro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laço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vezes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vezes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× 100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100n.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Ignorando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 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temos: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0660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C136-8BBF-17D5-5DD9-8774A3C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28CC0E-97AA-B626-A887-1C85E901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307675-C097-D26A-8DE5-06E8355746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("Início");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("Fim");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237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8947-CE86-9E7A-EB30-3F0CC27E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9B71C3-608C-26FC-5AD8-B6D2479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Anáslie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B46F84-8A60-F0CD-5582-7211E5F7FC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1 → execução constante O(1).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→ executa n vezes → O(n).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final → execução constante O(1).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O(1) + O(n) + O(1) =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018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74E5-3661-FEB4-73EB-3872A894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0BA6DE-2435-AC8E-C968-4A2E0F5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F04D4E-C36B-C578-0C83-C40AB60A4C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eficiente 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54085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DC5C5-4D4A-B65C-B1F7-39FB4DAA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CDB87A-43D3-491F-03F9-CA094BB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E0C178-2B28-1BB1-FA0B-E394457445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29"/>
            <a:ext cx="8865056" cy="3979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precisa verificar cada elemento da lista, no pior caso percorre todos os n elementos.</a:t>
            </a:r>
          </a:p>
          <a:p>
            <a:pPr lvl="0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O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cada passo divide o espaço de busca pela metade, reduzindo drasticamente o número de comparações.</a:t>
            </a: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com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1.000.000 de elementos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até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1.000.000 comparações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máximo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comparações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​(1.000.000) 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1844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17E8-C955-A6DB-0524-5C4415B2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7FBEB9-C0E5-74F9-306C-E9524A6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DBE5DE-82B1-3C90-E60F-CDAFBC14BB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porque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enquanto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Isso faz com que,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 volumes de 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diferença seja enorme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92429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7D20-79D2-F863-2C5F-9282A813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3F776-4210-12DD-2CDA-99FAB013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1064D3-DE5D-0BA1-BE31-CFDB98FBA7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1 -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das opções abaixo representa a melhor complexidade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(2ⁿ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6868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A588-F6A7-2B1D-BC76-9014413A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404850-CC29-47EE-FB79-388008B1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3FE82B-ED51-EA3A-2C82-E355CA594A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2 -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 o algoritmo: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n;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}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complexidade 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7659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 Que é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algoritmos significa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a eficiência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 algoritmo em termos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e/ou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memória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análise geralmente considera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custoso.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rápido.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médio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 mais provável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52867-6216-1D31-CA11-23090391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AAED8B-53AB-07F9-E22D-D9B27E55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6BB641-CC26-40BB-79B8-6704E28937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3 -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um algoritmo executa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da entrada, sua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925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14B0-48C6-C79A-9277-95E3B112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9E3B4C-36A7-2F32-7388-04D5F789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057226-F5E9-0F7D-42ED-E03F0BB210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4 -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lista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máximo de comparações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log₂(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31548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A00C-96AA-A65C-07C5-D9D1480B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8BF31A-ED90-CECA-47F0-F63749A7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BF5A21-612E-F6A3-A106-89B46058F6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5 -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T(n) = 3n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 + 10, então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de crescimento dominante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</p:txBody>
      </p:sp>
    </p:spTree>
    <p:extLst>
      <p:ext uri="{BB962C8B-B14F-4D97-AF65-F5344CB8AC3E}">
        <p14:creationId xmlns:p14="http://schemas.microsoft.com/office/powerpoint/2010/main" val="16381831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4FFD-6C6C-32F8-609C-A1EF101E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2E679-5B32-16A7-7C36-E213F3E9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5C5CDD-0F9F-453A-D7FF-C76CFF97E5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1517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– Aula da USP (IME-USP)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https://www.ime.usp.br/~pf/algoritmos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(Material didático de algoritmos e estruturas de dados, com seções sobre complexidade).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da Unicamp – Análise de Algoritmos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https://www.ic.unicamp.br/~rocha/teaching/mo416/1s2010/complexidade.pdf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(Apostila de análise de algoritmos, incluindo notação O, Ω e Θ).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A00A-CA4B-4060-99A4-C4D17BC2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6C1F3-3E90-B622-3B21-6CF968E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68BE4C-76D1-32F6-B74A-2B4931D1B5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https://www.geeksforgeeks.org/analysis-of-algorithms-set-1-asymptotic-analysis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Guia rápido de complexidades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https://www.khanacademy.org/computing/computer-science/algorithms/asymptotic-notation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8920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CE32-251C-6918-CE89-29F4594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4973C1-E5A1-1FF3-28F6-5795AAE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209387-B7DC-5C02-A2EA-5BE654A32B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descreve como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ou uso de memória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ao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da entrada 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Ela não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segundos, mas sim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 de crescimento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Formal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algoritmo é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 existem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&gt; 0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n₀ ≥ 0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tais que: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⋅ f(n),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 todo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≥  n0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,​ Onde: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tempo do algoritmo.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função de crescimento.                          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5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5B3F-F1F7-E252-D757-BB6FB1CD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09EAE-0453-7FC8-279F-F128FBB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D499DF-2A15-9A86-CCE9-7F3EDA05CB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comparar algoritmos independentemente de hardware ou linguagem.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olhamos o termo dominante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cresce mais rápido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é essencial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sistemas escaláveis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olha crescimento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n grande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número exato de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termos menores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irrelevantes para O()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aninhados só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ordem se 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665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C3FA-713C-5236-AE2A-8868907DF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8A9758-1665-BA87-E519-B89774E9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1F15DB-667D-7A92-CD3B-22D06380D9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Olhe cada loop individualmente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"Este loop cresce com n ou é constante? "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  //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com 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conta como 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ignora para O( 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812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1391-E10F-CFC5-7E84-F3E06890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E14F03-6402-8E16-0524-5BD6FF6A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858C13-4798-FC94-A974-927900AA77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Multiplique as "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 de 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produto de todos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n; j++)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O(n³)</a:t>
            </a:r>
          </a:p>
        </p:txBody>
      </p:sp>
    </p:spTree>
    <p:extLst>
      <p:ext uri="{BB962C8B-B14F-4D97-AF65-F5344CB8AC3E}">
        <p14:creationId xmlns:p14="http://schemas.microsoft.com/office/powerpoint/2010/main" val="1931050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55371-263D-44A9-F99E-70DE8940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89930F-FC6A-3E18-AE1D-0372912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FBA0D-7FE6-F0CB-9582-F890E5727E9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algum loop é constante, não conta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50; j++)     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ignora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17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7CBE-E66D-AB63-0070-E3228055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F2EEE1-3FA5-398B-21AB-7C6EE53D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345C92-D04B-8667-0FAA-D0184FD336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constantes e termos menores: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n²/2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 apenas 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assintótico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492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2082</Words>
  <Application>Microsoft Office PowerPoint</Application>
  <PresentationFormat>Apresentação na tela (16:9)</PresentationFormat>
  <Paragraphs>274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05  Notação O e Função O</vt:lpstr>
      <vt:lpstr>O Que é Análise de Algoritmos</vt:lpstr>
      <vt:lpstr>Notação O (Big O)</vt:lpstr>
      <vt:lpstr>Notação O (Big O)</vt:lpstr>
      <vt:lpstr>Exemplos Notação O (Big O)</vt:lpstr>
      <vt:lpstr>Exemplos Notação O (Big O)</vt:lpstr>
      <vt:lpstr>Exemplos Notação O (Big O)</vt:lpstr>
      <vt:lpstr>Exemplos Notação O (Big O)</vt:lpstr>
      <vt:lpstr>Exemplos Notação O (Big O)</vt:lpstr>
      <vt:lpstr>Ex.: 1 Algoritmo Constante Notação O</vt:lpstr>
      <vt:lpstr>Ex.: 2 Algoritmo Linear Notação O</vt:lpstr>
      <vt:lpstr>Ex.:3 Algoritmo Quadrático Notação O</vt:lpstr>
      <vt:lpstr>Ex.:3 Algoritmo Quadrático Notação O</vt:lpstr>
      <vt:lpstr>Ex.:4 Algoritmo Logarítmo Notação O</vt:lpstr>
      <vt:lpstr>Ex.:4 Algoritmo Logarítmo Notação O</vt:lpstr>
      <vt:lpstr>Função O - Interpretação</vt:lpstr>
      <vt:lpstr>Exemplo Análise Complexidade de Alg</vt:lpstr>
      <vt:lpstr>Leitura Específica</vt:lpstr>
      <vt:lpstr>Aprenda+</vt:lpstr>
      <vt:lpstr>Dinâmica 1</vt:lpstr>
      <vt:lpstr>Análise Dinâmica 1</vt:lpstr>
      <vt:lpstr>Dinâmica 2</vt:lpstr>
      <vt:lpstr>Anáslie Dinâmica 2</vt:lpstr>
      <vt:lpstr>Dinâmica 3</vt:lpstr>
      <vt:lpstr>Resposta Dinâmica 3</vt:lpstr>
      <vt:lpstr>Resposta Dinâmica 3</vt:lpstr>
      <vt:lpstr>Quiz – Análise de Algoritmos</vt:lpstr>
      <vt:lpstr>Quiz – Análise de Algoritmos</vt:lpstr>
      <vt:lpstr>Quiz – Análise de Algoritmos</vt:lpstr>
      <vt:lpstr>Quiz – Análise de Algoritmos</vt:lpstr>
      <vt:lpstr>Quiz – Análise de Algoritmos</vt:lpstr>
      <vt:lpstr>Gabarito Quiz – Análise de Algoritmos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850</cp:revision>
  <dcterms:created xsi:type="dcterms:W3CDTF">2020-03-17T20:12:34Z</dcterms:created>
  <dcterms:modified xsi:type="dcterms:W3CDTF">2025-09-10T12:58:25Z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