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31" r:id="rId4"/>
    <p:sldId id="338" r:id="rId5"/>
    <p:sldId id="339" r:id="rId6"/>
    <p:sldId id="340" r:id="rId7"/>
    <p:sldId id="342" r:id="rId8"/>
    <p:sldId id="345" r:id="rId9"/>
    <p:sldId id="344" r:id="rId10"/>
    <p:sldId id="343" r:id="rId11"/>
    <p:sldId id="341" r:id="rId12"/>
    <p:sldId id="333" r:id="rId13"/>
    <p:sldId id="323" r:id="rId14"/>
    <p:sldId id="334" r:id="rId15"/>
    <p:sldId id="337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E377A-031C-9951-8BCD-F5FA88901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571FBA-3889-9CB4-6768-C8E168299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F8FB45-DF29-5280-11C2-ACF07AC95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99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77FD-34F4-ADCF-B36E-DACE57B7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CBFF82-0FB0-00F1-0280-73ADB627A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088E56-6701-58ED-5570-EF137C999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404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35BF3-C998-49DD-08DE-5BE65D38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A2A09D-6B2E-FDA9-A9AF-D50DAE26A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A96BD4-314C-6251-DCE6-EA2DA4E40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340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B673-06E5-1E58-72FD-36CE779E1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2FD830-EF20-5B00-41C8-E965DA89D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3FA3D30-6D9E-B60E-F0A9-027B1C907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2438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CD5A-6FB1-D73D-D9FA-AEAEDB0F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2C51031-6435-776B-AB65-36138DAA6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8CC7B67-9CD6-CF5F-A1AC-2364BEC1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10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56A37-2DAA-9828-3FAE-97507A2C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49D2152-FFFD-0223-FA2D-DAAB1339C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D30A68-3E78-FD5C-9CDE-6FEEF54A3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2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663D-F46B-1D8E-0DB6-4E69B2C41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5F5215-FA57-CF0D-9AC3-BEEE515DA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F51F5E-7378-CBBC-6EFD-07BE1D7B3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7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81B78-DA0A-4E44-1A69-2A66A723E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923DF1-A563-0511-F648-72E0F6D8F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0A432A-C019-8B88-50E1-E8E24A51E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6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sa-server.cs.vt.edu/ODSA/Books/CS3/html/RecurrenceIntro.html?utm_source=chatgpt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pb.br/jspui/bitstream/tede/7533/5/arquivototal.pdf?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FcHxGcZnI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bNuROOivJRU" TargetMode="External"/><Relationship Id="rId5" Type="http://schemas.openxmlformats.org/officeDocument/2006/relationships/hyperlink" Target="https://youtu.be/XWAkJsN_MuY" TargetMode="External"/><Relationship Id="rId4" Type="http://schemas.openxmlformats.org/officeDocument/2006/relationships/hyperlink" Target="https://youtu.be/EZzXpzBUpm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2EBCA-3BCD-6618-1F6B-6033C059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88ACD4-165C-EE75-85E6-0F479329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Resumo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12EB48-927A-8F13-8FE2-D637ED8D22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8786"/>
            <a:ext cx="8865056" cy="3898734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Eq. Recorrência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expressa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recursivo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fornece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direta em três casos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análise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Métodos para Resolução de Recorrências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 de Recursão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4400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E3F0-F408-9B3D-2C3F-A0FD997B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E2F0BA-794E-9CF6-A93B-74309590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D8A6CCA5-E283-BDAA-A436-5964E608FF61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1 –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Fibonacci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pt-BR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complexidade, </a:t>
                </a:r>
                <a14:m>
                  <m:oMath xmlns:m="http://schemas.openxmlformats.org/officeDocument/2006/math"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pois há 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recomputação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subproblemas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2 –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</a:t>
                </a:r>
                <a:r>
                  <a:rPr lang="pt-BR" sz="22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Aplicando o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 Mestre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temos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 3 –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Pesquisa Binária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D8A6CCA5-E283-BDAA-A436-5964E608F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033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5339"/>
            <a:ext cx="8865056" cy="391218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Recurrence Relations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inglês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https://opendsa-server.cs.vt.edu/ODSA/Books/CS3/html/RecurrenceIntro.html?utm_source=chatgpt.com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Recorrências: Conceitos e Aplicações.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https://repositorio.ufpb.br/jspui/bitstream/tede/7533/5/arquivototal.pdf?utm_source=chatgpt.com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 / recorrências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https://youtu.be/6FcHxGcZnIQ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https://youtu.be/EZzXpzBUpmw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11 - Teorema Mestre (Parte 01)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https://youtu.be/XWAkJsN_MuY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08: Resolução de Recorrências - Teorema Mestre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https://youtu.be/bNuROOivJRU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: Grupo de 3 </a:t>
            </a:r>
            <a:r>
              <a:rPr lang="en-US" b="1" dirty="0" err="1">
                <a:solidFill>
                  <a:srgbClr val="0070C0"/>
                </a:solidFill>
              </a:rPr>
              <a:t>ou</a:t>
            </a:r>
            <a:r>
              <a:rPr lang="en-US" b="1" dirty="0">
                <a:solidFill>
                  <a:srgbClr val="0070C0"/>
                </a:solidFill>
              </a:rPr>
              <a:t> 4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Pesquisar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pseudocódigo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recursivo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Fatorial, Merge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Pesquisa Binária, Torre de Hanói,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grupo deverá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de recorrência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ou simplificar a equação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expansão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assintótica final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grupo apresenta sua solução em até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minutos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 </a:t>
            </a:r>
            <a:r>
              <a:rPr lang="pt-B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Teoria e Prática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Elsevier, 2012.</a:t>
            </a: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SEDGEWICK, Robert; WAYNE, Kevin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4th ed. Boston: Addison-Wesley,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Equações de Recorrência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Equações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 análise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frequentemente queremos determinar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tempo um algoritmo leva para ser executado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quantas operações ele realiza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Muitos algoritmos, especialmente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recursivos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têm comportamentos que se repetem em menor escala dentro deles mesmos.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Esses casos são modelados por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equações de recorrência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expressam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uma função em termos 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de subproblemas menores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F8C2-3B2E-212B-922C-B8E168E5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1655E48-05A1-6DAF-3601-5EFA390F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Contexto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E8576F-AA9C-E7C9-AB51-C98EBDCACF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 algoritmo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o vetor em duas metades e ordena recursivamente cada metade.</a:t>
            </a:r>
          </a:p>
          <a:p>
            <a:pPr marL="0" indent="0">
              <a:buNone/>
            </a:pP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sua complexidade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 na equação de recorrência:</a:t>
            </a:r>
            <a:b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2T(n/2) + 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essa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 leva à conclusão de que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O(n log 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07360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8BEF4-85F8-74B2-BDD9-FC6DBB793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6B3CB1-E39C-00F1-DA0D-7AD39128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BE741457-4ED9-0257-AF39-8585E24D1060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equação de recorrência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expressão matemática que define uma sequência recursivamente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ou seja, o termo atual é definido em função de termos anteriores.</a:t>
                </a: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Formalmente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recorrência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uma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equação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que descreve o valor de uma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função </a:t>
                </a:r>
                <a14:m>
                  <m:oMath xmlns:m="http://schemas.openxmlformats.org/officeDocument/2006/math">
                    <m:r>
                      <a:rPr lang="pt-BR" sz="22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 termos de valores menores </a:t>
                </a:r>
                <a14:m>
                  <m:oMath xmlns:m="http://schemas.openxmlformats.org/officeDocument/2006/math">
                    <m:r>
                      <a:rPr lang="pt-BR" sz="22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pt-BR" sz="2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BE741457-4ED9-0257-AF39-8585E24D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 r="-8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1256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CAC7-57FC-489F-9EEB-19B680C2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EB06B5-2AA5-4824-88E6-35248B7E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1D598E05-7ABD-EA1A-FEA4-6FCAD54A581F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geral:</a:t>
                </a:r>
                <a:endParaRPr lang="pt-BR" sz="2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pt-BR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onde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número de subproblemas, 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fator de divisão do problema,</a:t>
                </a:r>
              </a:p>
              <a:p>
                <a:pPr lvl="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custo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trabalho fora das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chamadas recursivas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pt-BR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BR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§"/>
                </a:pP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Constantes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1;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1; 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&gt;= 0; O(</a:t>
                </a:r>
                <a:r>
                  <a:rPr lang="pt-BR" sz="2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1D598E05-7ABD-EA1A-FEA4-6FCAD54A5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200150"/>
                <a:ext cx="8865056" cy="3737370"/>
              </a:xfrm>
              <a:blipFill>
                <a:blip r:embed="rId3"/>
                <a:stretch>
                  <a:fillRect l="-1375" t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0280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033D-F5C5-3DB2-5858-0ECD8EFB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5C3BDCC-0FB2-277A-DB13-601CFA24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Teorema</a:t>
            </a:r>
            <a:r>
              <a:rPr lang="en-US" b="1" dirty="0">
                <a:solidFill>
                  <a:srgbClr val="0070C0"/>
                </a:solidFill>
              </a:rPr>
              <a:t> Mestre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B47A7CB-1E6B-50BC-3DD3-4A913F15E4B0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079126"/>
                <a:ext cx="8865056" cy="385839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geral: </a:t>
                </a:r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Critério de comparação é entre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ar-AE" sz="1800" b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800" b="1" i="1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pt-BR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pt-BR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pt-BR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1800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Três casos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pt-B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1: Se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pt-BR" sz="18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para algum </a:t>
                </a:r>
                <a14:m>
                  <m:oMath xmlns:m="http://schemas.openxmlformats.org/officeDocument/2006/math">
                    <m:r>
                      <a:rPr lang="pt-BR" sz="18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ar-AE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pt-BR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</a:t>
                </a:r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pt-BR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buNone/>
                </a:pPr>
                <a:endParaRPr lang="pt-BR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2:  Se </a:t>
                </a:r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18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m:rPr>
                        <m:nor/>
                      </m:rPr>
                      <a:rPr lang="pt-BR" sz="1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pt-BR" sz="1800" b="1" baseline="30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pt-BR" sz="1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pt-B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ar-AE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pt-BR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pt-BR" sz="18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18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1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 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sSub>
                              <m:sSubPr>
                                <m:ctrlPr>
                                  <a:rPr lang="pt-BR" sz="1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e>
                              <m:sub>
                                <m:r>
                                  <a:rPr lang="pt-BR" sz="1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  <m:r>
                          <m:rPr>
                            <m:nor/>
                          </m:rPr>
                          <a:rPr lang="pt-BR" sz="1800" b="1" baseline="30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pt-BR" sz="1800" b="1" i="0" baseline="30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1800" b="1" i="0" baseline="30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</a:t>
                </a:r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&gt;= 0</a:t>
                </a:r>
              </a:p>
              <a:p>
                <a:pPr marL="0" lvl="0" indent="0">
                  <a:buNone/>
                </a:pPr>
                <a:endParaRPr lang="pt-BR" sz="1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3: Se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1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Ω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18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</m:sup>
                    </m:sSup>
                    <m:r>
                      <a:rPr lang="pt-B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sz="1800" b="1" i="1">
                        <a:latin typeface="Cambria Math" panose="02040503050406030204" pitchFamily="18" charset="0"/>
                      </a:rPr>
                      <m:t>𝒂𝒇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)≤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𝒄𝒇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para </a:t>
                </a:r>
                <a14:m>
                  <m:oMath xmlns:m="http://schemas.openxmlformats.org/officeDocument/2006/math">
                    <m:r>
                      <a:rPr lang="pt-BR" sz="1800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sz="18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alguma constante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pt-BR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solução: </a:t>
                </a:r>
                <a:r>
                  <a:rPr lang="pt-B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e>
                    </m:d>
                    <m:r>
                      <a:rPr lang="pt-B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pt-BR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ar-AE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1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m:rPr>
                        <m:nor/>
                      </m:rPr>
                      <a:rPr lang="pt-BR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1800" b="1" i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pt-BR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sz="1800" b="1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pt-BR" sz="1800" b="1" baseline="30000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pt-BR" sz="1800" b="1" baseline="-25000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</m:t>
                    </m:r>
                    <m:r>
                      <m:rPr>
                        <m:nor/>
                      </m:rPr>
                      <a:rPr lang="pt-BR" sz="1800" b="1" baseline="30000" dirty="0" err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endParaRPr lang="pt-BR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B47A7CB-1E6B-50BC-3DD3-4A913F15E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079126"/>
                <a:ext cx="8865056" cy="3858393"/>
              </a:xfrm>
              <a:blipFill>
                <a:blip r:embed="rId3"/>
                <a:stretch>
                  <a:fillRect l="-1100" t="-790" b="-63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65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94FFB-7BC2-FE47-E033-2546B2669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31C00C1-D30E-1D66-F000-BE76AB936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Teorema</a:t>
            </a:r>
            <a:r>
              <a:rPr lang="en-US" b="1" dirty="0">
                <a:solidFill>
                  <a:srgbClr val="0070C0"/>
                </a:solidFill>
              </a:rPr>
              <a:t> Mestre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E6E5123-9F2B-327C-52E6-D5E14C49A56F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079126"/>
                <a:ext cx="8865056" cy="385839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 geral:</a:t>
                </a:r>
                <a14:m>
                  <m:oMath xmlns:m="http://schemas.openxmlformats.org/officeDocument/2006/math">
                    <m:r>
                      <a:rPr lang="pt-BR" sz="2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pt-BR" sz="2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pt-BR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pt-BR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(n)</a:t>
                </a:r>
              </a:p>
              <a:p>
                <a:pPr marL="0" indent="0">
                  <a:buNone/>
                </a:pPr>
                <a:r>
                  <a:rPr lang="pt-BR" sz="22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Critério de comparação é entre </a:t>
                </a:r>
                <a14:m>
                  <m:oMath xmlns:m="http://schemas.openxmlformats.org/officeDocument/2006/math">
                    <m:r>
                      <a:rPr lang="pt-BR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pt-BR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pt-BR" sz="22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2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pt-BR" sz="2200" b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2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pt-BR" sz="2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EE6E5123-9F2B-327C-52E6-D5E14C49A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079126"/>
                <a:ext cx="8865056" cy="3858393"/>
              </a:xfrm>
              <a:blipFill>
                <a:blip r:embed="rId3"/>
                <a:stretch>
                  <a:fillRect l="-1375" t="-1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674A4AB-6290-9C36-7A1D-520C94097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02238"/>
              </p:ext>
            </p:extLst>
          </p:nvPr>
        </p:nvGraphicFramePr>
        <p:xfrm>
          <a:off x="457200" y="2356615"/>
          <a:ext cx="7817803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1107124555"/>
                    </a:ext>
                  </a:extLst>
                </a:gridCol>
                <a:gridCol w="2730818">
                  <a:extLst>
                    <a:ext uri="{9D8B030D-6E8A-4147-A177-3AD203B41FA5}">
                      <a16:colId xmlns:a16="http://schemas.microsoft.com/office/drawing/2014/main" val="3326625112"/>
                    </a:ext>
                  </a:extLst>
                </a:gridCol>
                <a:gridCol w="2246630">
                  <a:extLst>
                    <a:ext uri="{9D8B030D-6E8A-4147-A177-3AD203B41FA5}">
                      <a16:colId xmlns:a16="http://schemas.microsoft.com/office/drawing/2014/main" val="126791697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18653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Condição sobre f(n)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Solução T(n)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40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O(</a:t>
                      </a:r>
                      <a:r>
                        <a:rPr lang="pt-BR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000" b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pt-BR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- </a:t>
                      </a:r>
                      <a:r>
                        <a:rPr lang="pt-BR" sz="2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ε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Θ</a:t>
                      </a:r>
                      <a:r>
                        <a:rPr lang="pt-BR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000" b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pt-BR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Recursão domina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391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</a:t>
                      </a:r>
                      <a:r>
                        <a:rPr lang="pt-BR" sz="2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Θ</a:t>
                      </a:r>
                      <a:r>
                        <a:rPr lang="pt-BR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000" b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pt-BR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 </a:t>
                      </a:r>
                      <a:r>
                        <a:rPr lang="pt-BR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pt-BR" sz="2000" b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Θ 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000" b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pt-BR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 log</a:t>
                      </a:r>
                      <a:r>
                        <a:rPr lang="pt-BR" sz="20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k+1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875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</a:t>
                      </a:r>
                      <a:r>
                        <a:rPr lang="pt-BR" sz="2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Ω</a:t>
                      </a:r>
                      <a:r>
                        <a:rPr lang="pt-BR" sz="12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Calibri"/>
                        </a:rPr>
                        <a:t> 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pt-BR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000" b="1" baseline="30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</a:t>
                      </a:r>
                      <a:r>
                        <a:rPr lang="pt-BR" sz="20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pt-BR" sz="20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+ </a:t>
                      </a:r>
                      <a:r>
                        <a:rPr lang="pt-BR" sz="2000" b="0" i="0" u="none" strike="noStrike" cap="none" spc="0" baseline="300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ε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Θ</a:t>
                      </a:r>
                      <a:r>
                        <a:rPr lang="pt-BR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(f(n))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Termo externo domina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957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8997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9539-D2B1-C75B-3CC5-783B857C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C1B01C-753C-F8B6-21E7-E5115A9E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Eq. </a:t>
            </a:r>
            <a:r>
              <a:rPr lang="en-US" b="1" dirty="0" err="1">
                <a:solidFill>
                  <a:srgbClr val="0070C0"/>
                </a:solidFill>
              </a:rPr>
              <a:t>Recorrência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Teorema</a:t>
            </a:r>
            <a:r>
              <a:rPr lang="en-US" b="1" dirty="0">
                <a:solidFill>
                  <a:srgbClr val="0070C0"/>
                </a:solidFill>
              </a:rPr>
              <a:t> Mestre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E58E671-34AB-1005-C984-2BC8E4A45755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42865" y="1011892"/>
                <a:ext cx="8865056" cy="39256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Particular 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p/ os três casos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Essa forma 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só funciona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nesse caso específico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em que </a:t>
                </a:r>
                <a14:m>
                  <m:oMath xmlns:m="http://schemas.openxmlformats.org/officeDocument/2006/math">
                    <m:r>
                      <a:rPr lang="pt-BR" sz="2000" b="1" i="1" smtClean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rPr>
                      <m:t>𝒇</m:t>
                    </m:r>
                    <m:d>
                      <m:dPr>
                        <m:ctrlPr>
                          <a:rPr lang="ar-AE" sz="2000" b="1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rPr>
                        </m:ctrlPr>
                      </m:dPr>
                      <m:e>
                        <m:r>
                          <a:rPr lang="ar-AE" sz="2000" b="1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rPr>
                          <m:t>𝒏</m:t>
                        </m:r>
                      </m:e>
                    </m:d>
                    <m:r>
                      <a:rPr lang="ar-AE" sz="2000" b="1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rPr>
                      <m:t>=</m:t>
                    </m:r>
                    <m:sSup>
                      <m:sSupPr>
                        <m:ctrlPr>
                          <a:rPr lang="ar-AE" sz="2000" b="1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rPr>
                        </m:ctrlPr>
                      </m:sSupPr>
                      <m:e>
                        <m:r>
                          <a:rPr lang="ar-AE" sz="2000" b="1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rPr>
                          <m:t>𝒏</m:t>
                        </m:r>
                      </m:e>
                      <m:sup>
                        <m:r>
                          <a:rPr lang="ar-AE" sz="2000" b="1" i="1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rPr>
                          <m:t>𝒌</m:t>
                        </m:r>
                      </m:sup>
                    </m:sSup>
                  </m:oMath>
                </a14:m>
                <a:r>
                  <a:rPr lang="ar-A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 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não é o Teorema Mestre completo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apenas um 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particular</a:t>
                </a:r>
                <a:r>
                  <a:rPr lang="ar-AE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pt-B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pt-BR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pt-BR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pt-BR" sz="2000" b="1" i="1">
                          <a:latin typeface="Cambria Math" panose="02040503050406030204" pitchFamily="18" charset="0"/>
                        </a:rPr>
                        <m:t>𝜣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𝒏𝒌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1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 a &gt; </a:t>
                </a:r>
                <a:r>
                  <a:rPr lang="pt-BR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então T(n) =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𝜣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pt-BR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2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 a = </a:t>
                </a:r>
                <a:r>
                  <a:rPr lang="pt-BR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então T(n) =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𝒍𝒐𝒈𝒏</m:t>
                        </m:r>
                      </m:e>
                    </m:d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Caso 3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 a &lt; </a:t>
                </a:r>
                <a:r>
                  <a:rPr lang="pt-BR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sz="2000" b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então T(n) =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pt-B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pt-BR" sz="20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pt-BR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Merge S</a:t>
                </a:r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.:</a:t>
                </a:r>
                <a14:m>
                  <m:oMath xmlns:m="http://schemas.openxmlformats.org/officeDocument/2006/math">
                    <m:r>
                      <a:rPr lang="pt-BR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pt-BR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pt-B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pt-B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; </m:t>
                    </m:r>
                    <m:sSup>
                      <m:sSupPr>
                        <m:ctrlP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pt-B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pt-BR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pt-B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𝜣</m:t>
                    </m:r>
                    <m:d>
                      <m:dPr>
                        <m:ctrlPr>
                          <a:rPr lang="pt-BR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pt-BR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5E58E671-34AB-1005-C984-2BC8E4A457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42865" y="1011892"/>
                <a:ext cx="8865056" cy="3925628"/>
              </a:xfrm>
              <a:blipFill>
                <a:blip r:embed="rId3"/>
                <a:stretch>
                  <a:fillRect l="-1237" t="-932" b="-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82E2823-E780-8C1F-F5AD-36495D291CA0}"/>
                  </a:ext>
                </a:extLst>
              </p:cNvPr>
              <p:cNvSpPr txBox="1"/>
              <p:nvPr/>
            </p:nvSpPr>
            <p:spPr>
              <a:xfrm>
                <a:off x="4572000" y="3293547"/>
                <a:ext cx="3509682" cy="9221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40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pt-BR" sz="2400" i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pt-BR" sz="240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40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10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pt-BR" sz="2400" i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82E2823-E780-8C1F-F5AD-36495D291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93547"/>
                <a:ext cx="350968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C23700C0-4564-EFDF-CD63-BE680FA0B54E}"/>
              </a:ext>
            </a:extLst>
          </p:cNvPr>
          <p:cNvSpPr txBox="1"/>
          <p:nvPr/>
        </p:nvSpPr>
        <p:spPr>
          <a:xfrm>
            <a:off x="7906870" y="3540960"/>
            <a:ext cx="779930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Caso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8B735B8-85AB-D7D0-32F0-CF9E78EDCB77}"/>
                  </a:ext>
                </a:extLst>
              </p:cNvPr>
              <p:cNvSpPr txBox="1"/>
              <p:nvPr/>
            </p:nvSpPr>
            <p:spPr>
              <a:xfrm>
                <a:off x="5162063" y="2366583"/>
                <a:ext cx="3415553" cy="4684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pt-BR" sz="2400" b="1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1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400" b="1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pt-BR" sz="2400" b="1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1" i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pt-BR" sz="2400" b="1" i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pt-BR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pt-BR" sz="2400" b="1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8B735B8-85AB-D7D0-32F0-CF9E78ED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63" y="2366583"/>
                <a:ext cx="3415553" cy="4684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21E7A5-3DAC-5AE9-41A6-4BA7D1AB377A}"/>
              </a:ext>
            </a:extLst>
          </p:cNvPr>
          <p:cNvSpPr txBox="1"/>
          <p:nvPr/>
        </p:nvSpPr>
        <p:spPr>
          <a:xfrm>
            <a:off x="5417558" y="2038570"/>
            <a:ext cx="316005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Não se aplica Teorema Mestre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B02E2D-7D82-E3ED-AC30-A169A34E0290}"/>
              </a:ext>
            </a:extLst>
          </p:cNvPr>
          <p:cNvSpPr txBox="1"/>
          <p:nvPr/>
        </p:nvSpPr>
        <p:spPr>
          <a:xfrm>
            <a:off x="5162063" y="2995398"/>
            <a:ext cx="316005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Pode aplicar Teorema Mestre</a:t>
            </a:r>
          </a:p>
        </p:txBody>
      </p:sp>
    </p:spTree>
    <p:extLst>
      <p:ext uri="{BB962C8B-B14F-4D97-AF65-F5344CB8AC3E}">
        <p14:creationId xmlns:p14="http://schemas.microsoft.com/office/powerpoint/2010/main" val="9284854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3693</TotalTime>
  <Words>1199</Words>
  <Application>Microsoft Office PowerPoint</Application>
  <PresentationFormat>Apresentação na tela (16:9)</PresentationFormat>
  <Paragraphs>119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Wingdings</vt:lpstr>
      <vt:lpstr>Office Theme</vt:lpstr>
      <vt:lpstr>Algoritmos e Complexidade</vt:lpstr>
      <vt:lpstr> Aula 08  Equações de Recorrência</vt:lpstr>
      <vt:lpstr>Equações de Recorrência - Contexto</vt:lpstr>
      <vt:lpstr>Eq. Recorrência – Contexto Exemplo</vt:lpstr>
      <vt:lpstr>Eq. Recorrência – Definição</vt:lpstr>
      <vt:lpstr>Eq. Recorrência – Definição</vt:lpstr>
      <vt:lpstr>Eq. Recorrência – Teorema Mestre</vt:lpstr>
      <vt:lpstr>Eq. Recorrência – Teorema Mestre</vt:lpstr>
      <vt:lpstr>Eq. Recorrência – Teorema Mestre</vt:lpstr>
      <vt:lpstr>Eq. Recorrência – Resumo</vt:lpstr>
      <vt:lpstr>Eq. Recorrência – Exemplos</vt:lpstr>
      <vt:lpstr>Leitura Específica</vt:lpstr>
      <vt:lpstr>Aprenda+</vt:lpstr>
      <vt:lpstr>Dinâmica: Grupo de 3 ou 4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813</cp:revision>
  <dcterms:created xsi:type="dcterms:W3CDTF">2020-03-17T20:12:34Z</dcterms:created>
  <dcterms:modified xsi:type="dcterms:W3CDTF">2025-10-09T18:19:38Z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