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345" r:id="rId4"/>
    <p:sldId id="331" r:id="rId5"/>
    <p:sldId id="338" r:id="rId6"/>
    <p:sldId id="339" r:id="rId7"/>
    <p:sldId id="346" r:id="rId8"/>
    <p:sldId id="340" r:id="rId9"/>
    <p:sldId id="342" r:id="rId10"/>
    <p:sldId id="343" r:id="rId11"/>
    <p:sldId id="347" r:id="rId12"/>
    <p:sldId id="348" r:id="rId13"/>
    <p:sldId id="341" r:id="rId14"/>
    <p:sldId id="350" r:id="rId15"/>
    <p:sldId id="351" r:id="rId16"/>
    <p:sldId id="352" r:id="rId17"/>
    <p:sldId id="349" r:id="rId18"/>
    <p:sldId id="344" r:id="rId19"/>
    <p:sldId id="333" r:id="rId20"/>
    <p:sldId id="323" r:id="rId21"/>
    <p:sldId id="334" r:id="rId22"/>
    <p:sldId id="337" r:id="rId23"/>
    <p:sldId id="309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A5DC1-BDC7-7FE4-DF1F-01D41C3F5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B0510D7-99C7-EED0-1EFE-96CC36F529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3D66C10-4A86-B355-82D3-856F1015B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35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EC88E-067F-7D9C-CF72-A2BDD811C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9867EE-E878-9157-3501-F6E5DF665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6EB561-37A2-1A52-E3DB-E93FD7834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545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23B9F-CB94-519D-87EE-ECF808B6C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CDD8346-03F4-AACB-E017-FB3718779B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E05EF39-8522-C452-9058-CBCBF622C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9222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6D2A7-B7DD-DBB3-B249-51500C1FA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809F8A1-6823-288A-FA10-034EE5B27F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B36B4E-759F-2441-54E6-6DAD2107A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338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C0C7F-8CF9-4458-EDDA-CF7D63BA9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D17FF80-F5B8-4F8F-5F58-97C2BD1B93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2D9C313-48FD-99FA-AF88-2D1FF2395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889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895B2-A998-D0C1-418C-2CC93D3EE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1A4536E-A0A2-B0DD-69DB-C923124C69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CCF4608-A826-86D1-ADD7-529F4C141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2728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29551-E663-6594-B1DE-349482C56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6ED20BE-ACF1-67A1-EC89-E1597DB573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335542A-8F50-C3F8-EE71-9E0D04AB4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872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E0FA5-2F68-38AF-DF50-D5B93F228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F27446-CE13-A1D3-CAF8-468994AC6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3FEA4AD-0C58-56C4-7795-B20B84B58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745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0A552-1182-D18B-F988-B4D454672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07127E5-19DE-5C45-BE94-97239A815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F80B1A8-6F0A-B4EF-2DA4-3E674AD39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4452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6C7FA-4EEF-C43D-692E-C391C927D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AB3B6B8-0DFD-189B-DB58-383B20A065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4B420E1-1657-0DE9-7D3F-70DAC4A46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33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6FEA5-B840-D1D8-0410-5D581CFE3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C878E1D-79C3-11B6-8C8F-497E788BC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533377E-F2A7-D462-FF01-2A29E216E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37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C20FB-20EF-22D1-C1CA-1ADF3051B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D99DA6C-81C5-4ABE-8726-BA652B0B6D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E8CB2E9-A792-ABC4-CF2B-F7E206F1C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7362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2744B-1E96-2E8C-292E-66F6CF07D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D32F4CF-0821-615E-422D-1B22CF908A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3B4D81D-C3BA-4AF8-C9A5-63F8E3751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11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AAB7D-C8D9-0B2C-1CC7-38F99E797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DA0A32E-70C1-682D-886B-9ABADF4C85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B43C10B-83CF-789A-F326-814FE8327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789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44C34-3096-EAE7-3259-E64E1CEB8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A5ED198-B3C3-69E6-F3EC-E504AAF38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66065EB-1AAF-2C83-0F1E-EB2D10530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69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cursion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t.khanacademy.org/computing/computer-science/algorithms/recurs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2ATracZCe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L0GMkFOsQ1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lgorithm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visualgo.ne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B3FBE-6F71-656A-56CD-51C04B554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F71DD7-0D1E-93E0-D661-BB3B69FB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Recursividade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Comparação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B784A23-03CD-ABF7-4BFC-E7B1C8CAAB9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podem ser escritos de forma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Clareza de código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Eficiência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e espaço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75415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A011F-7798-780B-DA2D-C49B3A5DF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AAF7F7-C128-CE81-EC95-33AB88E8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Recursividade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CB0644C-F7DE-2E66-570E-71D4EE578E5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chamada recursiva adiciona uma nova ativação na pilha de execução.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Precisamos analisar: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chamadas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 de cada chamada</a:t>
            </a:r>
          </a:p>
        </p:txBody>
      </p:sp>
    </p:spTree>
    <p:extLst>
      <p:ext uri="{BB962C8B-B14F-4D97-AF65-F5344CB8AC3E}">
        <p14:creationId xmlns:p14="http://schemas.microsoft.com/office/powerpoint/2010/main" val="290958087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61C39-28DB-3E59-5504-718CF183C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421ABE6-9BE7-C829-4369-A0C8C874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Recursividade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Complex.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8AAD2F4-300A-8706-52EC-867D6AD84B4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Fatorial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n, teremos n chamadas.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 de cada chamada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 final: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O(n).</a:t>
            </a:r>
          </a:p>
        </p:txBody>
      </p:sp>
    </p:spTree>
    <p:extLst>
      <p:ext uri="{BB962C8B-B14F-4D97-AF65-F5344CB8AC3E}">
        <p14:creationId xmlns:p14="http://schemas.microsoft.com/office/powerpoint/2010/main" val="17968559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6DE57-69ED-C508-3265-8B7BEBE77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4DE47D-5FE0-01FE-3DA8-88877DA3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Recursividade</a:t>
            </a:r>
            <a:r>
              <a:rPr lang="en-US" b="1" dirty="0">
                <a:solidFill>
                  <a:srgbClr val="0070C0"/>
                </a:solidFill>
              </a:rPr>
              <a:t> Simples vs </a:t>
            </a:r>
            <a:r>
              <a:rPr lang="en-US" b="1" dirty="0" err="1">
                <a:solidFill>
                  <a:srgbClr val="0070C0"/>
                </a:solidFill>
              </a:rPr>
              <a:t>Exponencial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CBF90C6-284A-B3C0-182F-E6E2EDB6D1A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 toda recursão é eficiente.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 – Fibonacci (recursão ingênua)</a:t>
            </a:r>
          </a:p>
          <a:p>
            <a:pPr marL="0" indent="0" algn="just">
              <a:buNone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 &lt;= 1)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(n-1)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(n-2)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Chamadas se repetem muitas vezes.</a:t>
            </a:r>
          </a:p>
          <a:p>
            <a:pPr algn="just"/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Complexidade: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2^n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(muito ineficiente).</a:t>
            </a:r>
          </a:p>
        </p:txBody>
      </p:sp>
    </p:spTree>
    <p:extLst>
      <p:ext uri="{BB962C8B-B14F-4D97-AF65-F5344CB8AC3E}">
        <p14:creationId xmlns:p14="http://schemas.microsoft.com/office/powerpoint/2010/main" val="9618059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567F-48AA-29B1-ED6C-9E8D8F2E6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851583-7603-AA21-2E0D-2D722C4F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Recursividade</a:t>
            </a:r>
            <a:r>
              <a:rPr lang="en-US" b="1" dirty="0">
                <a:solidFill>
                  <a:srgbClr val="0070C0"/>
                </a:solidFill>
              </a:rPr>
              <a:t> Fibonacci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121B00E-C36A-0A9A-F5A7-3BAA99D41F6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Dinâmica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Memorização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[1000];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 &lt;= 1)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(memo[n] != 0)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memo[n];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memo[n] =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(n-1)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(n-2)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memo[n];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Evita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recomputações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Complexidade: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3863061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3E469-11F1-3D5E-BA36-90357AAF1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5AD310-EFC2-AAD9-AB1E-F264A3CB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Recursividade</a:t>
            </a:r>
            <a:r>
              <a:rPr lang="en-US" b="1" dirty="0">
                <a:solidFill>
                  <a:srgbClr val="0070C0"/>
                </a:solidFill>
              </a:rPr>
              <a:t> Casos </a:t>
            </a:r>
            <a:r>
              <a:rPr lang="en-US" b="1" dirty="0" err="1">
                <a:solidFill>
                  <a:srgbClr val="0070C0"/>
                </a:solidFill>
              </a:rPr>
              <a:t>Clássicos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ACE5271-0662-EA22-3583-D5982545797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 binária 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Torre de Hanói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O(2^n)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Ordenação (Merge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Quick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275898133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9C515-72FF-2752-8A28-635DA45B5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36D73F-BEAD-FF37-F216-E97B942F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Recursividade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Vantagens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Desvantag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0FB369D-6987-1943-200A-6EC5FB9DC4C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Clareza e elegância na solução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para problemas definidos de forma recursiva (árvores, grafos, divisão e conquista)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strike="sngStrik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consumir muita memória (</a:t>
            </a:r>
            <a:r>
              <a:rPr lang="pt-BR" sz="2400" b="1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pilha de chamadas</a:t>
            </a:r>
            <a:r>
              <a:rPr lang="pt-BR" sz="2400" strike="sngStrik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400" strike="sngStrik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ser muito mais lenta se não houver otimização (</a:t>
            </a:r>
            <a:r>
              <a:rPr lang="pt-BR" sz="2400" b="1" strike="sngStrik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Fibonacci</a:t>
            </a:r>
            <a:r>
              <a:rPr lang="pt-BR" sz="2400" strike="sngStrik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b="1" strike="sngStrik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284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E77BB-D01B-0FB1-173C-9A1533573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75BA2CC-12FF-8674-1DC2-71401FBB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Recursividade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9C80C4-B8C4-0B99-5B31-D1F095EF4C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Analise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"ingênuo"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Quantas chamadas são feitas? </a:t>
            </a:r>
            <a:r>
              <a:rPr lang="de-D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2 * F</a:t>
            </a:r>
            <a:r>
              <a:rPr lang="de-DE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de-DE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​−1, n= 6, são 25 chamadas.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Intuição: a árvore de chamadas tem</a:t>
            </a:r>
          </a:p>
          <a:p>
            <a:pPr lvl="1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folhas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=F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(são os casos-base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(1)),</a:t>
            </a:r>
          </a:p>
          <a:p>
            <a:pPr lvl="1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nós internos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=F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 (cada um realiza 1 soma).</a:t>
            </a:r>
          </a:p>
          <a:p>
            <a:pPr lvl="1"/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 chamadas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folhas + internos =2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Fn+1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−1.</a:t>
            </a:r>
          </a:p>
          <a:p>
            <a:pPr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Crescimento exponencial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2^n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linear: O(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0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pt-BR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n + 1</a:t>
            </a:r>
          </a:p>
        </p:txBody>
      </p:sp>
    </p:spTree>
    <p:extLst>
      <p:ext uri="{BB962C8B-B14F-4D97-AF65-F5344CB8AC3E}">
        <p14:creationId xmlns:p14="http://schemas.microsoft.com/office/powerpoint/2010/main" val="3636989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D3882-008F-AD9C-02AA-3367CBA42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786A7E5-4408-9EA3-E9FF-421865F4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Recursividade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Cuidados</a:t>
            </a:r>
            <a:r>
              <a:rPr lang="en-US" b="1" dirty="0">
                <a:solidFill>
                  <a:srgbClr val="0070C0"/>
                </a:solidFill>
              </a:rPr>
              <a:t> Erro: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FFEB99-78B3-FE57-144B-928210942A3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falta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base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leva à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recursão infinita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estouro de pilha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overflow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6069597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https://www.geeksforgeeks.org/recursion/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Khan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Academy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Algoritmos: recursão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https://pt.khanacademy.org/computing/computer-science/algorithms/recursion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Recursividade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Apredendo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Sobre Recursividade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https://youtu.be/_2ATracZCe0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Análise de Algoritmos Recursivos - Relações de Recorrência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https://youtu.be/L0GMkFOsQ1A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recursiva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calcula a soma de todos os números de 1 até 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recursiva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imprime os números de n até 1.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</a:rPr>
              <a:t>Escreva um algoritmo recursivo que inverta uma </a:t>
            </a:r>
            <a:r>
              <a:rPr lang="pt-BR" sz="2400" dirty="0" err="1">
                <a:latin typeface="Calibri" panose="020F0502020204030204" pitchFamily="34" charset="0"/>
              </a:rPr>
              <a:t>string</a:t>
            </a:r>
            <a:r>
              <a:rPr lang="pt-BR" sz="2400" dirty="0">
                <a:latin typeface="Calibri" panose="020F050202020403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Calibri" panose="020F0502020204030204" pitchFamily="34" charset="0"/>
              </a:rPr>
              <a:t>Implemente uma função recursiva que some os elementos de um vetor.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Resolva o problema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Torre de Hanói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3 discos.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CORMEN, Thomas H.; LEISERSON, Charles E.; RIVEST, Ronald L.; STEIN, Clifford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Algoritmos: teoria e prática. 3. ed. Rio de Janeiro: Elsevier, 2012.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MANBER,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Udi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aos algoritmos: um enfoque prático. Rio de Janeiro: LTC, 1990.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83EE4-E4A2-465F-E38D-7E201684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5F82E9A-7555-3CF8-68BD-B0460754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Recursividade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308A55-D18D-9B16-1E46-CCF819FF263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/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sequência de passos finitos e ordenados para resolver um problema.</a:t>
            </a: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mede o custo de um algoritmo em termos de tempo de execução (complexidade temporal) e memória utilizada (complexidade espacial).</a:t>
            </a:r>
          </a:p>
          <a:p>
            <a:pPr algn="just"/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Recursividade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técnica poderosa, mas pode aumentar ou reduzir a complexidade dependendo da implementação.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https://www.cs.usfca.edu/~galles/visualization/Algorithms.html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https://visualgo.net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54489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Recursividade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algoritmo 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quando uma função chama a si mesma para resolver um problema menor.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funcaoRecursiva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base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resultado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funcaoRecursiva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menor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4D2E6-405D-D1D1-EFB6-4D7166D00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A3F988-EE0B-2061-594B-F106EA42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Recursividade</a:t>
            </a:r>
            <a:r>
              <a:rPr lang="en-US" b="1" dirty="0">
                <a:solidFill>
                  <a:srgbClr val="0070C0"/>
                </a:solidFill>
              </a:rPr>
              <a:t> – Caso Base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AF35BE7-658D-4252-E787-B5E7455E96F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11892"/>
            <a:ext cx="8865056" cy="3925628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base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condição que termina a recursão.</a:t>
            </a:r>
          </a:p>
          <a:p>
            <a:pPr algn="just"/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Chamada recursiva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chamada da função com uma versão menor do problema.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 matemática Fatorial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n! = n × (n-1)!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0! = 1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Base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condição de parada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602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15A5F-10A9-91A6-A399-D08061D6C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E24359-A617-2816-BF5A-2A7B14A8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Recursividade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1 Python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C8CA764-53A5-B7F7-B7BF-DF245EB609C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fatorial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== 0: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Base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*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fatorial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- 1)</a:t>
            </a:r>
          </a:p>
        </p:txBody>
      </p:sp>
    </p:spTree>
    <p:extLst>
      <p:ext uri="{BB962C8B-B14F-4D97-AF65-F5344CB8AC3E}">
        <p14:creationId xmlns:p14="http://schemas.microsoft.com/office/powerpoint/2010/main" val="3112647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DDAD4-C52A-CE28-933C-4C008BCD4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5EEDE1-49A8-086B-193D-2178028E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Recursividade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2 Ling C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311A83-2B0B-BED9-8627-A4EACD2FA72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fatorial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== 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 // caso base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*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fatorial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- 1);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chamada recursiva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3388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8AC22-C4EE-EDB5-0394-902EEAA2E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8E3F56-903A-929D-C409-6BFD3E78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Recursividade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ECFC87A-364B-D053-9314-CDFCF29109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de Fibonacci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F(0) = 0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F(1) = 1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= F(n-1) + F(n)</a:t>
            </a:r>
          </a:p>
        </p:txBody>
      </p:sp>
    </p:spTree>
    <p:extLst>
      <p:ext uri="{BB962C8B-B14F-4D97-AF65-F5344CB8AC3E}">
        <p14:creationId xmlns:p14="http://schemas.microsoft.com/office/powerpoint/2010/main" val="27454675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18F8F-DE02-BE09-49C6-331A7F335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957490C-48B2-4A59-DDFE-95706ECE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Recursividade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D66728F-5AA0-53E0-3DA9-C74A932C40C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n == 0: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== 1: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- 1) +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- 2)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6314690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1026</Words>
  <Application>Microsoft Office PowerPoint</Application>
  <PresentationFormat>Apresentação na tela (16:9)</PresentationFormat>
  <Paragraphs>150</Paragraphs>
  <Slides>23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03  Recursividade</vt:lpstr>
      <vt:lpstr>Recursividade</vt:lpstr>
      <vt:lpstr>Recursividade</vt:lpstr>
      <vt:lpstr>Recursividade – Caso Base</vt:lpstr>
      <vt:lpstr>Recursividade – Exemplo 1 Python</vt:lpstr>
      <vt:lpstr>Recursividade – Exemplo 2 Ling C</vt:lpstr>
      <vt:lpstr>Recursividade – Exemplo 3</vt:lpstr>
      <vt:lpstr>Recursividade – Exemplo 3</vt:lpstr>
      <vt:lpstr>Recursividade – Comparação</vt:lpstr>
      <vt:lpstr>Recursividade – Análise</vt:lpstr>
      <vt:lpstr>Recursividade – Análise de Complex.</vt:lpstr>
      <vt:lpstr>Recursividade Simples vs Exponencial</vt:lpstr>
      <vt:lpstr>Recursividade Fibonacci</vt:lpstr>
      <vt:lpstr>Recursividade Casos Clássicos</vt:lpstr>
      <vt:lpstr>Recursividade Vantagens e Desvantag.</vt:lpstr>
      <vt:lpstr>Recursividade</vt:lpstr>
      <vt:lpstr>Recursividade – Cuidados Erro: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802</cp:revision>
  <dcterms:created xsi:type="dcterms:W3CDTF">2020-03-17T20:12:34Z</dcterms:created>
  <dcterms:modified xsi:type="dcterms:W3CDTF">2025-08-25T21:22:15Z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