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6"/>
  </p:notesMasterIdLst>
  <p:sldIdLst>
    <p:sldId id="256" r:id="rId2"/>
    <p:sldId id="291" r:id="rId3"/>
    <p:sldId id="331" r:id="rId4"/>
    <p:sldId id="332" r:id="rId5"/>
    <p:sldId id="333" r:id="rId6"/>
    <p:sldId id="367" r:id="rId7"/>
    <p:sldId id="368" r:id="rId8"/>
    <p:sldId id="334" r:id="rId9"/>
    <p:sldId id="365" r:id="rId10"/>
    <p:sldId id="364" r:id="rId11"/>
    <p:sldId id="366" r:id="rId12"/>
    <p:sldId id="369" r:id="rId13"/>
    <p:sldId id="370" r:id="rId14"/>
    <p:sldId id="347" r:id="rId15"/>
    <p:sldId id="335" r:id="rId16"/>
    <p:sldId id="340" r:id="rId17"/>
    <p:sldId id="284" r:id="rId18"/>
    <p:sldId id="279" r:id="rId19"/>
    <p:sldId id="336" r:id="rId20"/>
    <p:sldId id="371" r:id="rId21"/>
    <p:sldId id="341" r:id="rId22"/>
    <p:sldId id="372" r:id="rId23"/>
    <p:sldId id="373" r:id="rId24"/>
    <p:sldId id="309" r:id="rId25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147" autoAdjust="0"/>
    <p:restoredTop sz="83649" autoAdjust="0"/>
  </p:normalViewPr>
  <p:slideViewPr>
    <p:cSldViewPr snapToGrid="0">
      <p:cViewPr varScale="1">
        <p:scale>
          <a:sx n="71" d="100"/>
          <a:sy n="71" d="100"/>
        </p:scale>
        <p:origin x="678" y="60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357535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028308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79409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843145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902794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18933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679072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255210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480382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214920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181530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409612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351430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672325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698731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400032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210874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024634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1303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68580" indent="-68580">
              <a:buFont typeface="Wingdings" panose="05000000000000000000" pitchFamily="2" charset="2"/>
              <a:buChar char="§"/>
              <a:defRPr/>
            </a:lvl1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/>
              <a:t>2022.1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/>
              <a:t>ARA0044 - Apresentação Curso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50FAC2A-6E90-4BEA-B3BF-15B8E63C5B7E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4505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457203" y="204787"/>
            <a:ext cx="3008315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73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3575052" y="204789"/>
            <a:ext cx="5111749" cy="438983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198" y="1076326"/>
            <a:ext cx="3008316" cy="351829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integrada.minhabiblioteca.com.br/#/books/9788522108213/cfi/2!/4/4@0.00:49.1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integrada.minhabiblioteca.com.br/#/books/9788595158092/cfi/6/4!/4/2/2@0:0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plataforma.bvirtual.com.br/Leitor/Publicacao/1995/pdf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integrada.minhabiblioteca.com.br/#/books/9788522126651/cfi/0!/4/4@0.00:0.00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integrada.minhabiblioteca.com.br/#/books/9788595153929/cfi/6/10!/4/2/2@0:0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23986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Algoritmos e Complexidade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E-mail: helenocardosofilho@gmail.com</a:t>
            </a:r>
          </a:p>
        </p:txBody>
      </p:sp>
      <p:sp>
        <p:nvSpPr>
          <p:cNvPr id="7" name="Título 2">
            <a:extLst>
              <a:ext uri="{FF2B5EF4-FFF2-40B4-BE49-F238E27FC236}">
                <a16:creationId xmlns:a16="http://schemas.microsoft.com/office/drawing/2014/main" id="{96E19DF9-3700-43F7-B711-234CE363D2F0}"/>
              </a:ext>
            </a:extLst>
          </p:cNvPr>
          <p:cNvSpPr txBox="1">
            <a:spLocks/>
          </p:cNvSpPr>
          <p:nvPr/>
        </p:nvSpPr>
        <p:spPr>
          <a:xfrm>
            <a:off x="7484030" y="110109"/>
            <a:ext cx="1613368" cy="855867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hangingPunct="1"/>
            <a:r>
              <a:rPr lang="pt-BR" sz="3600" b="1" dirty="0">
                <a:solidFill>
                  <a:schemeClr val="bg1"/>
                </a:solidFill>
              </a:rPr>
              <a:t>YDUQS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Unidades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Conteúdos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833334"/>
          </a:xfrm>
        </p:spPr>
        <p:txBody>
          <a:bodyPr>
            <a:noAutofit/>
          </a:bodyPr>
          <a:lstStyle/>
          <a:p>
            <a:pPr marL="457200" indent="-457200" algn="just" eaLnBrk="0" hangingPunct="0">
              <a:buAutoNum type="arabicPeriod" startAt="3"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Algoritmos de Ordenação Avançados</a:t>
            </a:r>
          </a:p>
          <a:p>
            <a:pPr marL="457200" indent="-457200" algn="just" eaLnBrk="0" hangingPunct="0">
              <a:buAutoNum type="arabicPeriod" startAt="3"/>
            </a:pP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3.1 Análise dos Algoritmos de Ordenação Elementares</a:t>
            </a:r>
          </a:p>
          <a:p>
            <a:pPr marL="0" indent="0" algn="just" eaLnBrk="0" hangingPunct="0">
              <a:buNone/>
            </a:pP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3.2 Ordenação por Intercalação (</a:t>
            </a:r>
            <a:r>
              <a:rPr lang="pt-BR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Mergesort</a:t>
            </a: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 eaLnBrk="0" hangingPunct="0">
              <a:buNone/>
            </a:pP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3.3 Ordenação Rápida (</a:t>
            </a:r>
            <a:r>
              <a:rPr lang="pt-BR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Quicksort</a:t>
            </a: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 eaLnBrk="0" hangingPunct="0">
              <a:buNone/>
            </a:pP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3.4 Ordenação </a:t>
            </a:r>
            <a:r>
              <a:rPr lang="pt-BR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Shellsort</a:t>
            </a: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2970873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Unidades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Conteúdos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833334"/>
          </a:xfrm>
        </p:spPr>
        <p:txBody>
          <a:bodyPr>
            <a:noAutofit/>
          </a:bodyPr>
          <a:lstStyle/>
          <a:p>
            <a:pPr marL="457200" indent="-457200" algn="just" eaLnBrk="0" hangingPunct="0">
              <a:buAutoNum type="arabicPeriod" startAt="4"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Algoritmos em Árvores Binária e Árvore AVL</a:t>
            </a:r>
          </a:p>
          <a:p>
            <a:pPr marL="457200" indent="-457200" algn="just" eaLnBrk="0" hangingPunct="0">
              <a:buAutoNum type="arabicPeriod" startAt="4"/>
            </a:pP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4.1 Arvore Binária de Busca: Busca, Inserção e Remoção Com Análise de</a:t>
            </a:r>
          </a:p>
          <a:p>
            <a:pPr marL="0" indent="0" algn="just" eaLnBrk="0" hangingPunct="0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Complexidade</a:t>
            </a:r>
          </a:p>
          <a:p>
            <a:pPr marL="0" indent="0" algn="just" eaLnBrk="0" hangingPunct="0">
              <a:buNone/>
            </a:pP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4.2 Percurso em Árvores Binária: Algoritmos dos Percursos em Ordem, Pós-ordem e </a:t>
            </a:r>
            <a:r>
              <a:rPr lang="pt-BR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Pré</a:t>
            </a: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-­ordem Com Recursividade e Análise de Complexidade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5276112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Unidades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Conteúdos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833334"/>
          </a:xfrm>
        </p:spPr>
        <p:txBody>
          <a:bodyPr>
            <a:noAutofit/>
          </a:bodyPr>
          <a:lstStyle/>
          <a:p>
            <a:pPr marL="0" indent="0" algn="just" eaLnBrk="0" hangingPunct="0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4.3 Balanceamento de Árvore: Conceitos e Algoritmo DSW e Análise de</a:t>
            </a:r>
          </a:p>
          <a:p>
            <a:pPr marL="0" indent="0" algn="just" eaLnBrk="0" hangingPunct="0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Complexidade</a:t>
            </a:r>
          </a:p>
          <a:p>
            <a:pPr marL="0" indent="0" algn="just" eaLnBrk="0" hangingPunct="0">
              <a:buNone/>
            </a:pP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4.4 Árvore AVL: Conceitos, Propriedades e Análise de Complexidade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4234116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Unidades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Conteúdos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833334"/>
          </a:xfrm>
        </p:spPr>
        <p:txBody>
          <a:bodyPr>
            <a:noAutofit/>
          </a:bodyPr>
          <a:lstStyle/>
          <a:p>
            <a:pPr marL="457200" indent="-457200" algn="just" eaLnBrk="0" hangingPunct="0">
              <a:buAutoNum type="arabicPeriod" startAt="5"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Algoritmos em Grafos (Atividade Prática Supervisionada)</a:t>
            </a:r>
          </a:p>
          <a:p>
            <a:pPr marL="457200" indent="-457200" algn="just" eaLnBrk="0" hangingPunct="0">
              <a:buAutoNum type="arabicPeriod" startAt="5"/>
            </a:pP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5.1 Conceitos de Grafos</a:t>
            </a:r>
          </a:p>
          <a:p>
            <a:pPr marL="0" indent="0" algn="just" eaLnBrk="0" hangingPunct="0">
              <a:buNone/>
            </a:pP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5.2 Representação de Grafo</a:t>
            </a:r>
          </a:p>
          <a:p>
            <a:pPr marL="0" indent="0" algn="just" eaLnBrk="0" hangingPunct="0">
              <a:buNone/>
            </a:pP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5.3 Algoritmos de Busca</a:t>
            </a:r>
          </a:p>
          <a:p>
            <a:pPr marL="0" indent="0" algn="just" eaLnBrk="0" hangingPunct="0">
              <a:buNone/>
            </a:pP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5.4 Algoritmo do Caminho Mínimo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0271265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Unidades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Conteúdos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943803"/>
          </a:xfrm>
        </p:spPr>
        <p:txBody>
          <a:bodyPr>
            <a:noAutofit/>
          </a:bodyPr>
          <a:lstStyle/>
          <a:p>
            <a:pPr marL="0" indent="0" algn="just" eaLnBrk="0" hangingPunct="0">
              <a:buNone/>
            </a:pP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	(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CRÉDITO DIGITAL</a:t>
            </a: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3099640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Metodologia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540965"/>
          </a:xfrm>
        </p:spPr>
        <p:txBody>
          <a:bodyPr>
            <a:noAutofit/>
          </a:bodyPr>
          <a:lstStyle/>
          <a:p>
            <a:pPr marL="342900" indent="-342900" eaLnBrk="0" hangingPunct="0">
              <a:buFont typeface="Wingdings" panose="05000000000000000000" pitchFamily="2" charset="2"/>
              <a:buChar char="§"/>
              <a:defRPr/>
            </a:pPr>
            <a:r>
              <a:rPr lang="pt-B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Inovações Didáticas, Digitais, </a:t>
            </a:r>
            <a:r>
              <a:rPr lang="pt-BR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Metodologias Ativas </a:t>
            </a:r>
            <a:r>
              <a:rPr lang="pt-B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Educação Digital.</a:t>
            </a:r>
          </a:p>
          <a:p>
            <a:pPr algn="just" eaLnBrk="0" hangingPunct="0">
              <a:buFont typeface="Wingdings" panose="05000000000000000000" pitchFamily="2" charset="2"/>
              <a:buChar char="§"/>
              <a:defRPr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>
              <a:buFont typeface="Wingdings" panose="05000000000000000000" pitchFamily="2" charset="2"/>
              <a:buChar char="§"/>
              <a:defRPr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processo de ensino-­aprendizagem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será baseado em 3 etapas: 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preleção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 partir da definição de uma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situação problema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temática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problematização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pergunta geradora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utilização de metodologias ativas centradas no protagonismo do aluno e realização de uma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atividade verificadora da aprendizagem</a:t>
            </a:r>
            <a:r>
              <a:rPr lang="pt-B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ao final da aula.</a:t>
            </a:r>
          </a:p>
          <a:p>
            <a:pPr marL="0" indent="0" algn="just" eaLnBrk="0" hangingPunct="0">
              <a:buNone/>
              <a:defRPr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6343262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Metodologia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Avaliação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540965"/>
          </a:xfrm>
        </p:spPr>
        <p:txBody>
          <a:bodyPr>
            <a:noAutofit/>
          </a:bodyPr>
          <a:lstStyle/>
          <a:p>
            <a:pPr eaLnBrk="0" hangingPunct="0">
              <a:buFont typeface="Wingdings" panose="05000000000000000000" pitchFamily="2" charset="2"/>
              <a:buChar char="§"/>
              <a:defRPr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Pesquisa Bibliográfica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eaLnBrk="0" hangingPunct="0">
              <a:buFont typeface="Wingdings" panose="05000000000000000000" pitchFamily="2" charset="2"/>
              <a:buChar char="§"/>
              <a:defRPr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Exercícios / Atividades Processuais</a:t>
            </a:r>
          </a:p>
          <a:p>
            <a:pPr marL="342900" indent="-342900" eaLnBrk="0" hangingPunct="0">
              <a:buFont typeface="Wingdings" panose="05000000000000000000" pitchFamily="2" charset="2"/>
              <a:buChar char="§"/>
              <a:defRPr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Revisão para Avaliações</a:t>
            </a:r>
          </a:p>
          <a:p>
            <a:pPr marL="342900" indent="-342900" eaLnBrk="0" hangingPunct="0">
              <a:buFont typeface="Wingdings" panose="05000000000000000000" pitchFamily="2" charset="2"/>
              <a:buChar char="§"/>
              <a:defRPr/>
            </a:pPr>
            <a:r>
              <a:rPr lang="pt-BR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Avaliando Aprendizado 1 e 2 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até 2 pontos extra</a:t>
            </a:r>
            <a:r>
              <a:rPr lang="pt-BR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2900" indent="-342900" eaLnBrk="0" hangingPunct="0">
              <a:buFont typeface="Wingdings" panose="05000000000000000000" pitchFamily="2" charset="2"/>
              <a:buChar char="§"/>
              <a:defRPr/>
            </a:pPr>
            <a:r>
              <a:rPr lang="pt-BR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eaLnBrk="0" hangingPunct="0">
              <a:buFont typeface="Wingdings" panose="05000000000000000000" pitchFamily="2" charset="2"/>
              <a:buChar char="§"/>
              <a:defRPr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AVS – Final, para quem não obteve a média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Média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Somatório das avaliações.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7899855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70F8CA-DC02-4D15-8261-E003DFCF7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Avaliação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91249D3-C59D-41E6-AF88-D8DF193EA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24556" y="4765688"/>
            <a:ext cx="262247" cy="276995"/>
          </a:xfrm>
        </p:spPr>
        <p:txBody>
          <a:bodyPr/>
          <a:lstStyle/>
          <a:p>
            <a:fld id="{E50FAC2A-6E90-4BEA-B3BF-15B8E63C5B7E}" type="slidenum">
              <a:rPr lang="pt-BR" smtClean="0"/>
              <a:pPr/>
              <a:t>17</a:t>
            </a:fld>
            <a:endParaRPr lang="pt-BR"/>
          </a:p>
        </p:txBody>
      </p: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BD159A49-FA93-2987-232E-07741F22729C}"/>
              </a:ext>
            </a:extLst>
          </p:cNvPr>
          <p:cNvGrpSpPr/>
          <p:nvPr/>
        </p:nvGrpSpPr>
        <p:grpSpPr>
          <a:xfrm>
            <a:off x="441657" y="3258500"/>
            <a:ext cx="8306406" cy="1195489"/>
            <a:chOff x="255401" y="3651801"/>
            <a:chExt cx="6052248" cy="902611"/>
          </a:xfrm>
        </p:grpSpPr>
        <p:cxnSp>
          <p:nvCxnSpPr>
            <p:cNvPr id="11" name="Conector reto 10">
              <a:extLst>
                <a:ext uri="{FF2B5EF4-FFF2-40B4-BE49-F238E27FC236}">
                  <a16:creationId xmlns:a16="http://schemas.microsoft.com/office/drawing/2014/main" id="{AFAB1BCE-19D1-EFB7-D380-E808CDA26F0F}"/>
                </a:ext>
              </a:extLst>
            </p:cNvPr>
            <p:cNvCxnSpPr>
              <a:cxnSpLocks/>
            </p:cNvCxnSpPr>
            <p:nvPr/>
          </p:nvCxnSpPr>
          <p:spPr>
            <a:xfrm>
              <a:off x="2006492" y="3789532"/>
              <a:ext cx="0" cy="67077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494D26FC-A651-E0C1-8A34-9FC66AC7530F}"/>
                </a:ext>
              </a:extLst>
            </p:cNvPr>
            <p:cNvSpPr txBox="1"/>
            <p:nvPr/>
          </p:nvSpPr>
          <p:spPr>
            <a:xfrm>
              <a:off x="2085662" y="3716874"/>
              <a:ext cx="4221987" cy="83655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>
                <a:spcBef>
                  <a:spcPts val="900"/>
                </a:spcBef>
              </a:pPr>
              <a:r>
                <a:rPr lang="pt-BR" sz="1650" dirty="0">
                  <a:solidFill>
                    <a:srgbClr val="002060"/>
                  </a:solidFill>
                  <a:cs typeface="Leelawadee" panose="020B0502040204020203" pitchFamily="34" charset="-34"/>
                </a:rPr>
                <a:t> Contemplará todos os temas abordados pela disciplina. Será composta por uma prova no formato PNI ­ Prova Nacional Integrada, com total de 10 pontos, e substituirá a nota da AV, caso seja maior.</a:t>
              </a:r>
            </a:p>
          </p:txBody>
        </p:sp>
        <p:sp>
          <p:nvSpPr>
            <p:cNvPr id="13" name="Chave Esquerda 12">
              <a:extLst>
                <a:ext uri="{FF2B5EF4-FFF2-40B4-BE49-F238E27FC236}">
                  <a16:creationId xmlns:a16="http://schemas.microsoft.com/office/drawing/2014/main" id="{EEC255BA-00F6-6D69-F1F2-554C689C5A57}"/>
                </a:ext>
              </a:extLst>
            </p:cNvPr>
            <p:cNvSpPr/>
            <p:nvPr/>
          </p:nvSpPr>
          <p:spPr>
            <a:xfrm>
              <a:off x="998309" y="3651801"/>
              <a:ext cx="325426" cy="902611"/>
            </a:xfrm>
            <a:prstGeom prst="leftBrace">
              <a:avLst/>
            </a:prstGeom>
            <a:ln>
              <a:solidFill>
                <a:srgbClr val="AB8B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sz="1650" dirty="0">
                <a:latin typeface="+mj-lt"/>
              </a:endParaRPr>
            </a:p>
          </p:txBody>
        </p:sp>
        <p:sp>
          <p:nvSpPr>
            <p:cNvPr id="14" name="Retângulo: Cantos Arredondados 13">
              <a:extLst>
                <a:ext uri="{FF2B5EF4-FFF2-40B4-BE49-F238E27FC236}">
                  <a16:creationId xmlns:a16="http://schemas.microsoft.com/office/drawing/2014/main" id="{FCC5453F-7439-3E2D-B908-28C069F63FFC}"/>
                </a:ext>
              </a:extLst>
            </p:cNvPr>
            <p:cNvSpPr/>
            <p:nvPr/>
          </p:nvSpPr>
          <p:spPr>
            <a:xfrm>
              <a:off x="255401" y="3802567"/>
              <a:ext cx="600089" cy="600090"/>
            </a:xfrm>
            <a:prstGeom prst="roundRect">
              <a:avLst/>
            </a:prstGeom>
            <a:solidFill>
              <a:srgbClr val="93C8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50" dirty="0">
                <a:solidFill>
                  <a:schemeClr val="bg1"/>
                </a:solidFill>
                <a:latin typeface="+mj-lt"/>
                <a:cs typeface="Leelawadee" panose="020B0502040204020203" pitchFamily="34" charset="-34"/>
              </a:endParaRPr>
            </a:p>
          </p:txBody>
        </p:sp>
        <p:pic>
          <p:nvPicPr>
            <p:cNvPr id="15" name="Gráfico 14" descr="{0} estrutura de tópicos">
              <a:extLst>
                <a:ext uri="{FF2B5EF4-FFF2-40B4-BE49-F238E27FC236}">
                  <a16:creationId xmlns:a16="http://schemas.microsoft.com/office/drawing/2014/main" id="{5C68862C-CA6E-E06E-C115-18A357F4C6B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82131" y="3851253"/>
              <a:ext cx="490393" cy="490393"/>
            </a:xfrm>
            <a:prstGeom prst="rect">
              <a:avLst/>
            </a:prstGeom>
          </p:spPr>
        </p:pic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2FAB5166-DE79-9997-FAD9-D57CE0809919}"/>
                </a:ext>
              </a:extLst>
            </p:cNvPr>
            <p:cNvSpPr/>
            <p:nvPr/>
          </p:nvSpPr>
          <p:spPr>
            <a:xfrm>
              <a:off x="1354880" y="3828482"/>
              <a:ext cx="511200" cy="510325"/>
            </a:xfrm>
            <a:prstGeom prst="ellipse">
              <a:avLst/>
            </a:prstGeom>
            <a:solidFill>
              <a:srgbClr val="6C32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hangingPunct="1">
                <a:defRPr/>
              </a:pPr>
              <a:endParaRPr lang="pt-BR" sz="1650" kern="1200" dirty="0">
                <a:solidFill>
                  <a:prstClr val="white"/>
                </a:solidFill>
                <a:latin typeface="+mj-lt"/>
                <a:cs typeface="Leelawadee" panose="020B0502040204020203" pitchFamily="34" charset="-34"/>
              </a:endParaRPr>
            </a:p>
          </p:txBody>
        </p:sp>
        <p:sp>
          <p:nvSpPr>
            <p:cNvPr id="17" name="Google Shape;225;p31">
              <a:extLst>
                <a:ext uri="{FF2B5EF4-FFF2-40B4-BE49-F238E27FC236}">
                  <a16:creationId xmlns:a16="http://schemas.microsoft.com/office/drawing/2014/main" id="{423F9255-B5FD-CD0B-A797-0686F67674AB}"/>
                </a:ext>
              </a:extLst>
            </p:cNvPr>
            <p:cNvSpPr txBox="1">
              <a:spLocks/>
            </p:cNvSpPr>
            <p:nvPr/>
          </p:nvSpPr>
          <p:spPr>
            <a:xfrm>
              <a:off x="1218976" y="3906328"/>
              <a:ext cx="776377" cy="380242"/>
            </a:xfrm>
            <a:prstGeom prst="rect">
              <a:avLst/>
            </a:prstGeom>
          </p:spPr>
          <p:txBody>
            <a:bodyPr spcFirstLastPara="1" wrap="square" lIns="68569" tIns="68569" rIns="68569" bIns="68569" anchor="ctr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 defTabSz="685800">
                <a:spcBef>
                  <a:spcPts val="0"/>
                </a:spcBef>
                <a:defRPr/>
              </a:pPr>
              <a:r>
                <a:rPr lang="en" sz="1650" b="1" dirty="0">
                  <a:solidFill>
                    <a:srgbClr val="8BBF37"/>
                  </a:solidFill>
                  <a:cs typeface="Leelawadee" panose="020B0502040204020203" pitchFamily="34" charset="-34"/>
                </a:rPr>
                <a:t>AVS</a:t>
              </a:r>
            </a:p>
          </p:txBody>
        </p:sp>
      </p:grp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6E7BBFAD-8323-DE59-124A-237A398E1587}"/>
              </a:ext>
            </a:extLst>
          </p:cNvPr>
          <p:cNvGrpSpPr/>
          <p:nvPr/>
        </p:nvGrpSpPr>
        <p:grpSpPr>
          <a:xfrm>
            <a:off x="549361" y="1474118"/>
            <a:ext cx="8070083" cy="1592744"/>
            <a:chOff x="255401" y="1951610"/>
            <a:chExt cx="6110059" cy="1145390"/>
          </a:xfrm>
        </p:grpSpPr>
        <p:cxnSp>
          <p:nvCxnSpPr>
            <p:cNvPr id="19" name="Conector reto 18">
              <a:extLst>
                <a:ext uri="{FF2B5EF4-FFF2-40B4-BE49-F238E27FC236}">
                  <a16:creationId xmlns:a16="http://schemas.microsoft.com/office/drawing/2014/main" id="{D56E94B3-B561-8C4A-7B38-EF4C47464B6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23335" y="1960004"/>
              <a:ext cx="10611" cy="113699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384E976B-DE90-39A0-2829-1439FF548010}"/>
                </a:ext>
              </a:extLst>
            </p:cNvPr>
            <p:cNvSpPr txBox="1"/>
            <p:nvPr/>
          </p:nvSpPr>
          <p:spPr>
            <a:xfrm>
              <a:off x="2097730" y="1951610"/>
              <a:ext cx="4267730" cy="97939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/>
              <a:r>
                <a:rPr lang="pt-BR" sz="1650" dirty="0">
                  <a:solidFill>
                    <a:srgbClr val="002060"/>
                  </a:solidFill>
                  <a:cs typeface="Leelawadee" panose="020B0502040204020203" pitchFamily="34" charset="-34"/>
                </a:rPr>
                <a:t>Contemplará todos os temas abordados pela disciplina e será assim composta: </a:t>
              </a:r>
            </a:p>
            <a:p>
              <a:pPr algn="just"/>
              <a:r>
                <a:rPr lang="pt-BR" sz="1650" dirty="0">
                  <a:solidFill>
                    <a:srgbClr val="9E4EA3"/>
                  </a:solidFill>
                  <a:cs typeface="Leelawadee" panose="020B0502040204020203" pitchFamily="34" charset="-34"/>
                </a:rPr>
                <a:t>I. Prova individual – peso a definir</a:t>
              </a:r>
            </a:p>
            <a:p>
              <a:pPr algn="just"/>
              <a:r>
                <a:rPr lang="pt-BR" sz="1650" dirty="0">
                  <a:solidFill>
                    <a:srgbClr val="9E4EA3"/>
                  </a:solidFill>
                  <a:cs typeface="Leelawadee" panose="020B0502040204020203" pitchFamily="34" charset="-34"/>
                </a:rPr>
                <a:t>II. Realização de atividades processuais acompanhados pelo professor da disciplina.</a:t>
              </a:r>
            </a:p>
          </p:txBody>
        </p: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0099B0E2-7A15-F0E6-0A39-E88FBCEC6F03}"/>
                </a:ext>
              </a:extLst>
            </p:cNvPr>
            <p:cNvSpPr/>
            <p:nvPr/>
          </p:nvSpPr>
          <p:spPr>
            <a:xfrm>
              <a:off x="1352735" y="2246695"/>
              <a:ext cx="511200" cy="510325"/>
            </a:xfrm>
            <a:prstGeom prst="ellipse">
              <a:avLst/>
            </a:prstGeom>
            <a:solidFill>
              <a:srgbClr val="6C32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hangingPunct="1">
                <a:defRPr/>
              </a:pPr>
              <a:endParaRPr lang="pt-BR" sz="1650" kern="1200" dirty="0">
                <a:solidFill>
                  <a:prstClr val="white"/>
                </a:solidFill>
                <a:latin typeface="+mj-lt"/>
                <a:cs typeface="Leelawadee" panose="020B0502040204020203" pitchFamily="34" charset="-34"/>
              </a:endParaRPr>
            </a:p>
          </p:txBody>
        </p:sp>
        <p:sp>
          <p:nvSpPr>
            <p:cNvPr id="22" name="Google Shape;225;p31">
              <a:extLst>
                <a:ext uri="{FF2B5EF4-FFF2-40B4-BE49-F238E27FC236}">
                  <a16:creationId xmlns:a16="http://schemas.microsoft.com/office/drawing/2014/main" id="{81AC84B9-3EC7-DDF1-8299-72D78BF6D3A0}"/>
                </a:ext>
              </a:extLst>
            </p:cNvPr>
            <p:cNvSpPr txBox="1">
              <a:spLocks/>
            </p:cNvSpPr>
            <p:nvPr/>
          </p:nvSpPr>
          <p:spPr>
            <a:xfrm>
              <a:off x="1233676" y="2287548"/>
              <a:ext cx="715264" cy="380242"/>
            </a:xfrm>
            <a:prstGeom prst="rect">
              <a:avLst/>
            </a:prstGeom>
          </p:spPr>
          <p:txBody>
            <a:bodyPr spcFirstLastPara="1" wrap="square" lIns="68569" tIns="68569" rIns="68569" bIns="68569" anchor="ctr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 defTabSz="685800">
                <a:spcBef>
                  <a:spcPts val="0"/>
                </a:spcBef>
                <a:defRPr/>
              </a:pPr>
              <a:r>
                <a:rPr lang="en" sz="1650" b="1" dirty="0">
                  <a:solidFill>
                    <a:srgbClr val="8BBF37"/>
                  </a:solidFill>
                  <a:cs typeface="Leelawadee" panose="020B0502040204020203" pitchFamily="34" charset="-34"/>
                </a:rPr>
                <a:t>AV</a:t>
              </a:r>
            </a:p>
          </p:txBody>
        </p:sp>
        <p:sp>
          <p:nvSpPr>
            <p:cNvPr id="23" name="Chave Esquerda 22">
              <a:extLst>
                <a:ext uri="{FF2B5EF4-FFF2-40B4-BE49-F238E27FC236}">
                  <a16:creationId xmlns:a16="http://schemas.microsoft.com/office/drawing/2014/main" id="{013B4158-3F4A-AB16-0593-27C2B96AAFFB}"/>
                </a:ext>
              </a:extLst>
            </p:cNvPr>
            <p:cNvSpPr/>
            <p:nvPr/>
          </p:nvSpPr>
          <p:spPr>
            <a:xfrm>
              <a:off x="989977" y="2064985"/>
              <a:ext cx="211807" cy="902305"/>
            </a:xfrm>
            <a:prstGeom prst="leftBrace">
              <a:avLst/>
            </a:prstGeom>
            <a:ln>
              <a:solidFill>
                <a:srgbClr val="AB8B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sz="1650" dirty="0">
                <a:latin typeface="+mj-lt"/>
              </a:endParaRPr>
            </a:p>
          </p:txBody>
        </p:sp>
        <p:sp>
          <p:nvSpPr>
            <p:cNvPr id="24" name="Retângulo: Cantos Arredondados 23">
              <a:extLst>
                <a:ext uri="{FF2B5EF4-FFF2-40B4-BE49-F238E27FC236}">
                  <a16:creationId xmlns:a16="http://schemas.microsoft.com/office/drawing/2014/main" id="{4F948AE0-249A-66D6-A1C4-F310911C193B}"/>
                </a:ext>
              </a:extLst>
            </p:cNvPr>
            <p:cNvSpPr/>
            <p:nvPr/>
          </p:nvSpPr>
          <p:spPr>
            <a:xfrm>
              <a:off x="255401" y="2286859"/>
              <a:ext cx="600089" cy="600090"/>
            </a:xfrm>
            <a:prstGeom prst="roundRect">
              <a:avLst/>
            </a:prstGeom>
            <a:solidFill>
              <a:srgbClr val="93C8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50" dirty="0">
                <a:solidFill>
                  <a:schemeClr val="bg1"/>
                </a:solidFill>
                <a:latin typeface="+mj-lt"/>
                <a:cs typeface="Leelawadee" panose="020B0502040204020203" pitchFamily="34" charset="-34"/>
              </a:endParaRPr>
            </a:p>
          </p:txBody>
        </p:sp>
        <p:pic>
          <p:nvPicPr>
            <p:cNvPr id="25" name="Gráfico 24" descr="{0} estrutura de tópicos">
              <a:extLst>
                <a:ext uri="{FF2B5EF4-FFF2-40B4-BE49-F238E27FC236}">
                  <a16:creationId xmlns:a16="http://schemas.microsoft.com/office/drawing/2014/main" id="{0A007B8F-C2DA-FF91-AA8D-C060B4534E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09213" y="2341707"/>
              <a:ext cx="490393" cy="49039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26873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70F8CA-DC02-4D15-8261-E003DFCF7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>
            <a:normAutofit/>
          </a:bodyPr>
          <a:lstStyle/>
          <a:p>
            <a:pPr defTabSz="336947">
              <a:defRPr/>
            </a:pPr>
            <a:r>
              <a:rPr lang="en-US" sz="4400" b="1" dirty="0" err="1">
                <a:solidFill>
                  <a:srgbClr val="0070C0"/>
                </a:solidFill>
              </a:rPr>
              <a:t>Datas</a:t>
            </a:r>
            <a:r>
              <a:rPr lang="en-US" sz="4400" b="1" dirty="0">
                <a:solidFill>
                  <a:srgbClr val="0070C0"/>
                </a:solidFill>
              </a:rPr>
              <a:t> </a:t>
            </a:r>
            <a:r>
              <a:rPr lang="en-US" sz="4400" b="1" dirty="0" err="1">
                <a:solidFill>
                  <a:srgbClr val="0070C0"/>
                </a:solidFill>
              </a:rPr>
              <a:t>Avaliativas</a:t>
            </a:r>
            <a:r>
              <a:rPr lang="en-US" sz="4400" b="1" dirty="0">
                <a:solidFill>
                  <a:srgbClr val="0070C0"/>
                </a:solidFill>
              </a:rPr>
              <a:t> 2025.2</a:t>
            </a:r>
            <a:endParaRPr lang="en-US" sz="2400" dirty="0">
              <a:latin typeface="Calibri"/>
              <a:cs typeface="Calibri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E0854B4-920E-4A2E-8691-75CA4973B3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Avaliando o Aprendizado 1 (Presencial):</a:t>
            </a:r>
          </a:p>
          <a:p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Avaliando o Aprendizado 2 (Presencial):</a:t>
            </a:r>
          </a:p>
          <a:p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 (Presencial):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Início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/DEZEMBRO</a:t>
            </a:r>
          </a:p>
          <a:p>
            <a:endParaRPr lang="pt-BR" sz="2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FIM DO SEMESTRE LETIVO: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14/DEZEMBRO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91249D3-C59D-41E6-AF88-D8DF193EA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24556" y="4765688"/>
            <a:ext cx="262247" cy="276995"/>
          </a:xfrm>
        </p:spPr>
        <p:txBody>
          <a:bodyPr/>
          <a:lstStyle/>
          <a:p>
            <a:fld id="{E50FAC2A-6E90-4BEA-B3BF-15B8E63C5B7E}" type="slidenum">
              <a:rPr lang="pt-BR" smtClean="0"/>
              <a:pPr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65694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16712"/>
            <a:ext cx="8865056" cy="3833334"/>
          </a:xfrm>
        </p:spPr>
        <p:txBody>
          <a:bodyPr>
            <a:noAutofit/>
          </a:bodyPr>
          <a:lstStyle/>
          <a:p>
            <a:pPr algn="just" eaLnBrk="0" hangingPunct="0"/>
            <a:r>
              <a:rPr lang="pt-BR" sz="18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BÁSICA</a:t>
            </a:r>
          </a:p>
          <a:p>
            <a:pPr marL="0" indent="0" algn="just" eaLnBrk="0" hangingPunct="0">
              <a:buNone/>
            </a:pPr>
            <a:endParaRPr lang="pt-BR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Jayme Luiz </a:t>
            </a:r>
            <a:r>
              <a:rPr lang="pt-BR" sz="16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Szwarcfiter</a:t>
            </a:r>
            <a:r>
              <a:rPr lang="pt-BR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Lilian </a:t>
            </a:r>
            <a:r>
              <a:rPr lang="pt-BR" sz="16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markezon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Estruturas de Dados e Seus Algoritmos, 3rd </a:t>
            </a:r>
            <a:r>
              <a:rPr lang="pt-B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Edition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 eaLnBrk="0" hangingPunct="0">
              <a:buNone/>
            </a:pP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[BV:MB]. 3a Edição. Rio de Janeiro: LTC</a:t>
            </a:r>
          </a:p>
          <a:p>
            <a:pPr marL="0" indent="0" algn="just" eaLnBrk="0" hangingPunct="0">
              <a:buNone/>
            </a:pP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0" algn="just" eaLnBrk="0" hangingPunct="0">
              <a:buNone/>
            </a:pP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https://integrada.minhabiblioteca.com.br/#/books/978­85­216­2995­-5/cfi/6/8!/4/2/4@0:0</a:t>
            </a:r>
          </a:p>
          <a:p>
            <a:pPr marL="0" indent="0" algn="just" eaLnBrk="0" hangingPunct="0">
              <a:buNone/>
            </a:pPr>
            <a:endParaRPr lang="pt-BR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16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Nivio</a:t>
            </a:r>
            <a:r>
              <a:rPr lang="pt-BR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6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Ziviane</a:t>
            </a:r>
            <a:r>
              <a:rPr lang="pt-BR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Projeto de algoritmos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com implementações em Java e C++. [BV:MB]. São Paulo:</a:t>
            </a:r>
          </a:p>
          <a:p>
            <a:pPr marL="0" indent="0" algn="just" eaLnBrk="0" hangingPunct="0">
              <a:buNone/>
            </a:pPr>
            <a:r>
              <a:rPr lang="pt-B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Cengage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Learning</a:t>
            </a:r>
          </a:p>
          <a:p>
            <a:pPr marL="0" indent="0" algn="just" eaLnBrk="0" hangingPunct="0">
              <a:buNone/>
            </a:pP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 eaLnBrk="0" hangingPunct="0">
              <a:buNone/>
            </a:pP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https://integrada.minhabiblioteca.com.br/#/books/9788522108213/cfi/2!/4/4@0.00:49.1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3891325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26338" y="1121664"/>
            <a:ext cx="8681444" cy="3160731"/>
          </a:xfrm>
        </p:spPr>
        <p:txBody>
          <a:bodyPr>
            <a:noAutofit/>
          </a:bodyPr>
          <a:lstStyle/>
          <a:p>
            <a:pPr algn="l" eaLnBrk="0" hangingPunct="0">
              <a:spcBef>
                <a:spcPct val="20000"/>
              </a:spcBef>
            </a:pPr>
            <a:br>
              <a:rPr lang="pt-BR" altLang="pt-BR" sz="3200" b="1" dirty="0">
                <a:solidFill>
                  <a:schemeClr val="bg1"/>
                </a:solidFill>
              </a:rPr>
            </a:br>
            <a:br>
              <a:rPr lang="pt-BR" altLang="pt-BR" sz="3200" b="1" dirty="0">
                <a:solidFill>
                  <a:schemeClr val="bg1"/>
                </a:solidFill>
              </a:rPr>
            </a:br>
            <a:br>
              <a:rPr lang="pt-BR" altLang="pt-BR" sz="3200" b="1" dirty="0">
                <a:solidFill>
                  <a:schemeClr val="bg1"/>
                </a:solidFill>
              </a:rPr>
            </a:br>
            <a:r>
              <a:rPr lang="pt-BR" altLang="pt-BR" sz="3200" b="1" dirty="0">
                <a:solidFill>
                  <a:schemeClr val="bg1"/>
                </a:solidFill>
              </a:rPr>
              <a:t>1 – Apresentação Pessoal</a:t>
            </a:r>
            <a:br>
              <a:rPr lang="pt-BR" altLang="pt-BR" sz="3200" b="1" dirty="0">
                <a:solidFill>
                  <a:schemeClr val="bg1"/>
                </a:solidFill>
              </a:rPr>
            </a:br>
            <a:r>
              <a:rPr lang="pt-BR" altLang="pt-BR" sz="3200" b="1" dirty="0">
                <a:solidFill>
                  <a:schemeClr val="bg1"/>
                </a:solidFill>
              </a:rPr>
              <a:t>2 – Visão Geral da Disciplina</a:t>
            </a:r>
            <a:br>
              <a:rPr lang="pt-BR" altLang="pt-BR" sz="3200" b="1" dirty="0">
                <a:solidFill>
                  <a:schemeClr val="bg1"/>
                </a:solidFill>
              </a:rPr>
            </a:br>
            <a:r>
              <a:rPr lang="pt-BR" altLang="pt-BR" sz="3200" b="1" dirty="0">
                <a:solidFill>
                  <a:schemeClr val="bg1"/>
                </a:solidFill>
              </a:rPr>
              <a:t>3 – Objetivos/Habilidades</a:t>
            </a:r>
            <a:br>
              <a:rPr lang="pt-BR" altLang="pt-BR" sz="3200" b="1" dirty="0">
                <a:solidFill>
                  <a:schemeClr val="bg1"/>
                </a:solidFill>
              </a:rPr>
            </a:br>
            <a:r>
              <a:rPr lang="pt-BR" altLang="pt-BR" sz="3200" b="1" dirty="0">
                <a:solidFill>
                  <a:schemeClr val="bg1"/>
                </a:solidFill>
              </a:rPr>
              <a:t>4 – Unidades/Conteúdos</a:t>
            </a:r>
            <a:br>
              <a:rPr lang="pt-BR" altLang="pt-BR" sz="3200" b="1" dirty="0">
                <a:solidFill>
                  <a:schemeClr val="bg1"/>
                </a:solidFill>
              </a:rPr>
            </a:br>
            <a:r>
              <a:rPr lang="pt-BR" altLang="pt-BR" sz="3200" b="1" dirty="0">
                <a:solidFill>
                  <a:schemeClr val="bg1"/>
                </a:solidFill>
              </a:rPr>
              <a:t>5 – Metodologia/Avaliação</a:t>
            </a:r>
            <a:br>
              <a:rPr lang="pt-BR" altLang="pt-BR" sz="3200" b="1" dirty="0">
                <a:solidFill>
                  <a:schemeClr val="bg1"/>
                </a:solidFill>
              </a:rPr>
            </a:br>
            <a:r>
              <a:rPr lang="pt-BR" altLang="pt-BR" sz="3200" b="1" dirty="0">
                <a:solidFill>
                  <a:schemeClr val="bg1"/>
                </a:solidFill>
              </a:rPr>
              <a:t>6 – Referências Bibliográficas</a:t>
            </a:r>
            <a:br>
              <a:rPr lang="pt-BR" altLang="pt-BR" sz="4400" dirty="0"/>
            </a:br>
            <a:br>
              <a:rPr lang="pt-BR" b="1" dirty="0">
                <a:solidFill>
                  <a:schemeClr val="bg1"/>
                </a:solidFill>
              </a:rPr>
            </a:br>
            <a:endParaRPr lang="pt-BR" sz="4800" b="1" dirty="0">
              <a:solidFill>
                <a:schemeClr val="bg1"/>
              </a:solidFill>
            </a:endParaRP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sp>
        <p:nvSpPr>
          <p:cNvPr id="7" name="Título 2">
            <a:extLst>
              <a:ext uri="{FF2B5EF4-FFF2-40B4-BE49-F238E27FC236}">
                <a16:creationId xmlns:a16="http://schemas.microsoft.com/office/drawing/2014/main" id="{5C2C7CAD-310B-468E-9BD1-616B15F8050F}"/>
              </a:ext>
            </a:extLst>
          </p:cNvPr>
          <p:cNvSpPr txBox="1">
            <a:spLocks/>
          </p:cNvSpPr>
          <p:nvPr/>
        </p:nvSpPr>
        <p:spPr>
          <a:xfrm>
            <a:off x="231278" y="224274"/>
            <a:ext cx="8681444" cy="675815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l" hangingPunct="1"/>
            <a:r>
              <a:rPr lang="pt-BR" b="1" dirty="0">
                <a:solidFill>
                  <a:schemeClr val="bg1"/>
                </a:solidFill>
              </a:rPr>
              <a:t>Agenda</a:t>
            </a:r>
            <a:endParaRPr lang="pt-BR" sz="4800" b="1" dirty="0">
              <a:solidFill>
                <a:schemeClr val="bg1"/>
              </a:solidFill>
            </a:endParaRP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03121D4B-D5B7-4659-8B64-14968B90805C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16712"/>
            <a:ext cx="8865056" cy="3833334"/>
          </a:xfrm>
        </p:spPr>
        <p:txBody>
          <a:bodyPr>
            <a:noAutofit/>
          </a:bodyPr>
          <a:lstStyle/>
          <a:p>
            <a:pPr algn="just" eaLnBrk="0" hangingPunct="0"/>
            <a:r>
              <a:rPr lang="pt-BR" sz="18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BÁSICA</a:t>
            </a:r>
          </a:p>
          <a:p>
            <a:pPr marL="0" indent="0" algn="just" eaLnBrk="0" hangingPunct="0">
              <a:buNone/>
            </a:pPr>
            <a:endParaRPr lang="pt-BR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Thomas H. </a:t>
            </a:r>
            <a:r>
              <a:rPr lang="pt-BR" sz="16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Cormen</a:t>
            </a:r>
            <a:r>
              <a:rPr lang="pt-BR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; Charles E. </a:t>
            </a:r>
            <a:r>
              <a:rPr lang="pt-BR" sz="16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Leiserson</a:t>
            </a:r>
            <a:r>
              <a:rPr lang="pt-BR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; Ronald L. </a:t>
            </a:r>
            <a:r>
              <a:rPr lang="pt-BR" sz="16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Rivest</a:t>
            </a:r>
            <a:r>
              <a:rPr lang="pt-BR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; Stein, Clifford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Algoritmos: Teoria e Prática [BV:PE]. Rio de Janeiro: Elsevier Editora Ltda, 2012.</a:t>
            </a:r>
          </a:p>
          <a:p>
            <a:pPr marL="0" indent="0" algn="just" eaLnBrk="0" hangingPunct="0">
              <a:buNone/>
            </a:pP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https://integrada.minhabiblioteca.com.br/#/books/9788595158092/cfi/6/4!/4/2/2@0:0</a:t>
            </a:r>
            <a:endParaRPr lang="pt-BR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endParaRPr lang="pt-BR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4368541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833334"/>
          </a:xfrm>
        </p:spPr>
        <p:txBody>
          <a:bodyPr>
            <a:noAutofit/>
          </a:bodyPr>
          <a:lstStyle/>
          <a:p>
            <a:pPr algn="just" eaLnBrk="0" hangingPunct="0"/>
            <a:r>
              <a:rPr lang="pt-BR" sz="18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COMPLEMENTAR</a:t>
            </a:r>
          </a:p>
          <a:p>
            <a:pPr marL="0" indent="0" algn="just" eaLnBrk="0" hangingPunct="0">
              <a:buNone/>
            </a:pPr>
            <a:endParaRPr lang="pt-BR" altLang="pt-BR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7675" lvl="1" indent="0" algn="just" eaLnBrk="0" hangingPunct="0">
              <a:buNone/>
            </a:pPr>
            <a:r>
              <a:rPr lang="pt-BR" altLang="pt-BR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Ascencio, Ana Fernanda Gomes; Araújo, Graziela Santos de</a:t>
            </a: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Estruturas de Dados. Algoritmos,</a:t>
            </a:r>
          </a:p>
          <a:p>
            <a:pPr marL="447675" lvl="1" indent="0" algn="just" eaLnBrk="0" hangingPunct="0">
              <a:buNone/>
            </a:pP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Análise da Complexidade e Implementações em Java e C/C++ [BV:PE]. São Paulo: Pearson</a:t>
            </a:r>
          </a:p>
          <a:p>
            <a:pPr marL="447675" lvl="1" indent="0" algn="just" eaLnBrk="0" hangingPunct="0">
              <a:buNone/>
            </a:pPr>
            <a:r>
              <a:rPr lang="pt-BR" altLang="pt-B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</a:t>
            </a: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https://plataforma.bvirtual.com.br/Leitor/Publicacao/1995/pdf</a:t>
            </a: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47675" lvl="1" indent="0" algn="just" eaLnBrk="0" hangingPunct="0">
              <a:buNone/>
            </a:pPr>
            <a:endParaRPr lang="pt-BR" altLang="pt-BR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7675" lvl="1" indent="0" algn="just" eaLnBrk="0" hangingPunct="0">
              <a:buNone/>
            </a:pPr>
            <a:r>
              <a:rPr lang="pt-BR" altLang="pt-BR" sz="16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Drozdek</a:t>
            </a:r>
            <a:r>
              <a:rPr lang="pt-BR" altLang="pt-BR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Adam. Estrutura de dados e algoritmos em C++ / Adam </a:t>
            </a:r>
            <a:r>
              <a:rPr lang="pt-BR" altLang="pt-BR" sz="16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Drozdek</a:t>
            </a:r>
            <a:r>
              <a:rPr lang="pt-BR" altLang="pt-BR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; tradução: Roberto</a:t>
            </a:r>
          </a:p>
          <a:p>
            <a:pPr marL="447675" lvl="1" indent="0" algn="just" eaLnBrk="0" hangingPunct="0">
              <a:buNone/>
            </a:pP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Enrique Romero </a:t>
            </a:r>
            <a:r>
              <a:rPr lang="pt-BR" altLang="pt-B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Torrejon</a:t>
            </a: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; revisão técnica: Flávio Soares Corrêa da Silva. [BV:MB]. São Paulo:</a:t>
            </a:r>
          </a:p>
          <a:p>
            <a:pPr marL="447675" lvl="1" indent="0" algn="just" eaLnBrk="0" hangingPunct="0">
              <a:buNone/>
            </a:pP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4a Edição</a:t>
            </a:r>
          </a:p>
          <a:p>
            <a:pPr marL="447675" lvl="1" indent="0" algn="just" eaLnBrk="0" hangingPunct="0">
              <a:buNone/>
            </a:pPr>
            <a:r>
              <a:rPr lang="pt-BR" altLang="pt-B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</a:t>
            </a: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47675" lvl="1" indent="0" algn="just" eaLnBrk="0" hangingPunct="0">
              <a:buNone/>
            </a:pP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https://integrada.minhabiblioteca.com.br/#/books/9788522126651/cfi/0!/4/4@0.00:0.00</a:t>
            </a: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9589337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833334"/>
          </a:xfrm>
        </p:spPr>
        <p:txBody>
          <a:bodyPr>
            <a:noAutofit/>
          </a:bodyPr>
          <a:lstStyle/>
          <a:p>
            <a:pPr algn="just" eaLnBrk="0" hangingPunct="0"/>
            <a:r>
              <a:rPr lang="pt-BR" sz="18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COMPLEMENTAR</a:t>
            </a:r>
          </a:p>
          <a:p>
            <a:pPr marL="0" indent="0" algn="just" eaLnBrk="0" hangingPunct="0">
              <a:buNone/>
            </a:pPr>
            <a:endParaRPr lang="pt-BR" altLang="pt-BR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7675" lvl="1" indent="0" algn="just" eaLnBrk="0" hangingPunct="0">
              <a:buNone/>
            </a:pPr>
            <a:r>
              <a:rPr lang="pt-BR" altLang="pt-BR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NICOLETTI, Maria do Carmo; HRUSCHKA, Estevan</a:t>
            </a: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Fundamentos da Teoria dos Grafos para</a:t>
            </a:r>
          </a:p>
          <a:p>
            <a:pPr marL="447675" lvl="1" indent="0" algn="just" eaLnBrk="0" hangingPunct="0">
              <a:buNone/>
            </a:pP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Computação [BV:MB]. Rio de Janeiro: Grupo GEN, 2018.</a:t>
            </a:r>
          </a:p>
          <a:p>
            <a:pPr marL="447675" lvl="1" indent="0" algn="just" eaLnBrk="0" hangingPunct="0">
              <a:buNone/>
            </a:pPr>
            <a:r>
              <a:rPr lang="pt-BR" altLang="pt-B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</a:t>
            </a: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https://integrada.minhabiblioteca.com.br/#/books/9788521634775/cfi/6/10!/4/2@0:0</a:t>
            </a:r>
          </a:p>
          <a:p>
            <a:pPr marL="447675" lvl="1" indent="0" algn="just" eaLnBrk="0" hangingPunct="0">
              <a:buNone/>
            </a:pPr>
            <a:endParaRPr lang="pt-BR" altLang="pt-BR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7675" lvl="1" indent="0" algn="just" eaLnBrk="0" hangingPunct="0">
              <a:buNone/>
            </a:pPr>
            <a:r>
              <a:rPr lang="pt-BR" altLang="pt-BR" sz="16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Nivio</a:t>
            </a:r>
            <a:r>
              <a:rPr lang="pt-BR" altLang="pt-BR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altLang="pt-BR" sz="16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Ziviane</a:t>
            </a: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Projeto de Algoritmos: com Implementações em Pascal e C. [MB:PE]. 3ª edição</a:t>
            </a:r>
          </a:p>
          <a:p>
            <a:pPr marL="447675" lvl="1" indent="0" algn="just" eaLnBrk="0" hangingPunct="0">
              <a:buNone/>
            </a:pP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revista e ampliada.. São Paulo: </a:t>
            </a:r>
            <a:r>
              <a:rPr lang="pt-BR" altLang="pt-B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Cengage</a:t>
            </a: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Learning Brasil</a:t>
            </a:r>
          </a:p>
          <a:p>
            <a:pPr marL="447675" lvl="1" indent="0" algn="just" eaLnBrk="0" hangingPunct="0">
              <a:buNone/>
            </a:pPr>
            <a:r>
              <a:rPr lang="pt-BR" altLang="pt-B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</a:t>
            </a: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https://integrada.minhabiblioteca.com.br/books/9788522126590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0540574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833334"/>
          </a:xfrm>
        </p:spPr>
        <p:txBody>
          <a:bodyPr>
            <a:noAutofit/>
          </a:bodyPr>
          <a:lstStyle/>
          <a:p>
            <a:pPr algn="just" eaLnBrk="0" hangingPunct="0"/>
            <a:r>
              <a:rPr lang="pt-BR" sz="18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COMPLEMENTAR</a:t>
            </a:r>
          </a:p>
          <a:p>
            <a:pPr marL="0" indent="0" algn="just" eaLnBrk="0" hangingPunct="0">
              <a:buNone/>
            </a:pPr>
            <a:endParaRPr lang="pt-BR" altLang="pt-BR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7675" lvl="1" indent="0" algn="just" eaLnBrk="0" hangingPunct="0">
              <a:buNone/>
            </a:pPr>
            <a:r>
              <a:rPr lang="pt-BR" altLang="pt-BR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Thomas H. </a:t>
            </a:r>
            <a:r>
              <a:rPr lang="pt-BR" altLang="pt-BR" sz="16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Cormen</a:t>
            </a: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Desmistificando Algoritmos. [BV:MB]. Rio de Janeiro: Elsevier Editora Ltda</a:t>
            </a:r>
          </a:p>
          <a:p>
            <a:pPr marL="447675" lvl="1" indent="0" algn="just" eaLnBrk="0" hangingPunct="0">
              <a:buNone/>
            </a:pPr>
            <a:r>
              <a:rPr lang="pt-BR" altLang="pt-B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</a:t>
            </a: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47675" lvl="1" indent="0" algn="just" eaLnBrk="0" hangingPunct="0">
              <a:buNone/>
            </a:pP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https://integrada.minhabiblioteca.com.br/#/books/9788595153929/cfi/6/10!/4/2/2@0:0</a:t>
            </a: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2966999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Algoritmos e Complexidade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sp>
        <p:nvSpPr>
          <p:cNvPr id="7" name="Título 2">
            <a:extLst>
              <a:ext uri="{FF2B5EF4-FFF2-40B4-BE49-F238E27FC236}">
                <a16:creationId xmlns:a16="http://schemas.microsoft.com/office/drawing/2014/main" id="{20DAA8A4-7BF8-435F-BB29-C3C9647C597B}"/>
              </a:ext>
            </a:extLst>
          </p:cNvPr>
          <p:cNvSpPr txBox="1">
            <a:spLocks/>
          </p:cNvSpPr>
          <p:nvPr/>
        </p:nvSpPr>
        <p:spPr>
          <a:xfrm>
            <a:off x="7484030" y="110109"/>
            <a:ext cx="1613368" cy="855867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hangingPunct="1"/>
            <a:r>
              <a:rPr lang="pt-BR" sz="3600" b="1" dirty="0">
                <a:solidFill>
                  <a:schemeClr val="bg1"/>
                </a:solidFill>
              </a:rPr>
              <a:t>YDUQS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Apresentação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Pessoal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833334"/>
          </a:xfrm>
        </p:spPr>
        <p:txBody>
          <a:bodyPr>
            <a:noAutofit/>
          </a:bodyPr>
          <a:lstStyle/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Analista de Sistemas; Lider SCRUM; Consultor e Docente</a:t>
            </a:r>
            <a:endParaRPr lang="pt-BR" altLang="pt-BR" sz="24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Doutorando Aluno Especial Ciência da Computação - UFBA 2018.2</a:t>
            </a: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StrictoSensu-MSc</a:t>
            </a:r>
            <a:r>
              <a:rPr lang="pt-BR" alt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em </a:t>
            </a:r>
            <a:r>
              <a:rPr lang="pt-BR" alt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</a:t>
            </a:r>
            <a:r>
              <a:rPr lang="pt-BR" alt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Computação - UNIFACS</a:t>
            </a: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LatoSensu</a:t>
            </a:r>
            <a:r>
              <a:rPr lang="pt-BR" alt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-MBA Gestão de Informação - UNIFACS</a:t>
            </a: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Engenheiro Eletricista - </a:t>
            </a:r>
            <a:r>
              <a:rPr lang="pt-BR" alt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UniRuy</a:t>
            </a:r>
            <a:endParaRPr lang="pt-BR" altLang="pt-BR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Licenciatura R2 Matemática</a:t>
            </a: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Bacharel  em Ciências Estatísticas - ESEB</a:t>
            </a: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Processamento Dados Profissionalizante - EEEMBA</a:t>
            </a:r>
            <a:endParaRPr lang="pt-BR" sz="24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298002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Visão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Geral</a:t>
            </a:r>
            <a:r>
              <a:rPr lang="en-US" b="1" dirty="0">
                <a:solidFill>
                  <a:srgbClr val="0070C0"/>
                </a:solidFill>
              </a:rPr>
              <a:t> da </a:t>
            </a:r>
            <a:r>
              <a:rPr lang="en-US" b="1" dirty="0" err="1">
                <a:solidFill>
                  <a:srgbClr val="0070C0"/>
                </a:solidFill>
              </a:rPr>
              <a:t>Disciplina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957406"/>
          </a:xfrm>
        </p:spPr>
        <p:txBody>
          <a:bodyPr>
            <a:noAutofit/>
          </a:bodyPr>
          <a:lstStyle/>
          <a:p>
            <a:pPr marL="0" indent="0" algn="just" eaLnBrk="0" hangingPunct="0">
              <a:buNone/>
            </a:pPr>
            <a:r>
              <a:rPr lang="pt-BR" alt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disciplina visa habilitar o discente na área da Ciência da Computação que se dedica ao estudo e desenvolvimento de técnicas em algoritmos para análise e complexidade, no que tange:</a:t>
            </a:r>
          </a:p>
          <a:p>
            <a:pPr marL="0" indent="0" algn="just" eaLnBrk="0" hangingPunct="0">
              <a:buNone/>
            </a:pPr>
            <a:endParaRPr lang="pt-BR" alt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/>
            <a:r>
              <a:rPr lang="pt-BR" alt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Análise de Algoritmo, Recursividade, Algoritmos de Ordenação Avançados.</a:t>
            </a:r>
          </a:p>
          <a:p>
            <a:pPr algn="just" eaLnBrk="0" hangingPunct="0"/>
            <a:r>
              <a:rPr lang="pt-BR" alt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Algoritmos em Árvores de Pesquisa Binária e Árvore AVL.</a:t>
            </a:r>
          </a:p>
          <a:p>
            <a:pPr algn="just" eaLnBrk="0" hangingPunct="0"/>
            <a:r>
              <a:rPr lang="pt-BR" alt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Algoritmos em Grafos.</a:t>
            </a:r>
          </a:p>
          <a:p>
            <a:pPr marL="0" indent="0" algn="just" eaLnBrk="0" hangingPunct="0">
              <a:buNone/>
            </a:pPr>
            <a:endParaRPr lang="pt-BR" alt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alt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 algoritmo pode ser melhor que outro quando processa poucos dados, porém pode ser muito pior conforme o dado cresce. A Análise de complexidade nos permite medir o quão rápido um programa executa suas computações.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8440960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Objetivos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Habilidades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833334"/>
          </a:xfrm>
        </p:spPr>
        <p:txBody>
          <a:bodyPr>
            <a:noAutofit/>
          </a:bodyPr>
          <a:lstStyle/>
          <a:p>
            <a:pPr algn="just" eaLnBrk="0" hangingPunct="0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Analisar a complexidade computacional dos algoritmos aplicados,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utilizando­se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 conceito de Análise Assintótica, com objetivo de desenvolver habilidades de análise da eficiência e eficácia dos algoritmos.</a:t>
            </a:r>
          </a:p>
          <a:p>
            <a:pPr algn="just" eaLnBrk="0" hangingPunct="0">
              <a:buFont typeface="Wingdings" panose="05000000000000000000" pitchFamily="2" charset="2"/>
              <a:buChar char="§"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Construir algoritmos recursivos, utilizando técnicas de programação, para desenvolver habilidades de implementação de algoritmos em pilhas de memória e interativas, além do desenvolvimento de algoritmos importantes, melhorando a legibilidade do programa.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5163356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Objetivos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Habilidades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833334"/>
          </a:xfrm>
        </p:spPr>
        <p:txBody>
          <a:bodyPr>
            <a:noAutofit/>
          </a:bodyPr>
          <a:lstStyle/>
          <a:p>
            <a:pPr algn="just" eaLnBrk="0" hangingPunct="0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Implementar algoritmos de ordenação, desenvolvidos através de exemplos e modelos propostos, a fim de propiciar uma análise comparativa da complexidade computacional desses algoritmos, além de desenvolver habilidade de escolha daquela que melhor se adequa ao projeto de algoritmos.</a:t>
            </a:r>
          </a:p>
          <a:p>
            <a:pPr algn="just" eaLnBrk="0" hangingPunct="0">
              <a:buFont typeface="Wingdings" panose="05000000000000000000" pitchFamily="2" charset="2"/>
              <a:buChar char="§"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Aplicar algoritmos de Árvores de Pesquisas Binárias e Árvores AVL e suas principais propriedades, através dos conceitos apresentados na literatura, com o objetivo de propiciar uma análise comparativa dessas estruturas.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4507191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Objetivos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Habilidades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833334"/>
          </a:xfrm>
        </p:spPr>
        <p:txBody>
          <a:bodyPr>
            <a:noAutofit/>
          </a:bodyPr>
          <a:lstStyle/>
          <a:p>
            <a:pPr algn="just" eaLnBrk="0" hangingPunct="0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Aplicar os principais conceitos em Algoritmos de Grafos, investigando sobre as suas principais características estruturais, para desenvolver habilidades de programação e resolução de problemas combinatórios em computação.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5993212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Unidades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Conteúdos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833334"/>
          </a:xfrm>
        </p:spPr>
        <p:txBody>
          <a:bodyPr>
            <a:noAutofit/>
          </a:bodyPr>
          <a:lstStyle/>
          <a:p>
            <a:pPr marL="457200" indent="-457200" algn="just" eaLnBrk="0" hangingPunct="0">
              <a:buAutoNum type="arabicPeriod"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Análise de Algoritmo</a:t>
            </a:r>
          </a:p>
          <a:p>
            <a:pPr marL="457200" indent="-457200" algn="just" eaLnBrk="0" hangingPunct="0">
              <a:buAutoNum type="arabicPeriod"/>
            </a:pP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1.1 Algoritmos: Funções e Passagem de Parâmetros</a:t>
            </a:r>
          </a:p>
          <a:p>
            <a:pPr marL="0" indent="0" algn="just" eaLnBrk="0" hangingPunct="0">
              <a:buNone/>
            </a:pP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1.2 Estrutura de Dados: Homogêneas, Heterogêneas e Ponteiro</a:t>
            </a:r>
          </a:p>
          <a:p>
            <a:pPr marL="0" indent="0" algn="just" eaLnBrk="0" hangingPunct="0">
              <a:buNone/>
            </a:pP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1.3 Análise de Algoritmos: Conceitos, Notação O e Função O</a:t>
            </a:r>
          </a:p>
          <a:p>
            <a:pPr marL="0" indent="0" algn="just" eaLnBrk="0" hangingPunct="0">
              <a:buNone/>
            </a:pP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1.4 Prática de Análise de Algoritmos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2653908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Unidades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Conteúdos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833334"/>
          </a:xfrm>
        </p:spPr>
        <p:txBody>
          <a:bodyPr>
            <a:noAutofit/>
          </a:bodyPr>
          <a:lstStyle/>
          <a:p>
            <a:pPr marL="457200" indent="-457200" algn="just" eaLnBrk="0" hangingPunct="0">
              <a:buAutoNum type="arabicPeriod" startAt="2"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Recursividade</a:t>
            </a:r>
          </a:p>
          <a:p>
            <a:pPr marL="457200" indent="-457200" algn="just" eaLnBrk="0" hangingPunct="0">
              <a:buAutoNum type="arabicPeriod" startAt="2"/>
            </a:pP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2.1 Definições Recursivas</a:t>
            </a:r>
          </a:p>
          <a:p>
            <a:pPr marL="0" indent="0" algn="just" eaLnBrk="0" hangingPunct="0">
              <a:buNone/>
            </a:pP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2.2 Como Implementar Recursividade</a:t>
            </a:r>
          </a:p>
          <a:p>
            <a:pPr marL="0" indent="0" algn="just" eaLnBrk="0" hangingPunct="0">
              <a:buNone/>
            </a:pP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2.3 Desenvolvendo Algoritmos Com Recursividade</a:t>
            </a:r>
          </a:p>
          <a:p>
            <a:pPr marL="0" indent="0" algn="just" eaLnBrk="0" hangingPunct="0">
              <a:buNone/>
            </a:pP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2.4 Quando Não Usar Recursividade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1093330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3104</TotalTime>
  <Words>1275</Words>
  <Application>Microsoft Office PowerPoint</Application>
  <PresentationFormat>Apresentação na tela (16:9)</PresentationFormat>
  <Paragraphs>170</Paragraphs>
  <Slides>24</Slides>
  <Notes>19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30" baseType="lpstr">
      <vt:lpstr>Arial</vt:lpstr>
      <vt:lpstr>Calibri</vt:lpstr>
      <vt:lpstr>Leelawadee</vt:lpstr>
      <vt:lpstr>Times New Roman</vt:lpstr>
      <vt:lpstr>Wingdings</vt:lpstr>
      <vt:lpstr>Office Theme</vt:lpstr>
      <vt:lpstr>Algoritmos e Complexidade</vt:lpstr>
      <vt:lpstr>   1 – Apresentação Pessoal 2 – Visão Geral da Disciplina 3 – Objetivos/Habilidades 4 – Unidades/Conteúdos 5 – Metodologia/Avaliação 6 – Referências Bibliográficas  </vt:lpstr>
      <vt:lpstr>Apresentação Pessoal</vt:lpstr>
      <vt:lpstr>Visão Geral da Disciplina</vt:lpstr>
      <vt:lpstr>Objetivos/Habilidades</vt:lpstr>
      <vt:lpstr>Objetivos/Habilidades</vt:lpstr>
      <vt:lpstr>Objetivos/Habilidades</vt:lpstr>
      <vt:lpstr>Unidades/Conteúdos</vt:lpstr>
      <vt:lpstr>Unidades/Conteúdos</vt:lpstr>
      <vt:lpstr>Unidades/Conteúdos</vt:lpstr>
      <vt:lpstr>Unidades/Conteúdos</vt:lpstr>
      <vt:lpstr>Unidades/Conteúdos</vt:lpstr>
      <vt:lpstr>Unidades/Conteúdos</vt:lpstr>
      <vt:lpstr>Unidades/Conteúdos</vt:lpstr>
      <vt:lpstr>Metodologia</vt:lpstr>
      <vt:lpstr>Metodologia/Avaliação</vt:lpstr>
      <vt:lpstr>Avaliação</vt:lpstr>
      <vt:lpstr>Datas Avaliativas 2025.2</vt:lpstr>
      <vt:lpstr>Referências Bibliográficas</vt:lpstr>
      <vt:lpstr>Referências Bibliográficas</vt:lpstr>
      <vt:lpstr>Referências Bibliográficas</vt:lpstr>
      <vt:lpstr>Referências Bibliográficas</vt:lpstr>
      <vt:lpstr>Referências Bibliográficas</vt:lpstr>
      <vt:lpstr>Algoritmos e Complexidade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 Cardoso</cp:lastModifiedBy>
  <cp:revision>765</cp:revision>
  <dcterms:created xsi:type="dcterms:W3CDTF">2020-03-17T20:12:34Z</dcterms:created>
  <dcterms:modified xsi:type="dcterms:W3CDTF">2025-08-05T20:59:57Z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