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1" r:id="rId3"/>
    <p:sldId id="346" r:id="rId4"/>
    <p:sldId id="331" r:id="rId5"/>
    <p:sldId id="343" r:id="rId6"/>
    <p:sldId id="338" r:id="rId7"/>
    <p:sldId id="339" r:id="rId8"/>
    <p:sldId id="340" r:id="rId9"/>
    <p:sldId id="341" r:id="rId10"/>
    <p:sldId id="342" r:id="rId11"/>
    <p:sldId id="347" r:id="rId12"/>
    <p:sldId id="348" r:id="rId13"/>
    <p:sldId id="333" r:id="rId14"/>
    <p:sldId id="323" r:id="rId15"/>
    <p:sldId id="334" r:id="rId16"/>
    <p:sldId id="344" r:id="rId17"/>
    <p:sldId id="345" r:id="rId18"/>
    <p:sldId id="337" r:id="rId19"/>
    <p:sldId id="309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BF94-470E-A189-410A-303EF481B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948456F-C50E-B3FD-BC8A-24B2BAEE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474CB4-F615-6AC8-840C-1F89049A1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268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A9EE5-3ABF-BB79-913A-07F7A11CD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83D5AAF-6683-694C-94B1-D9DB4EC31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D01D97F-A203-9BBC-D4CE-9FDDEF476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1353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DB69D-BB58-CB6C-1E91-F37C2331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6F9784-864D-5190-D208-55C3C3D98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D41896-190F-666C-A08C-2D8AFE721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0585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845C7-D69C-4281-4F6F-B249D792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987DD87-CC21-51C9-868A-D79530BAA5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34964A-3E91-06BE-22F8-19B6954BD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369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7E1D-A605-F232-DF2B-1A05E407E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ED7B2F1-9231-9CC4-BAC4-F84DC9E76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12C6B69-F2DA-108D-C16F-ED15AD1A3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017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C906E-4946-184E-638C-059B1FD9B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5E9B6A-6E3A-DCBC-36FA-40B6686C08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176AC1B-0DF9-A657-95A2-0AD2912F7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98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D40F2-813B-8847-56D7-FB3EF768E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624284-0A20-0376-359B-1ADA772AD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E363C1B-3D95-1CC4-D6E6-CA96333BB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2404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ADC27-F55C-9DEC-6B6D-87FC2B26C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304FCA0-46EF-E5AE-9E18-33C1B4A7B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C452D4-552A-57A7-39CB-1E4FF8153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34314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FC815-B472-19AE-8EC3-F68F1306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340E3FE-253E-4BE6-07CC-C1E079825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4236A6-BA29-D075-C048-35AC9425C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1375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8C6E3-E411-8F9C-A827-9A50F13C4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41674F-4543-864B-FF8D-395A67D32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BB055F0-B3C2-9182-AB0B-06E03A004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0191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AB121-B60C-C877-400E-79418A5E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957847-A8F8-20B2-3B94-71C15FAA66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AFA2AE-363E-E2C7-A396-185833E74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000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etitive-programming/dynamic-programmin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t.khanacademy.org/computing/computer-science/algorithms#dynamic-programmin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ttps/youtu.be/69QcXSuM-a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oBt53YbR9Kk" TargetMode="External"/><Relationship Id="rId5" Type="http://schemas.openxmlformats.org/officeDocument/2006/relationships/hyperlink" Target="https://youtu.be/OQ5jsbhAv_M" TargetMode="External"/><Relationship Id="rId4" Type="http://schemas.openxmlformats.org/officeDocument/2006/relationships/hyperlink" Target="https://youtu.be/7R5S24XCFYM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F3438-7958-1459-F912-2367B11E0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530F72-D6B0-A1D9-0323-7C02B53C9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37EE68-783A-64B5-08DD-AB3B1CCF9D9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D751BCB-2BAC-5F49-67EC-731115771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675" y="1227044"/>
            <a:ext cx="5005184" cy="36909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1F4DC67-4B58-7169-78F6-CD37705EA8DD}"/>
              </a:ext>
            </a:extLst>
          </p:cNvPr>
          <p:cNvSpPr txBox="1"/>
          <p:nvPr/>
        </p:nvSpPr>
        <p:spPr>
          <a:xfrm>
            <a:off x="6239435" y="2003612"/>
            <a:ext cx="2622177" cy="120032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Ex. 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n = 10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apx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500 operações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Iterativo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= 9 operações</a:t>
            </a:r>
          </a:p>
        </p:txBody>
      </p:sp>
    </p:spTree>
    <p:extLst>
      <p:ext uri="{BB962C8B-B14F-4D97-AF65-F5344CB8AC3E}">
        <p14:creationId xmlns:p14="http://schemas.microsoft.com/office/powerpoint/2010/main" val="13458878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1429E-675C-4A52-5FBF-136BA893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F083296-9BE7-7F10-3AC6-B2B7C0D9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A662215-8C5D-F204-AD94-CE94106B30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11891"/>
            <a:ext cx="8865056" cy="40576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FibonacciPD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f = new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[n + 1]; f[0] = 0;    f[1] = 1;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= 2; i &lt;= n; i++)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f[i] = f[i - 1] + f[i - 2];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f[n];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(40));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}}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579728A-6501-5057-F655-53D698DA44CA}"/>
                  </a:ext>
                </a:extLst>
              </p:cNvPr>
              <p:cNvSpPr txBox="1"/>
              <p:nvPr/>
            </p:nvSpPr>
            <p:spPr>
              <a:xfrm>
                <a:off x="5943601" y="2286000"/>
                <a:ext cx="2608728" cy="9233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r>
                  <a:rPr lang="pt-BR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Complexidade</a:t>
                </a:r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pt-BR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Recursivo simples: </a:t>
                </a:r>
                <a14:m>
                  <m:oMath xmlns:m="http://schemas.openxmlformats.org/officeDocument/2006/math">
                    <m:r>
                      <a:rPr lang="pt-BR" i="1"/>
                      <m:t>𝑂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sSup>
                          <m:sSupPr>
                            <m:ctrlPr>
                              <a:rPr lang="ar-AE" i="1"/>
                            </m:ctrlPr>
                          </m:sSupPr>
                          <m:e>
                            <m:r>
                              <a:rPr lang="ar-AE"/>
                              <m:t>2</m:t>
                            </m:r>
                          </m:e>
                          <m:sup>
                            <m:r>
                              <a:rPr lang="ar-AE" i="1"/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ar-A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PD: </a:t>
                </a:r>
                <a14:m>
                  <m:oMath xmlns:m="http://schemas.openxmlformats.org/officeDocument/2006/math">
                    <m:r>
                      <a:rPr lang="pt-BR" i="1"/>
                      <m:t>𝑂</m:t>
                    </m:r>
                    <m:d>
                      <m:dPr>
                        <m:ctrlPr>
                          <a:rPr lang="ar-AE" i="1"/>
                        </m:ctrlPr>
                      </m:dPr>
                      <m:e>
                        <m:r>
                          <a:rPr lang="ar-AE" i="1"/>
                          <m:t>𝑛</m:t>
                        </m:r>
                      </m:e>
                    </m:d>
                  </m:oMath>
                </a14:m>
                <a:endParaRPr lang="ar-AE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F579728A-6501-5057-F655-53D698DA4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1" y="2286000"/>
                <a:ext cx="2608728" cy="923326"/>
              </a:xfrm>
              <a:prstGeom prst="rect">
                <a:avLst/>
              </a:prstGeom>
              <a:blipFill>
                <a:blip r:embed="rId3"/>
                <a:stretch>
                  <a:fillRect l="-3738" t="-3311" b="-9934"/>
                </a:stretch>
              </a:blipFill>
              <a:ln w="12700" cap="flat">
                <a:noFill/>
                <a:miter lim="400000"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86940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91EE5-113D-4C9E-CE3C-F2BE713F4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351D8BE-F6B9-8DAE-4531-7DA82BE3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33BE26-BA91-8C75-FDC0-3DCE8C42CB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11891"/>
            <a:ext cx="8865056" cy="40576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da Mochila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Knapsack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 um conjunto de itens com peso e valor, determine o valor máximo que pode ser levado em uma mochila com capacidade limitada.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Recorrência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D52123-DE47-2188-3F29-27F659BC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46" y="3184582"/>
            <a:ext cx="7463706" cy="11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17594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https://www.geeksforgeeks.org/competitive-programming/dynamic-programming/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https://pt.khanacademy.org/computing/computer-science/algorithms#dynamic-programming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8444"/>
            <a:ext cx="8865056" cy="39390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1.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https://youtu.be/69QcXSuM-aI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2.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https://youtu.be/7R5S24XCFYM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3.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https://youtu.be/OQ5jsbhAv_M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– Parte 4.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https://youtu.be/oBt53YbR9Kk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diferencia Programação Dinâmica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Divisão e Conquista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PD não usa recursão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PD armazena resultados de subproblemas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PD é mais lenta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PD não requer estrutura de dados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técnica de </a:t>
            </a:r>
            <a:r>
              <a:rPr lang="pt-BR" sz="2000" b="1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memoização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consiste em: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Aumentar a memória do computador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Guardar resultados de chamadas recursivas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Reescrever o código iterativo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Usar menos memória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FDD06-32BC-B2E8-ABB0-D71626596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F512426-117F-8F49-42C3-2E7E94D9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4C0DBBB-068B-BFD9-2156-9E173738A43C}"/>
                  </a:ext>
                </a:extLst>
              </p:cNvPr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139472" y="1063230"/>
                <a:ext cx="8865056" cy="3606305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pt-BR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complexidade do Fibonacci </a:t>
                </a:r>
                <a:r>
                  <a:rPr lang="pt-BR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 PD é:</a:t>
                </a:r>
                <a:br>
                  <a:rPr lang="pt-B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 </a:t>
                </a:r>
                <a14:m>
                  <m:oMath xmlns:m="http://schemas.openxmlformats.org/officeDocument/2006/math">
                    <m:r>
                      <a:rPr lang="pt-BR" sz="2000" i="1"/>
                      <m:t>𝑂</m:t>
                    </m:r>
                    <m:r>
                      <a:rPr lang="pt-BR" sz="2000" i="1"/>
                      <m:t>(</m:t>
                    </m:r>
                    <m:sSup>
                      <m:sSupPr>
                        <m:ctrlPr>
                          <a:rPr lang="pt-BR" sz="2000" i="1"/>
                        </m:ctrlPr>
                      </m:sSupPr>
                      <m:e>
                        <m:r>
                          <a:rPr lang="pt-BR" sz="2000" i="1"/>
                          <m:t>2</m:t>
                        </m:r>
                      </m:e>
                      <m:sup>
                        <m:r>
                          <a:rPr lang="pt-BR" sz="2000" i="1"/>
                          <m:t>𝑛</m:t>
                        </m:r>
                      </m:sup>
                    </m:sSup>
                    <m:r>
                      <a:rPr lang="pt-BR" sz="2000" i="1"/>
                      <m:t>)</m:t>
                    </m:r>
                  </m:oMath>
                </a14:m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</a:t>
                </a:r>
                <a14:m>
                  <m:oMath xmlns:m="http://schemas.openxmlformats.org/officeDocument/2006/math">
                    <m:r>
                      <a:rPr lang="pt-BR" sz="2000" i="1"/>
                      <m:t>𝑂</m:t>
                    </m:r>
                    <m:r>
                      <a:rPr lang="pt-BR" sz="2000" i="1"/>
                      <m:t>(</m:t>
                    </m:r>
                    <m:sSup>
                      <m:sSupPr>
                        <m:ctrlPr>
                          <a:rPr lang="pt-BR" sz="2000" i="1"/>
                        </m:ctrlPr>
                      </m:sSupPr>
                      <m:e>
                        <m:r>
                          <a:rPr lang="pt-BR" sz="2000" i="1"/>
                          <m:t>𝑛</m:t>
                        </m:r>
                      </m:e>
                      <m:sup>
                        <m:r>
                          <a:rPr lang="pt-BR" sz="2000" i="1"/>
                          <m:t>2</m:t>
                        </m:r>
                      </m:sup>
                    </m:sSup>
                    <m:r>
                      <a:rPr lang="pt-BR" sz="2000" i="1"/>
                      <m:t>)</m:t>
                    </m:r>
                  </m:oMath>
                </a14:m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pt-BR" sz="2000" i="1"/>
                      <m:t>𝑂</m:t>
                    </m:r>
                    <m:r>
                      <a:rPr lang="pt-BR" sz="2000" i="1"/>
                      <m:t>(</m:t>
                    </m:r>
                    <m:r>
                      <a:rPr lang="pt-BR" sz="2000" i="1"/>
                      <m:t>𝑛</m:t>
                    </m:r>
                    <m:r>
                      <a:rPr lang="pt-BR" sz="2000" i="1"/>
                      <m:t>)</m:t>
                    </m:r>
                  </m:oMath>
                </a14:m>
                <a:b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t-B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d) </a:t>
                </a:r>
                <a14:m>
                  <m:oMath xmlns:m="http://schemas.openxmlformats.org/officeDocument/2006/math">
                    <m:r>
                      <a:rPr lang="pt-BR" sz="2000" i="1"/>
                      <m:t>𝑂</m:t>
                    </m:r>
                    <m:r>
                      <a:rPr lang="pt-BR" sz="2000" i="1"/>
                      <m:t>(</m:t>
                    </m:r>
                    <m:r>
                      <m:rPr>
                        <m:sty m:val="p"/>
                      </m:rPr>
                      <a:rPr lang="pt-BR" sz="2000"/>
                      <m:t>log</m:t>
                    </m:r>
                    <m:r>
                      <a:rPr lang="pt-BR" sz="2000" i="1"/>
                      <m:t>⁡</m:t>
                    </m:r>
                    <m:r>
                      <a:rPr lang="pt-BR" sz="2000" i="1"/>
                      <m:t>𝑛</m:t>
                    </m:r>
                    <m:r>
                      <a:rPr lang="pt-BR" sz="2000" i="1"/>
                      <m:t>)</m:t>
                    </m:r>
                  </m:oMath>
                </a14:m>
                <a:endParaRPr lang="pt-B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 Placeholder 2">
                <a:extLst>
                  <a:ext uri="{FF2B5EF4-FFF2-40B4-BE49-F238E27FC236}">
                    <a16:creationId xmlns:a16="http://schemas.microsoft.com/office/drawing/2014/main" id="{94C0DBBB-068B-BFD9-2156-9E173738A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139472" y="1063230"/>
                <a:ext cx="8865056" cy="3606305"/>
              </a:xfrm>
              <a:blipFill>
                <a:blip r:embed="rId3"/>
                <a:stretch>
                  <a:fillRect l="-1238" t="-8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26741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A0C86-8A1E-5B35-C0DD-F3F7F88BD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D9B430-AC53-473F-7DED-25CE0DA1C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Desafio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426BB9-1983-8DA9-26BB-3974FB709C7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Respostas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1-b; 		2-b; 	3-c</a:t>
            </a:r>
            <a:r>
              <a:rPr lang="pt-B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Implemente um algoritmo em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resolva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do troco mínimo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utilizando programação dinâmica.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Descrição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valor-alvo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um conjunto de moedas disponíveis, determine o número mínimo de moedas necessário para formar o valor.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entrada: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 = 11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Moedas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[1, 5, 6, 8]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 esperada:</a:t>
            </a:r>
            <a:b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mínimo de moedas = 2 (5 + 6)</a:t>
            </a:r>
          </a:p>
        </p:txBody>
      </p:sp>
    </p:spTree>
    <p:extLst>
      <p:ext uri="{BB962C8B-B14F-4D97-AF65-F5344CB8AC3E}">
        <p14:creationId xmlns:p14="http://schemas.microsoft.com/office/powerpoint/2010/main" val="9219779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CORMEN, Thomas 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Algoritmos: Teoria e Prática.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 ed. Rio de Janeiro: Elsevier, 2012. (Capítulo 15 – Programação Dinâmica)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MANBER,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Udi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Creative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Reading: Addison-Wesley, 1989. (Capítulo sobre </a:t>
            </a:r>
            <a:r>
              <a:rPr lang="pt-BR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pt-BR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Dynamic Programming.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Disponível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https://www.geeksforgeeks.org/dynamic-programming/.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Acesso em: 11 out. 2025.</a:t>
            </a:r>
          </a:p>
          <a:p>
            <a:pPr marL="0" indent="0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ACADEMY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Programação Dinâmica. Disponível em: https://pt.khanacademy.org/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computing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computer-science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11 out. 2025.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Programação Dinâmica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1FDB-8D5F-2769-1AD4-1AA4ACF54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B521924-E978-354D-DE57-20A3CD868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6F775D-3295-73A8-4B75-73498822F82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Dinâmica (PD)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 de projeto de algoritmos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resolve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problemas complexos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dividindo-os 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 sobrepostos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armazenando seus resultados para evitar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recomputações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 de Divisão e Conquista, pois reutiliza resultados intermediários já calculados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memorização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660608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03412" y="205980"/>
            <a:ext cx="8471647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Subproblemas sobrepostos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 problema pode ser decomposto em partes menores que se repetem.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da solução ótima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 solução ótima do problema depende das soluções ótimas dos subproblemas.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ou tabela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resultados parciais são guardados para uso posterior.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EBDD7-DAE2-EDFA-623B-559A52196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130676C-9189-66C0-5938-5C8C7983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7C532B7-474D-2D94-42EF-015723370D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Técnica para otimizar performance de problemas complexos.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Desafio do tempo: O código é uma foto. O código em execução é um filme.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incremental: Resolvemos o problema para um subconjunto dos elementos da entrada, um passo de cada vez: iterativa ou recursiva. Em alguns casos, se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estiverem numa orem ruim, o algoritmo perde a eficiência.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 Cálculo Fatorial de n, solução iterativa ou recursiva.</a:t>
            </a:r>
          </a:p>
        </p:txBody>
      </p:sp>
    </p:spTree>
    <p:extLst>
      <p:ext uri="{BB962C8B-B14F-4D97-AF65-F5344CB8AC3E}">
        <p14:creationId xmlns:p14="http://schemas.microsoft.com/office/powerpoint/2010/main" val="81239165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460BF-C099-8DBB-EC03-62E5A7668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0E0D37E-37F5-E902-5162-80E94EFD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0C8D55-DA89-F8F6-3FD0-E3F9DDE2B4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Divisão e Conquista: o problema principal é decomposto em subproblemas menores, combinando as respostas e cada subproblemas, a conquista é a solução.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Tentativa e Erro: Testa a solução, se der falhar, volta um passo para trás, usando recursão,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refinamento do algoritmo de busca por força bruta. Busca todas as soluções possíveis e seleciona a melhor.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Inviável para n grandes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Algoritmos Gulosos: estratégias de projeto de algoritmos que, a cada passo, escolhem a alternativa que parece ser a melhor naquele momento, na esperança de que essas escolhas locais levem a uma solução ótima global, mas sem garantir o resultado , sem revisitar as escolhas.</a:t>
            </a:r>
          </a:p>
        </p:txBody>
      </p:sp>
    </p:spTree>
    <p:extLst>
      <p:ext uri="{BB962C8B-B14F-4D97-AF65-F5344CB8AC3E}">
        <p14:creationId xmlns:p14="http://schemas.microsoft.com/office/powerpoint/2010/main" val="71908846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707D2-C235-EE88-5690-9AFC05DA7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10C7F11-50B6-60D2-5B6B-AA5C0C71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>
                <a:solidFill>
                  <a:srgbClr val="0070C0"/>
                </a:solidFill>
              </a:rPr>
              <a:t>Dinâmica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DC3A018-826C-BDB2-8D36-35E3C759A5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Programação Dinâmica: A solução ótima pode ser obtida a partir da solução ótima obtida previamente de outros subproblemas que,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sobrepostos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compõe o problema original, memorização, a resolução dos subproblemas é calculada e armazenada para ser reutilizada.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Duas características: Pode ser implementada de forma iterativa ou recursiva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Subestrutura ótima: ocorre quando uma solução ótima pode ser calculada a partir de soluções ótimas de subproblemas.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Superposição de subproblemas: ocorre quando o algoritmo reexamina o mesmo subproblema diversas vezes. </a:t>
            </a:r>
          </a:p>
        </p:txBody>
      </p:sp>
    </p:spTree>
    <p:extLst>
      <p:ext uri="{BB962C8B-B14F-4D97-AF65-F5344CB8AC3E}">
        <p14:creationId xmlns:p14="http://schemas.microsoft.com/office/powerpoint/2010/main" val="291159298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1B90-A7D9-60B5-8452-7A2D3C86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818A74A-0F5E-AA56-765E-BDEFC293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8235D44-7FAB-58D5-C8CB-6E1C8F210F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Recursiva Simples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Fibonacci(n) = n, para n&lt;= 1; Fibonacci(n-1) + Fibonacci(n-2), caso contrário.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Recursivo: baseado em indução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 &lt;= 1)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(n-1)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(n-2);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9F1C69-3ACD-2EAE-B0E8-E33DEF715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681" y="2746560"/>
            <a:ext cx="4663225" cy="147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4998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E03E2-02A4-006E-A15E-DF747EACE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5CCFB5A-F9B7-DB2D-A345-1E4D23BC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F6D7254-FD82-4ED9-0D48-B04160A59CC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EE78C3E-416B-C2E7-852E-5602A2950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07" y="1251482"/>
            <a:ext cx="6441620" cy="368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8737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1149</Words>
  <Application>Microsoft Office PowerPoint</Application>
  <PresentationFormat>Apresentação na tela (16:9)</PresentationFormat>
  <Paragraphs>114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09  Programação Dinâmica</vt:lpstr>
      <vt:lpstr>Programação Dinâmica - Definição</vt:lpstr>
      <vt:lpstr>Programação Dinâmica - Características</vt:lpstr>
      <vt:lpstr>Programação Dinâmica</vt:lpstr>
      <vt:lpstr>Programação Dinâmica</vt:lpstr>
      <vt:lpstr>Programação Dinâmica</vt:lpstr>
      <vt:lpstr>Programação Dinâmica - Exemplo</vt:lpstr>
      <vt:lpstr>Programação Dinâmica - Exemplo</vt:lpstr>
      <vt:lpstr>Programação Dinâmica - Exemplo</vt:lpstr>
      <vt:lpstr>Programação Dinâmica - Exemplo</vt:lpstr>
      <vt:lpstr>Programação Dinâmica - Exemplo</vt:lpstr>
      <vt:lpstr>Leitura Específica</vt:lpstr>
      <vt:lpstr>Aprenda+</vt:lpstr>
      <vt:lpstr>Dinâmica</vt:lpstr>
      <vt:lpstr>Dinâmica</vt:lpstr>
      <vt:lpstr>Dinâmica - Desafio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818</cp:revision>
  <dcterms:created xsi:type="dcterms:W3CDTF">2020-03-17T20:12:34Z</dcterms:created>
  <dcterms:modified xsi:type="dcterms:W3CDTF">2025-10-11T14:28:38Z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