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91" r:id="rId3"/>
    <p:sldId id="331" r:id="rId4"/>
    <p:sldId id="338" r:id="rId5"/>
    <p:sldId id="339" r:id="rId6"/>
    <p:sldId id="340" r:id="rId7"/>
    <p:sldId id="341" r:id="rId8"/>
    <p:sldId id="342" r:id="rId9"/>
    <p:sldId id="343" r:id="rId10"/>
    <p:sldId id="344" r:id="rId11"/>
    <p:sldId id="346" r:id="rId12"/>
    <p:sldId id="345" r:id="rId13"/>
    <p:sldId id="347" r:id="rId14"/>
    <p:sldId id="348" r:id="rId15"/>
    <p:sldId id="349" r:id="rId16"/>
    <p:sldId id="350" r:id="rId17"/>
    <p:sldId id="351" r:id="rId18"/>
    <p:sldId id="333" r:id="rId19"/>
    <p:sldId id="323" r:id="rId20"/>
    <p:sldId id="334" r:id="rId21"/>
    <p:sldId id="337" r:id="rId22"/>
    <p:sldId id="309" r:id="rId23"/>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15:guide id="1" orient="horz" pos="1572">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Estilo Claro 1 - Ênfas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Estilo Claro 1 - Ênfase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Estilo Claro 2 - Ênfas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Estilo Claro 2 - Ênfase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147" autoAdjust="0"/>
    <p:restoredTop sz="83649" autoAdjust="0"/>
  </p:normalViewPr>
  <p:slideViewPr>
    <p:cSldViewPr snapToGrid="0">
      <p:cViewPr varScale="1">
        <p:scale>
          <a:sx n="71" d="100"/>
          <a:sy n="71" d="100"/>
        </p:scale>
        <p:origin x="678" y="60"/>
      </p:cViewPr>
      <p:guideLst>
        <p:guide orient="horz" pos="1572"/>
        <p:guide pos="2880"/>
      </p:guideLst>
    </p:cSldViewPr>
  </p:slideViewPr>
  <p:notesTextViewPr>
    <p:cViewPr>
      <p:scale>
        <a:sx n="1" d="1"/>
        <a:sy n="1" d="1"/>
      </p:scale>
      <p:origin x="0" y="0"/>
    </p:cViewPr>
  </p:notesTextViewPr>
  <p:sorterViewPr>
    <p:cViewPr>
      <p:scale>
        <a:sx n="100" d="100"/>
        <a:sy n="100" d="100"/>
      </p:scale>
      <p:origin x="0" y="4494"/>
    </p:cViewPr>
  </p:sorterViewPr>
  <p:notesViewPr>
    <p:cSldViewPr snapToGrid="0">
      <p:cViewPr varScale="1">
        <p:scale>
          <a:sx n="56" d="100"/>
          <a:sy n="56" d="100"/>
        </p:scale>
        <p:origin x="-282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381000" y="685800"/>
            <a:ext cx="6096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56252599"/>
      </p:ext>
    </p:extLst>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097397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A7C9C6-79F2-D9E4-FDB2-9C873D56D74B}"/>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B418AFBC-9CE4-7A92-DD6F-DE5D91795D3F}"/>
              </a:ext>
            </a:extLst>
          </p:cNvPr>
          <p:cNvSpPr>
            <a:spLocks noGrp="1" noRot="1" noChangeAspect="1"/>
          </p:cNvSpPr>
          <p:nvPr>
            <p:ph type="sldImg"/>
          </p:nvPr>
        </p:nvSpPr>
        <p:spPr>
          <a:xfrm>
            <a:off x="381000" y="685800"/>
            <a:ext cx="6096000" cy="3429000"/>
          </a:xfrm>
        </p:spPr>
      </p:sp>
      <p:sp>
        <p:nvSpPr>
          <p:cNvPr id="3" name="Espaço Reservado para Anotações 2">
            <a:extLst>
              <a:ext uri="{FF2B5EF4-FFF2-40B4-BE49-F238E27FC236}">
                <a16:creationId xmlns:a16="http://schemas.microsoft.com/office/drawing/2014/main" id="{AD2D6C53-79D8-547B-07B8-D64996B26C7E}"/>
              </a:ext>
            </a:extLst>
          </p:cNvPr>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484069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84E466-ACD3-A0A7-C86C-563468262ADE}"/>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81B83C64-C68D-58D7-DFA7-6C4E18AE8272}"/>
              </a:ext>
            </a:extLst>
          </p:cNvPr>
          <p:cNvSpPr>
            <a:spLocks noGrp="1" noRot="1" noChangeAspect="1"/>
          </p:cNvSpPr>
          <p:nvPr>
            <p:ph type="sldImg"/>
          </p:nvPr>
        </p:nvSpPr>
        <p:spPr>
          <a:xfrm>
            <a:off x="381000" y="685800"/>
            <a:ext cx="6096000" cy="3429000"/>
          </a:xfrm>
        </p:spPr>
      </p:sp>
      <p:sp>
        <p:nvSpPr>
          <p:cNvPr id="3" name="Espaço Reservado para Anotações 2">
            <a:extLst>
              <a:ext uri="{FF2B5EF4-FFF2-40B4-BE49-F238E27FC236}">
                <a16:creationId xmlns:a16="http://schemas.microsoft.com/office/drawing/2014/main" id="{B79757B4-E7DC-A2EF-E7C0-08E41A7A25BB}"/>
              </a:ext>
            </a:extLst>
          </p:cNvPr>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486434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2B2D0-C349-5C21-FAB8-A2DC03AD3AE1}"/>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3A715BAD-0F43-533A-CA6B-BC5BF8F5217F}"/>
              </a:ext>
            </a:extLst>
          </p:cNvPr>
          <p:cNvSpPr>
            <a:spLocks noGrp="1" noRot="1" noChangeAspect="1"/>
          </p:cNvSpPr>
          <p:nvPr>
            <p:ph type="sldImg"/>
          </p:nvPr>
        </p:nvSpPr>
        <p:spPr>
          <a:xfrm>
            <a:off x="381000" y="685800"/>
            <a:ext cx="6096000" cy="3429000"/>
          </a:xfrm>
        </p:spPr>
      </p:sp>
      <p:sp>
        <p:nvSpPr>
          <p:cNvPr id="3" name="Espaço Reservado para Anotações 2">
            <a:extLst>
              <a:ext uri="{FF2B5EF4-FFF2-40B4-BE49-F238E27FC236}">
                <a16:creationId xmlns:a16="http://schemas.microsoft.com/office/drawing/2014/main" id="{44444618-C85D-A345-139C-B965B982E440}"/>
              </a:ext>
            </a:extLst>
          </p:cNvPr>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4102375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934BC-09A6-7017-233E-A13AF59C6B87}"/>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417F6259-BAE9-9F20-B4A7-D817E5F98086}"/>
              </a:ext>
            </a:extLst>
          </p:cNvPr>
          <p:cNvSpPr>
            <a:spLocks noGrp="1" noRot="1" noChangeAspect="1"/>
          </p:cNvSpPr>
          <p:nvPr>
            <p:ph type="sldImg"/>
          </p:nvPr>
        </p:nvSpPr>
        <p:spPr>
          <a:xfrm>
            <a:off x="381000" y="685800"/>
            <a:ext cx="6096000" cy="3429000"/>
          </a:xfrm>
        </p:spPr>
      </p:sp>
      <p:sp>
        <p:nvSpPr>
          <p:cNvPr id="3" name="Espaço Reservado para Anotações 2">
            <a:extLst>
              <a:ext uri="{FF2B5EF4-FFF2-40B4-BE49-F238E27FC236}">
                <a16:creationId xmlns:a16="http://schemas.microsoft.com/office/drawing/2014/main" id="{18951121-95C6-3333-45CE-A88BD4C00153}"/>
              </a:ext>
            </a:extLst>
          </p:cNvPr>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848834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41ABD-B130-83EB-69B8-D090D40C2E91}"/>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BCAE4A74-8DE1-2F6C-A8C6-B9F52F629886}"/>
              </a:ext>
            </a:extLst>
          </p:cNvPr>
          <p:cNvSpPr>
            <a:spLocks noGrp="1" noRot="1" noChangeAspect="1"/>
          </p:cNvSpPr>
          <p:nvPr>
            <p:ph type="sldImg"/>
          </p:nvPr>
        </p:nvSpPr>
        <p:spPr>
          <a:xfrm>
            <a:off x="381000" y="685800"/>
            <a:ext cx="6096000" cy="3429000"/>
          </a:xfrm>
        </p:spPr>
      </p:sp>
      <p:sp>
        <p:nvSpPr>
          <p:cNvPr id="3" name="Espaço Reservado para Anotações 2">
            <a:extLst>
              <a:ext uri="{FF2B5EF4-FFF2-40B4-BE49-F238E27FC236}">
                <a16:creationId xmlns:a16="http://schemas.microsoft.com/office/drawing/2014/main" id="{4D0252FF-8360-DEA5-80D3-9B20DB307D17}"/>
              </a:ext>
            </a:extLst>
          </p:cNvPr>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361241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DAAE13-06A4-E742-C981-3D126C887476}"/>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FC723227-A5D8-82D3-70F2-F29E9A3C4375}"/>
              </a:ext>
            </a:extLst>
          </p:cNvPr>
          <p:cNvSpPr>
            <a:spLocks noGrp="1" noRot="1" noChangeAspect="1"/>
          </p:cNvSpPr>
          <p:nvPr>
            <p:ph type="sldImg"/>
          </p:nvPr>
        </p:nvSpPr>
        <p:spPr>
          <a:xfrm>
            <a:off x="381000" y="685800"/>
            <a:ext cx="6096000" cy="3429000"/>
          </a:xfrm>
        </p:spPr>
      </p:sp>
      <p:sp>
        <p:nvSpPr>
          <p:cNvPr id="3" name="Espaço Reservado para Anotações 2">
            <a:extLst>
              <a:ext uri="{FF2B5EF4-FFF2-40B4-BE49-F238E27FC236}">
                <a16:creationId xmlns:a16="http://schemas.microsoft.com/office/drawing/2014/main" id="{52AFC58E-6E28-1250-DE31-FA9156217AC1}"/>
              </a:ext>
            </a:extLst>
          </p:cNvPr>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608223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F01F61-AC7A-D2CA-2456-0453E1142196}"/>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1C48140F-AFD3-DA0D-6687-E4BA35D07B2C}"/>
              </a:ext>
            </a:extLst>
          </p:cNvPr>
          <p:cNvSpPr>
            <a:spLocks noGrp="1" noRot="1" noChangeAspect="1"/>
          </p:cNvSpPr>
          <p:nvPr>
            <p:ph type="sldImg"/>
          </p:nvPr>
        </p:nvSpPr>
        <p:spPr>
          <a:xfrm>
            <a:off x="381000" y="685800"/>
            <a:ext cx="6096000" cy="3429000"/>
          </a:xfrm>
        </p:spPr>
      </p:sp>
      <p:sp>
        <p:nvSpPr>
          <p:cNvPr id="3" name="Espaço Reservado para Anotações 2">
            <a:extLst>
              <a:ext uri="{FF2B5EF4-FFF2-40B4-BE49-F238E27FC236}">
                <a16:creationId xmlns:a16="http://schemas.microsoft.com/office/drawing/2014/main" id="{675F77FF-DA9E-58D5-4038-22CAD8D5250D}"/>
              </a:ext>
            </a:extLst>
          </p:cNvPr>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844314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585304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7095695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296249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035753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4290351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A8968D-A134-0B63-A7E7-1D802FE1AD19}"/>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CAA2134D-12B4-3995-27E5-360E0DD724EC}"/>
              </a:ext>
            </a:extLst>
          </p:cNvPr>
          <p:cNvSpPr>
            <a:spLocks noGrp="1" noRot="1" noChangeAspect="1"/>
          </p:cNvSpPr>
          <p:nvPr>
            <p:ph type="sldImg"/>
          </p:nvPr>
        </p:nvSpPr>
        <p:spPr>
          <a:xfrm>
            <a:off x="381000" y="685800"/>
            <a:ext cx="6096000" cy="3429000"/>
          </a:xfrm>
        </p:spPr>
      </p:sp>
      <p:sp>
        <p:nvSpPr>
          <p:cNvPr id="3" name="Espaço Reservado para Anotações 2">
            <a:extLst>
              <a:ext uri="{FF2B5EF4-FFF2-40B4-BE49-F238E27FC236}">
                <a16:creationId xmlns:a16="http://schemas.microsoft.com/office/drawing/2014/main" id="{B58E5C98-F42A-FF86-FEB4-143DFDA1369E}"/>
              </a:ext>
            </a:extLst>
          </p:cNvPr>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789730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C31C76-9B1E-4384-1266-20234AB80376}"/>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861277DC-4FB1-4A9D-64B7-864F7C7E61E4}"/>
              </a:ext>
            </a:extLst>
          </p:cNvPr>
          <p:cNvSpPr>
            <a:spLocks noGrp="1" noRot="1" noChangeAspect="1"/>
          </p:cNvSpPr>
          <p:nvPr>
            <p:ph type="sldImg"/>
          </p:nvPr>
        </p:nvSpPr>
        <p:spPr>
          <a:xfrm>
            <a:off x="381000" y="685800"/>
            <a:ext cx="6096000" cy="3429000"/>
          </a:xfrm>
        </p:spPr>
      </p:sp>
      <p:sp>
        <p:nvSpPr>
          <p:cNvPr id="3" name="Espaço Reservado para Anotações 2">
            <a:extLst>
              <a:ext uri="{FF2B5EF4-FFF2-40B4-BE49-F238E27FC236}">
                <a16:creationId xmlns:a16="http://schemas.microsoft.com/office/drawing/2014/main" id="{AB291591-F1B7-9E92-AC82-C5D2931F5C74}"/>
              </a:ext>
            </a:extLst>
          </p:cNvPr>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512695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04048-D5CB-4E0F-DF9F-D7B2DCA34A70}"/>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433C0856-2313-6862-AA55-576C43DF3B0A}"/>
              </a:ext>
            </a:extLst>
          </p:cNvPr>
          <p:cNvSpPr>
            <a:spLocks noGrp="1" noRot="1" noChangeAspect="1"/>
          </p:cNvSpPr>
          <p:nvPr>
            <p:ph type="sldImg"/>
          </p:nvPr>
        </p:nvSpPr>
        <p:spPr>
          <a:xfrm>
            <a:off x="381000" y="685800"/>
            <a:ext cx="6096000" cy="3429000"/>
          </a:xfrm>
        </p:spPr>
      </p:sp>
      <p:sp>
        <p:nvSpPr>
          <p:cNvPr id="3" name="Espaço Reservado para Anotações 2">
            <a:extLst>
              <a:ext uri="{FF2B5EF4-FFF2-40B4-BE49-F238E27FC236}">
                <a16:creationId xmlns:a16="http://schemas.microsoft.com/office/drawing/2014/main" id="{6FBD7167-F1D6-EFEC-2657-9DF17119790D}"/>
              </a:ext>
            </a:extLst>
          </p:cNvPr>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47069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26AEB-CE63-A953-322A-C36C8CB6440D}"/>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77F1F8C5-ABA3-8712-667F-3D5926F83EEB}"/>
              </a:ext>
            </a:extLst>
          </p:cNvPr>
          <p:cNvSpPr>
            <a:spLocks noGrp="1" noRot="1" noChangeAspect="1"/>
          </p:cNvSpPr>
          <p:nvPr>
            <p:ph type="sldImg"/>
          </p:nvPr>
        </p:nvSpPr>
        <p:spPr>
          <a:xfrm>
            <a:off x="381000" y="685800"/>
            <a:ext cx="6096000" cy="3429000"/>
          </a:xfrm>
        </p:spPr>
      </p:sp>
      <p:sp>
        <p:nvSpPr>
          <p:cNvPr id="3" name="Espaço Reservado para Anotações 2">
            <a:extLst>
              <a:ext uri="{FF2B5EF4-FFF2-40B4-BE49-F238E27FC236}">
                <a16:creationId xmlns:a16="http://schemas.microsoft.com/office/drawing/2014/main" id="{4641C8A0-A60D-6649-AA5F-239A27A24039}"/>
              </a:ext>
            </a:extLst>
          </p:cNvPr>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749293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7A0E3-66FC-64F9-56D1-7E3BC1F864AC}"/>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6C9C2009-BB8E-2E71-36D0-2795FB8BA843}"/>
              </a:ext>
            </a:extLst>
          </p:cNvPr>
          <p:cNvSpPr>
            <a:spLocks noGrp="1" noRot="1" noChangeAspect="1"/>
          </p:cNvSpPr>
          <p:nvPr>
            <p:ph type="sldImg"/>
          </p:nvPr>
        </p:nvSpPr>
        <p:spPr>
          <a:xfrm>
            <a:off x="381000" y="685800"/>
            <a:ext cx="6096000" cy="3429000"/>
          </a:xfrm>
        </p:spPr>
      </p:sp>
      <p:sp>
        <p:nvSpPr>
          <p:cNvPr id="3" name="Espaço Reservado para Anotações 2">
            <a:extLst>
              <a:ext uri="{FF2B5EF4-FFF2-40B4-BE49-F238E27FC236}">
                <a16:creationId xmlns:a16="http://schemas.microsoft.com/office/drawing/2014/main" id="{B6BBDA5D-A924-B110-6E6B-4726B3A2714C}"/>
              </a:ext>
            </a:extLst>
          </p:cNvPr>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436141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A778C-B361-1529-53E4-0064DDA50F4F}"/>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450CB4D6-35CB-2666-ED2F-5FD0220DA272}"/>
              </a:ext>
            </a:extLst>
          </p:cNvPr>
          <p:cNvSpPr>
            <a:spLocks noGrp="1" noRot="1" noChangeAspect="1"/>
          </p:cNvSpPr>
          <p:nvPr>
            <p:ph type="sldImg"/>
          </p:nvPr>
        </p:nvSpPr>
        <p:spPr>
          <a:xfrm>
            <a:off x="381000" y="685800"/>
            <a:ext cx="6096000" cy="3429000"/>
          </a:xfrm>
        </p:spPr>
      </p:sp>
      <p:sp>
        <p:nvSpPr>
          <p:cNvPr id="3" name="Espaço Reservado para Anotações 2">
            <a:extLst>
              <a:ext uri="{FF2B5EF4-FFF2-40B4-BE49-F238E27FC236}">
                <a16:creationId xmlns:a16="http://schemas.microsoft.com/office/drawing/2014/main" id="{6289EBD4-1F5A-5813-4FE6-524816B6A01D}"/>
              </a:ext>
            </a:extLst>
          </p:cNvPr>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974961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78CC68-8FCC-0692-8653-D6E6006D467F}"/>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6D691024-5199-8F47-A515-410E009EE613}"/>
              </a:ext>
            </a:extLst>
          </p:cNvPr>
          <p:cNvSpPr>
            <a:spLocks noGrp="1" noRot="1" noChangeAspect="1"/>
          </p:cNvSpPr>
          <p:nvPr>
            <p:ph type="sldImg"/>
          </p:nvPr>
        </p:nvSpPr>
        <p:spPr>
          <a:xfrm>
            <a:off x="381000" y="685800"/>
            <a:ext cx="6096000" cy="3429000"/>
          </a:xfrm>
        </p:spPr>
      </p:sp>
      <p:sp>
        <p:nvSpPr>
          <p:cNvPr id="3" name="Espaço Reservado para Anotações 2">
            <a:extLst>
              <a:ext uri="{FF2B5EF4-FFF2-40B4-BE49-F238E27FC236}">
                <a16:creationId xmlns:a16="http://schemas.microsoft.com/office/drawing/2014/main" id="{7B385199-B17E-B2F9-1AC5-E887860556F7}"/>
              </a:ext>
            </a:extLst>
          </p:cNvPr>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1082557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exto do Título"/>
          <p:cNvSpPr txBox="1">
            <a:spLocks noGrp="1"/>
          </p:cNvSpPr>
          <p:nvPr>
            <p:ph type="title" hasCustomPrompt="1"/>
          </p:nvPr>
        </p:nvSpPr>
        <p:spPr>
          <a:xfrm>
            <a:off x="685802" y="1597820"/>
            <a:ext cx="7772400" cy="1102519"/>
          </a:xfrm>
          <a:prstGeom prst="rect">
            <a:avLst/>
          </a:prstGeom>
        </p:spPr>
        <p:txBody>
          <a:bodyPr/>
          <a:lstStyle/>
          <a:p>
            <a:r>
              <a:t>Texto do Título</a:t>
            </a:r>
          </a:p>
        </p:txBody>
      </p:sp>
      <p:sp>
        <p:nvSpPr>
          <p:cNvPr id="12" name="Nível de Corpo Um…"/>
          <p:cNvSpPr txBox="1">
            <a:spLocks noGrp="1"/>
          </p:cNvSpPr>
          <p:nvPr>
            <p:ph type="body" sz="quarter" idx="1" hasCustomPrompt="1"/>
          </p:nvPr>
        </p:nvSpPr>
        <p:spPr>
          <a:xfrm>
            <a:off x="1371600" y="2914650"/>
            <a:ext cx="6400800" cy="131445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r>
              <a:t>Nível de Corpo Um</a:t>
            </a:r>
          </a:p>
          <a:p>
            <a:pPr lvl="1"/>
            <a:r>
              <a:t>Nível de Corpo Dois</a:t>
            </a:r>
          </a:p>
          <a:p>
            <a:pPr lvl="2"/>
            <a:r>
              <a:t>Nível de Corpo Três</a:t>
            </a:r>
          </a:p>
          <a:p>
            <a:pPr lvl="3"/>
            <a:r>
              <a:t>Nível de Corpo Quatro</a:t>
            </a:r>
          </a:p>
          <a:p>
            <a:pPr lvl="4"/>
            <a:r>
              <a:t>Nível de Corpo Cinco</a:t>
            </a:r>
          </a:p>
        </p:txBody>
      </p:sp>
      <p:sp>
        <p:nvSpPr>
          <p:cNvPr id="13"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exto do Título"/>
          <p:cNvSpPr txBox="1">
            <a:spLocks noGrp="1"/>
          </p:cNvSpPr>
          <p:nvPr>
            <p:ph type="title" hasCustomPrompt="1"/>
          </p:nvPr>
        </p:nvSpPr>
        <p:spPr>
          <a:xfrm>
            <a:off x="722313" y="3305176"/>
            <a:ext cx="7772402" cy="1021556"/>
          </a:xfrm>
          <a:prstGeom prst="rect">
            <a:avLst/>
          </a:prstGeom>
        </p:spPr>
        <p:txBody>
          <a:bodyPr anchor="t"/>
          <a:lstStyle>
            <a:lvl1pPr algn="l">
              <a:defRPr sz="4000" b="1" cap="all"/>
            </a:lvl1pPr>
          </a:lstStyle>
          <a:p>
            <a:r>
              <a:t>Texto do Título</a:t>
            </a:r>
          </a:p>
        </p:txBody>
      </p:sp>
      <p:sp>
        <p:nvSpPr>
          <p:cNvPr id="30" name="Nível de Corpo Um…"/>
          <p:cNvSpPr txBox="1">
            <a:spLocks noGrp="1"/>
          </p:cNvSpPr>
          <p:nvPr>
            <p:ph type="body" sz="quarter" idx="1" hasCustomPrompt="1"/>
          </p:nvPr>
        </p:nvSpPr>
        <p:spPr>
          <a:xfrm>
            <a:off x="722313" y="2180035"/>
            <a:ext cx="7772402" cy="1125142"/>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r>
              <a:t>Nível de Corpo Um</a:t>
            </a:r>
          </a:p>
          <a:p>
            <a:pPr lvl="1"/>
            <a:r>
              <a:t>Nível de Corpo Dois</a:t>
            </a:r>
          </a:p>
          <a:p>
            <a:pPr lvl="2"/>
            <a:r>
              <a:t>Nível de Corpo Três</a:t>
            </a:r>
          </a:p>
          <a:p>
            <a:pPr lvl="3"/>
            <a:r>
              <a:t>Nível de Corpo Quatro</a:t>
            </a:r>
          </a:p>
          <a:p>
            <a:pPr lvl="4"/>
            <a:r>
              <a:t>Nível de Corpo Cinco</a:t>
            </a:r>
          </a:p>
        </p:txBody>
      </p:sp>
      <p:sp>
        <p:nvSpPr>
          <p:cNvPr id="31"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exto do Título"/>
          <p:cNvSpPr txBox="1">
            <a:spLocks noGrp="1"/>
          </p:cNvSpPr>
          <p:nvPr>
            <p:ph type="title" hasCustomPrompt="1"/>
          </p:nvPr>
        </p:nvSpPr>
        <p:spPr>
          <a:prstGeom prst="rect">
            <a:avLst/>
          </a:prstGeom>
        </p:spPr>
        <p:txBody>
          <a:bodyPr/>
          <a:lstStyle/>
          <a:p>
            <a:r>
              <a:t>Texto do Título</a:t>
            </a:r>
          </a:p>
        </p:txBody>
      </p:sp>
      <p:sp>
        <p:nvSpPr>
          <p:cNvPr id="39" name="Nível de Corpo Um…"/>
          <p:cNvSpPr txBox="1">
            <a:spLocks noGrp="1"/>
          </p:cNvSpPr>
          <p:nvPr>
            <p:ph type="body" sz="half" idx="1" hasCustomPrompt="1"/>
          </p:nvPr>
        </p:nvSpPr>
        <p:spPr>
          <a:xfrm>
            <a:off x="457201" y="1200151"/>
            <a:ext cx="4038601" cy="3394472"/>
          </a:xfrm>
          <a:prstGeom prst="rect">
            <a:avLst/>
          </a:prstGeom>
        </p:spPr>
        <p:txBody>
          <a:bodyPr/>
          <a:lstStyle>
            <a:lvl1pPr>
              <a:spcBef>
                <a:spcPts val="600"/>
              </a:spcBef>
              <a:defRPr sz="2800"/>
            </a:lvl1pPr>
            <a:lvl2pPr marL="790575" indent="-333375">
              <a:spcBef>
                <a:spcPts val="600"/>
              </a:spcBef>
              <a:defRPr sz="2800"/>
            </a:lvl2pPr>
            <a:lvl3pPr marL="1234440" indent="-320040">
              <a:spcBef>
                <a:spcPts val="600"/>
              </a:spcBef>
              <a:defRPr sz="2800"/>
            </a:lvl3pPr>
            <a:lvl4pPr marL="1727200" indent="-355600">
              <a:spcBef>
                <a:spcPts val="600"/>
              </a:spcBef>
              <a:defRPr sz="2800"/>
            </a:lvl4pPr>
            <a:lvl5pPr marL="2184400" indent="-355600">
              <a:spcBef>
                <a:spcPts val="600"/>
              </a:spcBef>
              <a:defRPr sz="2800"/>
            </a:lvl5pPr>
          </a:lstStyle>
          <a:p>
            <a:r>
              <a:t>Nível de Corpo Um</a:t>
            </a:r>
          </a:p>
          <a:p>
            <a:pPr lvl="1"/>
            <a:r>
              <a:t>Nível de Corpo Dois</a:t>
            </a:r>
          </a:p>
          <a:p>
            <a:pPr lvl="2"/>
            <a:r>
              <a:t>Nível de Corpo Três</a:t>
            </a:r>
          </a:p>
          <a:p>
            <a:pPr lvl="3"/>
            <a:r>
              <a:t>Nível de Corpo Quatro</a:t>
            </a:r>
          </a:p>
          <a:p>
            <a:pPr lvl="4"/>
            <a:r>
              <a:t>Nível de Corpo Cinco</a:t>
            </a:r>
          </a:p>
        </p:txBody>
      </p:sp>
      <p:sp>
        <p:nvSpPr>
          <p:cNvPr id="40"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exto do Título"/>
          <p:cNvSpPr txBox="1">
            <a:spLocks noGrp="1"/>
          </p:cNvSpPr>
          <p:nvPr>
            <p:ph type="title" hasCustomPrompt="1"/>
          </p:nvPr>
        </p:nvSpPr>
        <p:spPr>
          <a:prstGeom prst="rect">
            <a:avLst/>
          </a:prstGeom>
        </p:spPr>
        <p:txBody>
          <a:bodyPr/>
          <a:lstStyle/>
          <a:p>
            <a:r>
              <a:t>Texto do Título</a:t>
            </a:r>
          </a:p>
        </p:txBody>
      </p:sp>
      <p:sp>
        <p:nvSpPr>
          <p:cNvPr id="48" name="Nível de Corpo Um…"/>
          <p:cNvSpPr txBox="1">
            <a:spLocks noGrp="1"/>
          </p:cNvSpPr>
          <p:nvPr>
            <p:ph type="body" sz="quarter" idx="1" hasCustomPrompt="1"/>
          </p:nvPr>
        </p:nvSpPr>
        <p:spPr>
          <a:xfrm>
            <a:off x="457200" y="1151335"/>
            <a:ext cx="4040188" cy="479822"/>
          </a:xfrm>
          <a:prstGeom prst="rect">
            <a:avLst/>
          </a:prstGeom>
        </p:spPr>
        <p:txBody>
          <a:bodyPr anchor="b"/>
          <a:lstStyle>
            <a:lvl1pPr marL="0" indent="0">
              <a:spcBef>
                <a:spcPts val="500"/>
              </a:spcBef>
              <a:buSzTx/>
              <a:buFontTx/>
              <a:buNone/>
              <a:defRPr sz="2400" b="1"/>
            </a:lvl1pPr>
            <a:lvl2pPr marL="0" indent="0">
              <a:spcBef>
                <a:spcPts val="500"/>
              </a:spcBef>
              <a:buSzTx/>
              <a:buFontTx/>
              <a:buNone/>
              <a:defRPr sz="2400" b="1"/>
            </a:lvl2pPr>
            <a:lvl3pPr marL="0" indent="0">
              <a:spcBef>
                <a:spcPts val="500"/>
              </a:spcBef>
              <a:buSzTx/>
              <a:buFontTx/>
              <a:buNone/>
              <a:defRPr sz="2400" b="1"/>
            </a:lvl3pPr>
            <a:lvl4pPr marL="0" indent="0">
              <a:spcBef>
                <a:spcPts val="500"/>
              </a:spcBef>
              <a:buSzTx/>
              <a:buFontTx/>
              <a:buNone/>
              <a:defRPr sz="2400" b="1"/>
            </a:lvl4pPr>
            <a:lvl5pPr marL="0" indent="0">
              <a:spcBef>
                <a:spcPts val="500"/>
              </a:spcBef>
              <a:buSzTx/>
              <a:buFontTx/>
              <a:buNone/>
              <a:defRPr sz="2400" b="1"/>
            </a:lvl5pPr>
          </a:lstStyle>
          <a:p>
            <a:r>
              <a:t>Nível de Corpo Um</a:t>
            </a:r>
          </a:p>
          <a:p>
            <a:pPr lvl="1"/>
            <a:r>
              <a:t>Nível de Corpo Dois</a:t>
            </a:r>
          </a:p>
          <a:p>
            <a:pPr lvl="2"/>
            <a:r>
              <a:t>Nível de Corpo Três</a:t>
            </a:r>
          </a:p>
          <a:p>
            <a:pPr lvl="3"/>
            <a:r>
              <a:t>Nível de Corpo Quatro</a:t>
            </a:r>
          </a:p>
          <a:p>
            <a:pPr lvl="4"/>
            <a:r>
              <a:t>Nível de Corpo Cinco</a:t>
            </a:r>
          </a:p>
        </p:txBody>
      </p:sp>
      <p:sp>
        <p:nvSpPr>
          <p:cNvPr id="49" name="Text Placeholder 4"/>
          <p:cNvSpPr>
            <a:spLocks noGrp="1"/>
          </p:cNvSpPr>
          <p:nvPr>
            <p:ph type="body" sz="quarter" idx="13"/>
          </p:nvPr>
        </p:nvSpPr>
        <p:spPr>
          <a:xfrm>
            <a:off x="4645028" y="1151334"/>
            <a:ext cx="4041774" cy="479824"/>
          </a:xfrm>
          <a:prstGeom prst="rect">
            <a:avLst/>
          </a:prstGeom>
        </p:spPr>
        <p:txBody>
          <a:bodyPr anchor="b"/>
          <a:lstStyle/>
          <a:p>
            <a:endParaRPr/>
          </a:p>
        </p:txBody>
      </p:sp>
      <p:sp>
        <p:nvSpPr>
          <p:cNvPr id="50"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exto do Título"/>
          <p:cNvSpPr txBox="1">
            <a:spLocks noGrp="1"/>
          </p:cNvSpPr>
          <p:nvPr>
            <p:ph type="title" hasCustomPrompt="1"/>
          </p:nvPr>
        </p:nvSpPr>
        <p:spPr>
          <a:xfrm>
            <a:off x="457203" y="204787"/>
            <a:ext cx="3008315" cy="871538"/>
          </a:xfrm>
          <a:prstGeom prst="rect">
            <a:avLst/>
          </a:prstGeom>
        </p:spPr>
        <p:txBody>
          <a:bodyPr anchor="b"/>
          <a:lstStyle>
            <a:lvl1pPr algn="l">
              <a:defRPr sz="2000" b="1"/>
            </a:lvl1pPr>
          </a:lstStyle>
          <a:p>
            <a:r>
              <a:t>Texto do Título</a:t>
            </a:r>
          </a:p>
        </p:txBody>
      </p:sp>
      <p:sp>
        <p:nvSpPr>
          <p:cNvPr id="73" name="Nível de Corpo Um…"/>
          <p:cNvSpPr txBox="1">
            <a:spLocks noGrp="1"/>
          </p:cNvSpPr>
          <p:nvPr>
            <p:ph type="body" idx="1" hasCustomPrompt="1"/>
          </p:nvPr>
        </p:nvSpPr>
        <p:spPr>
          <a:xfrm>
            <a:off x="3575052" y="204789"/>
            <a:ext cx="5111749" cy="4389835"/>
          </a:xfrm>
          <a:prstGeom prst="rect">
            <a:avLst/>
          </a:prstGeom>
        </p:spPr>
        <p:txBody>
          <a:bodyPr/>
          <a:lstStyle/>
          <a:p>
            <a:r>
              <a:t>Nível de Corpo Um</a:t>
            </a:r>
          </a:p>
          <a:p>
            <a:pPr lvl="1"/>
            <a:r>
              <a:t>Nível de Corpo Dois</a:t>
            </a:r>
          </a:p>
          <a:p>
            <a:pPr lvl="2"/>
            <a:r>
              <a:t>Nível de Corpo Três</a:t>
            </a:r>
          </a:p>
          <a:p>
            <a:pPr lvl="3"/>
            <a:r>
              <a:t>Nível de Corpo Quatro</a:t>
            </a:r>
          </a:p>
          <a:p>
            <a:pPr lvl="4"/>
            <a:r>
              <a:t>Nível de Corpo Cinco</a:t>
            </a:r>
          </a:p>
        </p:txBody>
      </p:sp>
      <p:sp>
        <p:nvSpPr>
          <p:cNvPr id="74" name="Text Placeholder 3"/>
          <p:cNvSpPr>
            <a:spLocks noGrp="1"/>
          </p:cNvSpPr>
          <p:nvPr>
            <p:ph type="body" sz="half" idx="13"/>
          </p:nvPr>
        </p:nvSpPr>
        <p:spPr>
          <a:xfrm>
            <a:off x="457198" y="1076326"/>
            <a:ext cx="3008316" cy="3518297"/>
          </a:xfrm>
          <a:prstGeom prst="rect">
            <a:avLst/>
          </a:prstGeom>
        </p:spPr>
        <p:txBody>
          <a:bodyPr/>
          <a:lstStyle/>
          <a:p>
            <a:endParaRPr/>
          </a:p>
        </p:txBody>
      </p:sp>
      <p:sp>
        <p:nvSpPr>
          <p:cNvPr id="75"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exto do Título"/>
          <p:cNvSpPr txBox="1">
            <a:spLocks noGrp="1"/>
          </p:cNvSpPr>
          <p:nvPr>
            <p:ph type="title" hasCustomPrompt="1"/>
          </p:nvPr>
        </p:nvSpPr>
        <p:spPr>
          <a:xfrm>
            <a:off x="1792289" y="3600450"/>
            <a:ext cx="5486402" cy="425054"/>
          </a:xfrm>
          <a:prstGeom prst="rect">
            <a:avLst/>
          </a:prstGeom>
        </p:spPr>
        <p:txBody>
          <a:bodyPr anchor="b"/>
          <a:lstStyle>
            <a:lvl1pPr algn="l">
              <a:defRPr sz="2000" b="1"/>
            </a:lvl1pPr>
          </a:lstStyle>
          <a:p>
            <a:r>
              <a:t>Texto do Título</a:t>
            </a:r>
          </a:p>
        </p:txBody>
      </p:sp>
      <p:sp>
        <p:nvSpPr>
          <p:cNvPr id="83" name="Picture Placeholder 2"/>
          <p:cNvSpPr>
            <a:spLocks noGrp="1"/>
          </p:cNvSpPr>
          <p:nvPr>
            <p:ph type="pic" sz="half" idx="13"/>
          </p:nvPr>
        </p:nvSpPr>
        <p:spPr>
          <a:xfrm>
            <a:off x="1792289" y="459581"/>
            <a:ext cx="5486402" cy="3086100"/>
          </a:xfrm>
          <a:prstGeom prst="rect">
            <a:avLst/>
          </a:prstGeom>
        </p:spPr>
        <p:txBody>
          <a:bodyPr lIns="91439" tIns="45719" rIns="91439" bIns="45719">
            <a:noAutofit/>
          </a:bodyPr>
          <a:lstStyle/>
          <a:p>
            <a:endParaRPr/>
          </a:p>
        </p:txBody>
      </p:sp>
      <p:sp>
        <p:nvSpPr>
          <p:cNvPr id="84" name="Nível de Corpo Um…"/>
          <p:cNvSpPr txBox="1">
            <a:spLocks noGrp="1"/>
          </p:cNvSpPr>
          <p:nvPr>
            <p:ph type="body" sz="quarter" idx="1" hasCustomPrompt="1"/>
          </p:nvPr>
        </p:nvSpPr>
        <p:spPr>
          <a:xfrm>
            <a:off x="1792289" y="4025503"/>
            <a:ext cx="5486402" cy="603648"/>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r>
              <a:t>Nível de Corpo Um</a:t>
            </a:r>
          </a:p>
          <a:p>
            <a:pPr lvl="1"/>
            <a:r>
              <a:t>Nível de Corpo Dois</a:t>
            </a:r>
          </a:p>
          <a:p>
            <a:pPr lvl="2"/>
            <a:r>
              <a:t>Nível de Corpo Três</a:t>
            </a:r>
          </a:p>
          <a:p>
            <a:pPr lvl="3"/>
            <a:r>
              <a:t>Nível de Corpo Quatro</a:t>
            </a:r>
          </a:p>
          <a:p>
            <a:pPr lvl="4"/>
            <a:r>
              <a:t>Nível de Corpo Cinco</a:t>
            </a:r>
          </a:p>
        </p:txBody>
      </p:sp>
      <p:sp>
        <p:nvSpPr>
          <p:cNvPr id="85"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Texto do Título"/>
          <p:cNvSpPr txBox="1">
            <a:spLocks noGrp="1"/>
          </p:cNvSpPr>
          <p:nvPr>
            <p:ph type="title" hasCustomPrompt="1"/>
          </p:nvPr>
        </p:nvSpPr>
        <p:spPr>
          <a:prstGeom prst="rect">
            <a:avLst/>
          </a:prstGeom>
        </p:spPr>
        <p:txBody>
          <a:bodyPr/>
          <a:lstStyle/>
          <a:p>
            <a:r>
              <a:t>Texto do Título</a:t>
            </a:r>
          </a:p>
        </p:txBody>
      </p:sp>
      <p:sp>
        <p:nvSpPr>
          <p:cNvPr id="93" name="Nível de Corpo Um…"/>
          <p:cNvSpPr txBox="1">
            <a:spLocks noGrp="1"/>
          </p:cNvSpPr>
          <p:nvPr>
            <p:ph type="body" idx="1" hasCustomPrompt="1"/>
          </p:nvPr>
        </p:nvSpPr>
        <p:spPr>
          <a:prstGeom prst="rect">
            <a:avLst/>
          </a:prstGeom>
        </p:spPr>
        <p:txBody>
          <a:bodyPr/>
          <a:lstStyle/>
          <a:p>
            <a:r>
              <a:t>Nível de Corpo Um</a:t>
            </a:r>
          </a:p>
          <a:p>
            <a:pPr lvl="1"/>
            <a:r>
              <a:t>Nível de Corpo Dois</a:t>
            </a:r>
          </a:p>
          <a:p>
            <a:pPr lvl="2"/>
            <a:r>
              <a:t>Nível de Corpo Três</a:t>
            </a:r>
          </a:p>
          <a:p>
            <a:pPr lvl="3"/>
            <a:r>
              <a:t>Nível de Corpo Quatro</a:t>
            </a:r>
          </a:p>
          <a:p>
            <a:pPr lvl="4"/>
            <a:r>
              <a:t>Nível de Corpo Cinco</a:t>
            </a:r>
          </a:p>
        </p:txBody>
      </p:sp>
      <p:sp>
        <p:nvSpPr>
          <p:cNvPr id="94"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Texto do Título"/>
          <p:cNvSpPr txBox="1">
            <a:spLocks noGrp="1"/>
          </p:cNvSpPr>
          <p:nvPr>
            <p:ph type="title" hasCustomPrompt="1"/>
          </p:nvPr>
        </p:nvSpPr>
        <p:spPr>
          <a:xfrm>
            <a:off x="6629399" y="205980"/>
            <a:ext cx="2057401" cy="4388645"/>
          </a:xfrm>
          <a:prstGeom prst="rect">
            <a:avLst/>
          </a:prstGeom>
        </p:spPr>
        <p:txBody>
          <a:bodyPr/>
          <a:lstStyle/>
          <a:p>
            <a:r>
              <a:t>Texto do Título</a:t>
            </a:r>
          </a:p>
        </p:txBody>
      </p:sp>
      <p:sp>
        <p:nvSpPr>
          <p:cNvPr id="102" name="Nível de Corpo Um…"/>
          <p:cNvSpPr txBox="1">
            <a:spLocks noGrp="1"/>
          </p:cNvSpPr>
          <p:nvPr>
            <p:ph type="body" idx="1" hasCustomPrompt="1"/>
          </p:nvPr>
        </p:nvSpPr>
        <p:spPr>
          <a:xfrm>
            <a:off x="457200" y="205980"/>
            <a:ext cx="6019801" cy="4388645"/>
          </a:xfrm>
          <a:prstGeom prst="rect">
            <a:avLst/>
          </a:prstGeom>
        </p:spPr>
        <p:txBody>
          <a:bodyPr/>
          <a:lstStyle/>
          <a:p>
            <a:r>
              <a:t>Nível de Corpo Um</a:t>
            </a:r>
          </a:p>
          <a:p>
            <a:pPr lvl="1"/>
            <a:r>
              <a:t>Nível de Corpo Dois</a:t>
            </a:r>
          </a:p>
          <a:p>
            <a:pPr lvl="2"/>
            <a:r>
              <a:t>Nível de Corpo Três</a:t>
            </a:r>
          </a:p>
          <a:p>
            <a:pPr lvl="3"/>
            <a:r>
              <a:t>Nível de Corpo Quatro</a:t>
            </a:r>
          </a:p>
          <a:p>
            <a:pPr lvl="4"/>
            <a:r>
              <a:t>Nível de Corpo Cinco</a:t>
            </a:r>
          </a:p>
        </p:txBody>
      </p:sp>
      <p:sp>
        <p:nvSpPr>
          <p:cNvPr id="103" name="Número do Slide"/>
          <p:cNvSpPr txBox="1">
            <a:spLocks noGrp="1"/>
          </p:cNvSpPr>
          <p:nvPr>
            <p:ph type="sldNum" sz="quarter" idx="2"/>
          </p:nvPr>
        </p:nvSpPr>
        <p:spPr>
          <a:prstGeom prst="rect">
            <a:avLst/>
          </a:prstGeom>
        </p:spPr>
        <p:txBody>
          <a:bodyPr/>
          <a:lstStyle/>
          <a:p>
            <a:fld id="{86CB4B4D-7CA3-9044-876B-883B54F8677D}" type="slidenum">
              <a:rPr/>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o do Título"/>
          <p:cNvSpPr txBox="1">
            <a:spLocks noGrp="1"/>
          </p:cNvSpPr>
          <p:nvPr>
            <p:ph type="title"/>
          </p:nvPr>
        </p:nvSpPr>
        <p:spPr>
          <a:xfrm>
            <a:off x="457200" y="205980"/>
            <a:ext cx="8229600" cy="857251"/>
          </a:xfrm>
          <a:prstGeom prst="rect">
            <a:avLst/>
          </a:prstGeom>
          <a:ln w="12700">
            <a:miter lim="400000"/>
          </a:ln>
        </p:spPr>
        <p:txBody>
          <a:bodyPr lIns="45718" tIns="45718" rIns="45718" bIns="45718" anchor="ctr">
            <a:normAutofit/>
          </a:bodyPr>
          <a:lstStyle/>
          <a:p>
            <a:r>
              <a:t>Texto do Título</a:t>
            </a:r>
          </a:p>
        </p:txBody>
      </p:sp>
      <p:sp>
        <p:nvSpPr>
          <p:cNvPr id="3" name="Nível de Corpo Um…"/>
          <p:cNvSpPr txBox="1">
            <a:spLocks noGrp="1"/>
          </p:cNvSpPr>
          <p:nvPr>
            <p:ph type="body" idx="1"/>
          </p:nvPr>
        </p:nvSpPr>
        <p:spPr>
          <a:xfrm>
            <a:off x="457200" y="1200151"/>
            <a:ext cx="8229600" cy="3394472"/>
          </a:xfrm>
          <a:prstGeom prst="rect">
            <a:avLst/>
          </a:prstGeom>
          <a:ln w="12700">
            <a:miter lim="400000"/>
          </a:ln>
        </p:spPr>
        <p:txBody>
          <a:bodyPr lIns="45718" tIns="45718" rIns="45718" bIns="45718">
            <a:normAutofit/>
          </a:bodyPr>
          <a:lstStyle/>
          <a:p>
            <a:r>
              <a:t>Nível de Corpo Um</a:t>
            </a:r>
          </a:p>
          <a:p>
            <a:pPr lvl="1"/>
            <a:r>
              <a:t>Nível de Corpo Dois</a:t>
            </a:r>
          </a:p>
          <a:p>
            <a:pPr lvl="2"/>
            <a:r>
              <a:t>Nível de Corpo Três</a:t>
            </a:r>
          </a:p>
          <a:p>
            <a:pPr lvl="3"/>
            <a:r>
              <a:t>Nível de Corpo Quatro</a:t>
            </a:r>
          </a:p>
          <a:p>
            <a:pPr lvl="4"/>
            <a:r>
              <a:t>Nível de Corpo Cinco</a:t>
            </a:r>
          </a:p>
        </p:txBody>
      </p:sp>
      <p:sp>
        <p:nvSpPr>
          <p:cNvPr id="4" name="Número do Slide"/>
          <p:cNvSpPr txBox="1">
            <a:spLocks noGrp="1"/>
          </p:cNvSpPr>
          <p:nvPr>
            <p:ph type="sldNum" sz="quarter" idx="2"/>
          </p:nvPr>
        </p:nvSpPr>
        <p:spPr>
          <a:xfrm>
            <a:off x="8342803" y="4765688"/>
            <a:ext cx="344000" cy="276995"/>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fld id="{86CB4B4D-7CA3-9044-876B-883B54F8677D}" type="slidenum">
              <a:rPr/>
              <a:t>‹nº›</a:t>
            </a:fld>
            <a:endParaRPr/>
          </a:p>
        </p:txBody>
      </p:sp>
      <p:pic>
        <p:nvPicPr>
          <p:cNvPr id="5" name="Picture 5" descr="Picture 5"/>
          <p:cNvPicPr>
            <a:picLocks noChangeAspect="1"/>
          </p:cNvPicPr>
          <p:nvPr userDrawn="1"/>
        </p:nvPicPr>
        <p:blipFill>
          <a:blip r:embed="rId11"/>
          <a:stretch>
            <a:fillRect/>
          </a:stretch>
        </p:blipFill>
        <p:spPr>
          <a:xfrm>
            <a:off x="0" y="0"/>
            <a:ext cx="9144000" cy="5143500"/>
          </a:xfrm>
          <a:prstGeom prst="rect">
            <a:avLst/>
          </a:prstGeom>
          <a:ln w="12700">
            <a:miter lim="400000"/>
            <a:headEnd/>
            <a:tailEnd/>
          </a:ln>
        </p:spPr>
      </p:pic>
      <p:pic>
        <p:nvPicPr>
          <p:cNvPr id="6" name="Picture 6" descr="Picture 6"/>
          <p:cNvPicPr>
            <a:picLocks noChangeAspect="1"/>
          </p:cNvPicPr>
          <p:nvPr userDrawn="1"/>
        </p:nvPicPr>
        <p:blipFill>
          <a:blip r:embed="rId12"/>
          <a:stretch>
            <a:fillRect/>
          </a:stretch>
        </p:blipFill>
        <p:spPr>
          <a:xfrm>
            <a:off x="6649752" y="4972050"/>
            <a:ext cx="2494252" cy="171450"/>
          </a:xfrm>
          <a:prstGeom prst="rect">
            <a:avLst/>
          </a:prstGeom>
          <a:ln w="12700">
            <a:miter lim="400000"/>
            <a:headEnd/>
            <a:tailEnd/>
          </a:ln>
        </p:spPr>
      </p:pic>
      <p:pic>
        <p:nvPicPr>
          <p:cNvPr id="7" name="Imagem" descr="Imagem"/>
          <p:cNvPicPr>
            <a:picLocks noChangeAspect="1"/>
          </p:cNvPicPr>
          <p:nvPr userDrawn="1"/>
        </p:nvPicPr>
        <p:blipFill>
          <a:blip r:embed="rId13"/>
          <a:stretch>
            <a:fillRect/>
          </a:stretch>
        </p:blipFill>
        <p:spPr>
          <a:xfrm>
            <a:off x="7051528" y="4341020"/>
            <a:ext cx="1690697" cy="545441"/>
          </a:xfrm>
          <a:prstGeom prst="rect">
            <a:avLst/>
          </a:prstGeom>
          <a:ln w="12700">
            <a:miter lim="4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1pPr>
      <a:lvl2pPr marL="783590" marR="0" indent="-32639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2pPr>
      <a:lvl3pPr marL="1219200" marR="0" indent="-30480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3pPr>
      <a:lvl4pPr marL="17373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4pPr>
      <a:lvl5pPr marL="21945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5pPr>
      <a:lvl6pPr marL="26517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6pPr>
      <a:lvl7pPr marL="31089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7pPr>
      <a:lvl8pPr marL="35661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8pPr>
      <a:lvl9pPr marL="4023360" marR="0" indent="-365760" algn="l" defTabSz="4572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youtu.be/EeRXSKfaYjA"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hyperlink" Target="https://youtu.be/cNN_tTXABUA"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Picture 6" descr="Picture 6"/>
          <p:cNvPicPr>
            <a:picLocks noChangeAspect="1"/>
          </p:cNvPicPr>
          <p:nvPr/>
        </p:nvPicPr>
        <p:blipFill>
          <a:blip r:embed="rId2"/>
          <a:stretch>
            <a:fillRect/>
          </a:stretch>
        </p:blipFill>
        <p:spPr>
          <a:xfrm>
            <a:off x="0" y="0"/>
            <a:ext cx="9144000" cy="5143500"/>
          </a:xfrm>
          <a:prstGeom prst="rect">
            <a:avLst/>
          </a:prstGeom>
          <a:ln w="12700">
            <a:miter lim="400000"/>
            <a:headEnd/>
            <a:tailEnd/>
          </a:ln>
        </p:spPr>
      </p:pic>
      <p:pic>
        <p:nvPicPr>
          <p:cNvPr id="114" name="Picture 5" descr="Picture 5"/>
          <p:cNvPicPr>
            <a:picLocks noChangeAspect="1"/>
          </p:cNvPicPr>
          <p:nvPr/>
        </p:nvPicPr>
        <p:blipFill>
          <a:blip r:embed="rId3"/>
          <a:stretch>
            <a:fillRect/>
          </a:stretch>
        </p:blipFill>
        <p:spPr>
          <a:xfrm>
            <a:off x="469900" y="0"/>
            <a:ext cx="4391984" cy="171450"/>
          </a:xfrm>
          <a:prstGeom prst="rect">
            <a:avLst/>
          </a:prstGeom>
          <a:ln w="12700">
            <a:miter lim="400000"/>
            <a:headEnd/>
            <a:tailEnd/>
          </a:ln>
        </p:spPr>
      </p:pic>
      <p:sp>
        <p:nvSpPr>
          <p:cNvPr id="3" name="Título 2"/>
          <p:cNvSpPr>
            <a:spLocks noGrp="1"/>
          </p:cNvSpPr>
          <p:nvPr>
            <p:ph type="title"/>
          </p:nvPr>
        </p:nvSpPr>
        <p:spPr>
          <a:xfrm>
            <a:off x="285751" y="2386770"/>
            <a:ext cx="8615364" cy="1102519"/>
          </a:xfrm>
        </p:spPr>
        <p:txBody>
          <a:bodyPr>
            <a:noAutofit/>
          </a:bodyPr>
          <a:lstStyle/>
          <a:p>
            <a:r>
              <a:rPr lang="pt-BR" sz="4800" b="1" dirty="0">
                <a:solidFill>
                  <a:schemeClr val="bg1"/>
                </a:solidFill>
              </a:rPr>
              <a:t>Algoritmos e Complexidade</a:t>
            </a:r>
          </a:p>
        </p:txBody>
      </p:sp>
      <p:sp>
        <p:nvSpPr>
          <p:cNvPr id="6" name="Título 2"/>
          <p:cNvSpPr txBox="1"/>
          <p:nvPr/>
        </p:nvSpPr>
        <p:spPr>
          <a:xfrm>
            <a:off x="975683" y="3866663"/>
            <a:ext cx="7772400" cy="1102519"/>
          </a:xfrm>
          <a:prstGeom prst="rect">
            <a:avLst/>
          </a:prstGeom>
          <a:ln w="12700">
            <a:miter lim="400000"/>
          </a:ln>
        </p:spPr>
        <p:txBody>
          <a:bodyPr lIns="45718" tIns="45718" rIns="45718" bIns="45718" anchor="ctr">
            <a:noAutofit/>
          </a:bodyPr>
          <a:lstStyle>
            <a:lvl1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9pPr>
          </a:lstStyle>
          <a:p>
            <a:pPr algn="r" hangingPunct="1"/>
            <a:r>
              <a:rPr lang="pt-BR" sz="2000" b="1" dirty="0">
                <a:solidFill>
                  <a:schemeClr val="bg1"/>
                </a:solidFill>
              </a:rPr>
              <a:t>Professor </a:t>
            </a:r>
            <a:r>
              <a:rPr lang="pt-BR" sz="2000" b="1" dirty="0" err="1">
                <a:solidFill>
                  <a:schemeClr val="bg1"/>
                </a:solidFill>
              </a:rPr>
              <a:t>MSc</a:t>
            </a:r>
            <a:r>
              <a:rPr lang="pt-BR" sz="2000" b="1" dirty="0">
                <a:solidFill>
                  <a:schemeClr val="bg1"/>
                </a:solidFill>
              </a:rPr>
              <a:t>. Heleno Cardoso</a:t>
            </a:r>
          </a:p>
        </p:txBody>
      </p:sp>
      <p:pic>
        <p:nvPicPr>
          <p:cNvPr id="2" name="Google Shape;62;p1" descr="Imagem">
            <a:extLst>
              <a:ext uri="{FF2B5EF4-FFF2-40B4-BE49-F238E27FC236}">
                <a16:creationId xmlns:a16="http://schemas.microsoft.com/office/drawing/2014/main" id="{D9A56D89-1300-762A-5BD5-16B3C4E9985C}"/>
              </a:ext>
            </a:extLst>
          </p:cNvPr>
          <p:cNvPicPr preferRelativeResize="0"/>
          <p:nvPr/>
        </p:nvPicPr>
        <p:blipFill rotWithShape="1">
          <a:blip r:embed="rId4">
            <a:alphaModFix/>
          </a:blip>
          <a:srcRect/>
          <a:stretch/>
        </p:blipFill>
        <p:spPr>
          <a:xfrm>
            <a:off x="469898" y="343798"/>
            <a:ext cx="2858518" cy="1338697"/>
          </a:xfrm>
          <a:prstGeom prst="rect">
            <a:avLst/>
          </a:prstGeom>
          <a:noFill/>
          <a:ln>
            <a:noFill/>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E1BF9B-2EF6-1405-5EDF-5E4FAF8BE99B}"/>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3BF321DD-CC50-27A0-7AFF-73B71DA3151C}"/>
              </a:ext>
            </a:extLst>
          </p:cNvPr>
          <p:cNvSpPr>
            <a:spLocks noGrp="1"/>
          </p:cNvSpPr>
          <p:nvPr>
            <p:ph type="title"/>
          </p:nvPr>
        </p:nvSpPr>
        <p:spPr>
          <a:xfrm>
            <a:off x="457200" y="205980"/>
            <a:ext cx="8229600" cy="857251"/>
          </a:xfrm>
        </p:spPr>
        <p:txBody>
          <a:bodyPr>
            <a:normAutofit/>
          </a:bodyPr>
          <a:lstStyle/>
          <a:p>
            <a:r>
              <a:rPr lang="en-US" b="1" dirty="0" err="1">
                <a:solidFill>
                  <a:srgbClr val="0070C0"/>
                </a:solidFill>
              </a:rPr>
              <a:t>Exemplos</a:t>
            </a:r>
            <a:r>
              <a:rPr lang="en-US" b="1" dirty="0">
                <a:solidFill>
                  <a:srgbClr val="0070C0"/>
                </a:solidFill>
              </a:rPr>
              <a:t> </a:t>
            </a:r>
            <a:r>
              <a:rPr lang="en-US" b="1" dirty="0" err="1">
                <a:solidFill>
                  <a:srgbClr val="0070C0"/>
                </a:solidFill>
              </a:rPr>
              <a:t>Função</a:t>
            </a:r>
            <a:r>
              <a:rPr lang="en-US" b="1" dirty="0">
                <a:solidFill>
                  <a:srgbClr val="0070C0"/>
                </a:solidFill>
              </a:rPr>
              <a:t> Com Par/Arg</a:t>
            </a:r>
          </a:p>
        </p:txBody>
      </p:sp>
      <p:sp>
        <p:nvSpPr>
          <p:cNvPr id="8" name="Text Placeholder 2">
            <a:extLst>
              <a:ext uri="{FF2B5EF4-FFF2-40B4-BE49-F238E27FC236}">
                <a16:creationId xmlns:a16="http://schemas.microsoft.com/office/drawing/2014/main" id="{272C1708-747F-DB94-57C8-C8CEEDF8599E}"/>
              </a:ext>
            </a:extLst>
          </p:cNvPr>
          <p:cNvSpPr>
            <a:spLocks noGrp="1"/>
          </p:cNvSpPr>
          <p:nvPr>
            <p:ph type="body" sz="half" idx="1"/>
          </p:nvPr>
        </p:nvSpPr>
        <p:spPr>
          <a:xfrm>
            <a:off x="142865" y="1200150"/>
            <a:ext cx="8865056" cy="3737370"/>
          </a:xfrm>
        </p:spPr>
        <p:txBody>
          <a:bodyPr>
            <a:noAutofit/>
          </a:bodyPr>
          <a:lstStyle/>
          <a:p>
            <a:pPr marL="0" indent="0" algn="just">
              <a:buNone/>
            </a:pPr>
            <a:r>
              <a:rPr lang="pt-BR" sz="2000" b="1" dirty="0">
                <a:solidFill>
                  <a:schemeClr val="tx1"/>
                </a:solidFill>
                <a:latin typeface="Times New Roman" panose="02020603050405020304" pitchFamily="18" charset="0"/>
                <a:cs typeface="Times New Roman" panose="02020603050405020304" pitchFamily="18" charset="0"/>
              </a:rPr>
              <a:t>#include </a:t>
            </a:r>
            <a:r>
              <a:rPr lang="pt-BR" sz="2000" dirty="0">
                <a:solidFill>
                  <a:schemeClr val="tx1"/>
                </a:solidFill>
                <a:latin typeface="Times New Roman" panose="02020603050405020304" pitchFamily="18" charset="0"/>
                <a:cs typeface="Times New Roman" panose="02020603050405020304" pitchFamily="18" charset="0"/>
              </a:rPr>
              <a:t>&lt;</a:t>
            </a:r>
            <a:r>
              <a:rPr lang="pt-BR" sz="2000" dirty="0" err="1">
                <a:solidFill>
                  <a:schemeClr val="tx1"/>
                </a:solidFill>
                <a:latin typeface="Times New Roman" panose="02020603050405020304" pitchFamily="18" charset="0"/>
                <a:cs typeface="Times New Roman" panose="02020603050405020304" pitchFamily="18" charset="0"/>
              </a:rPr>
              <a:t>stdio.h</a:t>
            </a:r>
            <a:r>
              <a:rPr lang="pt-BR" sz="2000" dirty="0">
                <a:solidFill>
                  <a:schemeClr val="tx1"/>
                </a:solidFill>
                <a:latin typeface="Times New Roman" panose="02020603050405020304" pitchFamily="18" charset="0"/>
                <a:cs typeface="Times New Roman" panose="02020603050405020304" pitchFamily="18" charset="0"/>
              </a:rPr>
              <a:t>&gt;</a:t>
            </a:r>
          </a:p>
          <a:p>
            <a:pPr marL="0" indent="0" algn="just">
              <a:buNone/>
            </a:pPr>
            <a:endParaRPr lang="pt-BR" sz="2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pt-BR" sz="2000" dirty="0" err="1">
                <a:solidFill>
                  <a:schemeClr val="tx1"/>
                </a:solidFill>
                <a:latin typeface="Times New Roman" panose="02020603050405020304" pitchFamily="18" charset="0"/>
                <a:cs typeface="Times New Roman" panose="02020603050405020304" pitchFamily="18" charset="0"/>
              </a:rPr>
              <a:t>void</a:t>
            </a:r>
            <a:r>
              <a:rPr lang="pt-BR" sz="2000" dirty="0">
                <a:solidFill>
                  <a:schemeClr val="tx1"/>
                </a:solidFill>
                <a:latin typeface="Times New Roman" panose="02020603050405020304" pitchFamily="18" charset="0"/>
                <a:cs typeface="Times New Roman" panose="02020603050405020304" pitchFamily="18" charset="0"/>
              </a:rPr>
              <a:t> </a:t>
            </a:r>
            <a:r>
              <a:rPr lang="pt-BR" sz="2000" b="1" dirty="0" err="1">
                <a:solidFill>
                  <a:schemeClr val="tx1"/>
                </a:solidFill>
                <a:latin typeface="Times New Roman" panose="02020603050405020304" pitchFamily="18" charset="0"/>
                <a:cs typeface="Times New Roman" panose="02020603050405020304" pitchFamily="18" charset="0"/>
              </a:rPr>
              <a:t>saudacao</a:t>
            </a:r>
            <a:r>
              <a:rPr lang="pt-BR" sz="2000" dirty="0">
                <a:solidFill>
                  <a:schemeClr val="tx1"/>
                </a:solidFill>
                <a:latin typeface="Times New Roman" panose="02020603050405020304" pitchFamily="18" charset="0"/>
                <a:cs typeface="Times New Roman" panose="02020603050405020304" pitchFamily="18" charset="0"/>
              </a:rPr>
              <a:t>(char nome[]) {</a:t>
            </a:r>
          </a:p>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    </a:t>
            </a:r>
            <a:r>
              <a:rPr lang="pt-BR" sz="2000" dirty="0" err="1">
                <a:solidFill>
                  <a:schemeClr val="tx1"/>
                </a:solidFill>
                <a:latin typeface="Times New Roman" panose="02020603050405020304" pitchFamily="18" charset="0"/>
                <a:cs typeface="Times New Roman" panose="02020603050405020304" pitchFamily="18" charset="0"/>
              </a:rPr>
              <a:t>printf</a:t>
            </a:r>
            <a:r>
              <a:rPr lang="pt-BR" sz="2000" dirty="0">
                <a:solidFill>
                  <a:schemeClr val="tx1"/>
                </a:solidFill>
                <a:latin typeface="Times New Roman" panose="02020603050405020304" pitchFamily="18" charset="0"/>
                <a:cs typeface="Times New Roman" panose="02020603050405020304" pitchFamily="18" charset="0"/>
              </a:rPr>
              <a:t>("Olá, %s!\n", nome);</a:t>
            </a:r>
          </a:p>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a:t>
            </a:r>
          </a:p>
          <a:p>
            <a:pPr marL="0" indent="0" algn="just">
              <a:buNone/>
            </a:pPr>
            <a:endParaRPr lang="pt-BR" sz="2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pt-BR" sz="2000" dirty="0" err="1">
                <a:solidFill>
                  <a:schemeClr val="tx1"/>
                </a:solidFill>
                <a:latin typeface="Times New Roman" panose="02020603050405020304" pitchFamily="18" charset="0"/>
                <a:cs typeface="Times New Roman" panose="02020603050405020304" pitchFamily="18" charset="0"/>
              </a:rPr>
              <a:t>int</a:t>
            </a:r>
            <a:r>
              <a:rPr lang="pt-BR" sz="2000" dirty="0">
                <a:solidFill>
                  <a:schemeClr val="tx1"/>
                </a:solidFill>
                <a:latin typeface="Times New Roman" panose="02020603050405020304" pitchFamily="18" charset="0"/>
                <a:cs typeface="Times New Roman" panose="02020603050405020304" pitchFamily="18" charset="0"/>
              </a:rPr>
              <a:t> </a:t>
            </a:r>
            <a:r>
              <a:rPr lang="pt-BR" sz="2000" b="1" dirty="0" err="1">
                <a:solidFill>
                  <a:schemeClr val="tx1"/>
                </a:solidFill>
                <a:latin typeface="Times New Roman" panose="02020603050405020304" pitchFamily="18" charset="0"/>
                <a:cs typeface="Times New Roman" panose="02020603050405020304" pitchFamily="18" charset="0"/>
              </a:rPr>
              <a:t>main</a:t>
            </a:r>
            <a:r>
              <a:rPr lang="pt-BR" sz="2000" dirty="0">
                <a:solidFill>
                  <a:schemeClr val="tx1"/>
                </a:solidFill>
                <a:latin typeface="Times New Roman" panose="02020603050405020304" pitchFamily="18" charset="0"/>
                <a:cs typeface="Times New Roman" panose="02020603050405020304" pitchFamily="18" charset="0"/>
              </a:rPr>
              <a:t>() {</a:t>
            </a:r>
          </a:p>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    </a:t>
            </a:r>
            <a:r>
              <a:rPr lang="pt-BR" sz="2000" b="1" dirty="0" err="1">
                <a:solidFill>
                  <a:schemeClr val="tx1"/>
                </a:solidFill>
                <a:latin typeface="Times New Roman" panose="02020603050405020304" pitchFamily="18" charset="0"/>
                <a:cs typeface="Times New Roman" panose="02020603050405020304" pitchFamily="18" charset="0"/>
              </a:rPr>
              <a:t>saudacao</a:t>
            </a:r>
            <a:r>
              <a:rPr lang="pt-BR" sz="2000" dirty="0">
                <a:solidFill>
                  <a:schemeClr val="tx1"/>
                </a:solidFill>
                <a:latin typeface="Times New Roman" panose="02020603050405020304" pitchFamily="18" charset="0"/>
                <a:cs typeface="Times New Roman" panose="02020603050405020304" pitchFamily="18" charset="0"/>
              </a:rPr>
              <a:t>("Ana");</a:t>
            </a:r>
          </a:p>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    </a:t>
            </a:r>
            <a:r>
              <a:rPr lang="pt-BR" sz="2000" dirty="0" err="1">
                <a:solidFill>
                  <a:schemeClr val="tx1"/>
                </a:solidFill>
                <a:latin typeface="Times New Roman" panose="02020603050405020304" pitchFamily="18" charset="0"/>
                <a:cs typeface="Times New Roman" panose="02020603050405020304" pitchFamily="18" charset="0"/>
              </a:rPr>
              <a:t>return</a:t>
            </a:r>
            <a:r>
              <a:rPr lang="pt-BR" sz="2000" dirty="0">
                <a:solidFill>
                  <a:schemeClr val="tx1"/>
                </a:solidFill>
                <a:latin typeface="Times New Roman" panose="02020603050405020304" pitchFamily="18" charset="0"/>
                <a:cs typeface="Times New Roman" panose="02020603050405020304" pitchFamily="18" charset="0"/>
              </a:rPr>
              <a:t> 0;</a:t>
            </a:r>
          </a:p>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a:t>
            </a:r>
            <a:endParaRPr lang="pt-BR"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74908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312F77-733E-40FC-FDAE-6B6CA73EACC9}"/>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7F81C270-894F-F401-6E88-12BB33992C2A}"/>
              </a:ext>
            </a:extLst>
          </p:cNvPr>
          <p:cNvSpPr>
            <a:spLocks noGrp="1"/>
          </p:cNvSpPr>
          <p:nvPr>
            <p:ph type="title"/>
          </p:nvPr>
        </p:nvSpPr>
        <p:spPr>
          <a:xfrm>
            <a:off x="457200" y="205980"/>
            <a:ext cx="8229600" cy="857251"/>
          </a:xfrm>
        </p:spPr>
        <p:txBody>
          <a:bodyPr>
            <a:normAutofit/>
          </a:bodyPr>
          <a:lstStyle/>
          <a:p>
            <a:r>
              <a:rPr lang="en-US" b="1" dirty="0" err="1">
                <a:solidFill>
                  <a:srgbClr val="0070C0"/>
                </a:solidFill>
              </a:rPr>
              <a:t>Exemplos</a:t>
            </a:r>
            <a:r>
              <a:rPr lang="en-US" b="1" dirty="0">
                <a:solidFill>
                  <a:srgbClr val="0070C0"/>
                </a:solidFill>
              </a:rPr>
              <a:t> </a:t>
            </a:r>
            <a:r>
              <a:rPr lang="en-US" b="1" dirty="0" err="1">
                <a:solidFill>
                  <a:srgbClr val="0070C0"/>
                </a:solidFill>
              </a:rPr>
              <a:t>Função</a:t>
            </a:r>
            <a:r>
              <a:rPr lang="en-US" b="1" dirty="0">
                <a:solidFill>
                  <a:srgbClr val="0070C0"/>
                </a:solidFill>
              </a:rPr>
              <a:t> Com Par/Arg</a:t>
            </a:r>
          </a:p>
        </p:txBody>
      </p:sp>
      <p:sp>
        <p:nvSpPr>
          <p:cNvPr id="8" name="Text Placeholder 2">
            <a:extLst>
              <a:ext uri="{FF2B5EF4-FFF2-40B4-BE49-F238E27FC236}">
                <a16:creationId xmlns:a16="http://schemas.microsoft.com/office/drawing/2014/main" id="{F4B068B9-FBD5-8EE0-938A-5A960B1C6FB2}"/>
              </a:ext>
            </a:extLst>
          </p:cNvPr>
          <p:cNvSpPr>
            <a:spLocks noGrp="1"/>
          </p:cNvSpPr>
          <p:nvPr>
            <p:ph type="body" sz="half" idx="1"/>
          </p:nvPr>
        </p:nvSpPr>
        <p:spPr>
          <a:xfrm>
            <a:off x="142865" y="1200150"/>
            <a:ext cx="8865056" cy="3737370"/>
          </a:xfrm>
        </p:spPr>
        <p:txBody>
          <a:bodyPr>
            <a:noAutofit/>
          </a:bodyPr>
          <a:lstStyle/>
          <a:p>
            <a:pPr marL="0" indent="0" algn="just">
              <a:buNone/>
            </a:pPr>
            <a:r>
              <a:rPr lang="pt-BR" sz="2000" b="1" dirty="0" err="1">
                <a:solidFill>
                  <a:schemeClr val="tx1"/>
                </a:solidFill>
                <a:latin typeface="Times New Roman" panose="02020603050405020304" pitchFamily="18" charset="0"/>
                <a:cs typeface="Times New Roman" panose="02020603050405020304" pitchFamily="18" charset="0"/>
              </a:rPr>
              <a:t>def</a:t>
            </a:r>
            <a:r>
              <a:rPr lang="pt-BR" sz="2000" dirty="0">
                <a:solidFill>
                  <a:schemeClr val="tx1"/>
                </a:solidFill>
                <a:latin typeface="Times New Roman" panose="02020603050405020304" pitchFamily="18" charset="0"/>
                <a:cs typeface="Times New Roman" panose="02020603050405020304" pitchFamily="18" charset="0"/>
              </a:rPr>
              <a:t> </a:t>
            </a:r>
            <a:r>
              <a:rPr lang="pt-BR" sz="2000" dirty="0" err="1">
                <a:solidFill>
                  <a:schemeClr val="tx1"/>
                </a:solidFill>
                <a:latin typeface="Times New Roman" panose="02020603050405020304" pitchFamily="18" charset="0"/>
                <a:cs typeface="Times New Roman" panose="02020603050405020304" pitchFamily="18" charset="0"/>
              </a:rPr>
              <a:t>saudacao</a:t>
            </a:r>
            <a:r>
              <a:rPr lang="pt-BR" sz="2000" dirty="0">
                <a:solidFill>
                  <a:schemeClr val="tx1"/>
                </a:solidFill>
                <a:latin typeface="Times New Roman" panose="02020603050405020304" pitchFamily="18" charset="0"/>
                <a:cs typeface="Times New Roman" panose="02020603050405020304" pitchFamily="18" charset="0"/>
              </a:rPr>
              <a:t>(nome):  # </a:t>
            </a:r>
            <a:r>
              <a:rPr lang="pt-BR" sz="2000" b="1" dirty="0">
                <a:solidFill>
                  <a:schemeClr val="tx1"/>
                </a:solidFill>
                <a:latin typeface="Times New Roman" panose="02020603050405020304" pitchFamily="18" charset="0"/>
                <a:cs typeface="Times New Roman" panose="02020603050405020304" pitchFamily="18" charset="0"/>
              </a:rPr>
              <a:t>'nome' é o parâmetro</a:t>
            </a:r>
          </a:p>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    print(</a:t>
            </a:r>
            <a:r>
              <a:rPr lang="pt-BR" sz="2000" dirty="0" err="1">
                <a:solidFill>
                  <a:schemeClr val="tx1"/>
                </a:solidFill>
                <a:latin typeface="Times New Roman" panose="02020603050405020304" pitchFamily="18" charset="0"/>
                <a:cs typeface="Times New Roman" panose="02020603050405020304" pitchFamily="18" charset="0"/>
              </a:rPr>
              <a:t>f"Olá</a:t>
            </a:r>
            <a:r>
              <a:rPr lang="pt-BR" sz="2000" dirty="0">
                <a:solidFill>
                  <a:schemeClr val="tx1"/>
                </a:solidFill>
                <a:latin typeface="Times New Roman" panose="02020603050405020304" pitchFamily="18" charset="0"/>
                <a:cs typeface="Times New Roman" panose="02020603050405020304" pitchFamily="18" charset="0"/>
              </a:rPr>
              <a:t>, {nome}!")</a:t>
            </a:r>
          </a:p>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    </a:t>
            </a:r>
          </a:p>
          <a:p>
            <a:pPr marL="0" indent="0" algn="just">
              <a:buNone/>
            </a:pPr>
            <a:r>
              <a:rPr lang="pt-BR" sz="2000" dirty="0" err="1">
                <a:solidFill>
                  <a:schemeClr val="tx1"/>
                </a:solidFill>
                <a:latin typeface="Times New Roman" panose="02020603050405020304" pitchFamily="18" charset="0"/>
                <a:cs typeface="Times New Roman" panose="02020603050405020304" pitchFamily="18" charset="0"/>
              </a:rPr>
              <a:t>saudacao</a:t>
            </a:r>
            <a:r>
              <a:rPr lang="pt-BR" sz="2000" dirty="0">
                <a:solidFill>
                  <a:schemeClr val="tx1"/>
                </a:solidFill>
                <a:latin typeface="Times New Roman" panose="02020603050405020304" pitchFamily="18" charset="0"/>
                <a:cs typeface="Times New Roman" panose="02020603050405020304" pitchFamily="18" charset="0"/>
              </a:rPr>
              <a:t>("Carlos")  # </a:t>
            </a:r>
            <a:r>
              <a:rPr lang="pt-BR" sz="2000" b="1" dirty="0">
                <a:solidFill>
                  <a:srgbClr val="FF0000"/>
                </a:solidFill>
                <a:latin typeface="Times New Roman" panose="02020603050405020304" pitchFamily="18" charset="0"/>
                <a:cs typeface="Times New Roman" panose="02020603050405020304" pitchFamily="18" charset="0"/>
              </a:rPr>
              <a:t>"Carlos" é o argumento</a:t>
            </a:r>
          </a:p>
        </p:txBody>
      </p:sp>
    </p:spTree>
    <p:extLst>
      <p:ext uri="{BB962C8B-B14F-4D97-AF65-F5344CB8AC3E}">
        <p14:creationId xmlns:p14="http://schemas.microsoft.com/office/powerpoint/2010/main" val="325299705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83A976-F43E-B8E4-B608-41C23F240BA5}"/>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D52643CF-D978-6F9A-C4B4-365B4D2C2D90}"/>
              </a:ext>
            </a:extLst>
          </p:cNvPr>
          <p:cNvSpPr>
            <a:spLocks noGrp="1"/>
          </p:cNvSpPr>
          <p:nvPr>
            <p:ph type="title"/>
          </p:nvPr>
        </p:nvSpPr>
        <p:spPr>
          <a:xfrm>
            <a:off x="457200" y="205980"/>
            <a:ext cx="8229600" cy="857251"/>
          </a:xfrm>
        </p:spPr>
        <p:txBody>
          <a:bodyPr>
            <a:normAutofit fontScale="90000"/>
          </a:bodyPr>
          <a:lstStyle/>
          <a:p>
            <a:r>
              <a:rPr lang="en-US" b="1" dirty="0" err="1">
                <a:solidFill>
                  <a:srgbClr val="0070C0"/>
                </a:solidFill>
              </a:rPr>
              <a:t>Utilidade</a:t>
            </a:r>
            <a:r>
              <a:rPr lang="en-US" b="1" dirty="0">
                <a:solidFill>
                  <a:srgbClr val="0070C0"/>
                </a:solidFill>
              </a:rPr>
              <a:t> dos </a:t>
            </a:r>
            <a:r>
              <a:rPr lang="en-US" b="1" dirty="0" err="1">
                <a:solidFill>
                  <a:srgbClr val="0070C0"/>
                </a:solidFill>
              </a:rPr>
              <a:t>Parâmetros</a:t>
            </a:r>
            <a:r>
              <a:rPr lang="en-US" b="1" dirty="0">
                <a:solidFill>
                  <a:srgbClr val="0070C0"/>
                </a:solidFill>
              </a:rPr>
              <a:t> - </a:t>
            </a:r>
            <a:r>
              <a:rPr lang="en-US" b="1" dirty="0" err="1">
                <a:solidFill>
                  <a:srgbClr val="0070C0"/>
                </a:solidFill>
              </a:rPr>
              <a:t>Funções</a:t>
            </a:r>
            <a:endParaRPr lang="en-US" b="1" dirty="0">
              <a:solidFill>
                <a:srgbClr val="0070C0"/>
              </a:solidFill>
            </a:endParaRPr>
          </a:p>
        </p:txBody>
      </p:sp>
      <p:sp>
        <p:nvSpPr>
          <p:cNvPr id="8" name="Text Placeholder 2">
            <a:extLst>
              <a:ext uri="{FF2B5EF4-FFF2-40B4-BE49-F238E27FC236}">
                <a16:creationId xmlns:a16="http://schemas.microsoft.com/office/drawing/2014/main" id="{52979A2E-BF80-5C1A-F59D-D6A822002218}"/>
              </a:ext>
            </a:extLst>
          </p:cNvPr>
          <p:cNvSpPr>
            <a:spLocks noGrp="1"/>
          </p:cNvSpPr>
          <p:nvPr>
            <p:ph type="body" sz="half" idx="1"/>
          </p:nvPr>
        </p:nvSpPr>
        <p:spPr>
          <a:xfrm>
            <a:off x="142865" y="1200150"/>
            <a:ext cx="8865056" cy="3737370"/>
          </a:xfrm>
        </p:spPr>
        <p:txBody>
          <a:bodyPr>
            <a:noAutofit/>
          </a:bodyPr>
          <a:lstStyle/>
          <a:p>
            <a:pPr marL="457200" indent="-457200" algn="just">
              <a:buFont typeface="+mj-lt"/>
              <a:buAutoNum type="arabicPeriod"/>
            </a:pPr>
            <a:r>
              <a:rPr lang="pt-BR" sz="2000" dirty="0">
                <a:solidFill>
                  <a:schemeClr val="tx1"/>
                </a:solidFill>
                <a:latin typeface="Times New Roman" panose="02020603050405020304" pitchFamily="18" charset="0"/>
                <a:cs typeface="Times New Roman" panose="02020603050405020304" pitchFamily="18" charset="0"/>
              </a:rPr>
              <a:t>Tornar funções reutilizáveis</a:t>
            </a:r>
          </a:p>
          <a:p>
            <a:pPr marL="904875" lvl="1" indent="-457200" algn="just">
              <a:buFont typeface="Wingdings" panose="05000000000000000000" pitchFamily="2" charset="2"/>
              <a:buChar char="§"/>
            </a:pPr>
            <a:r>
              <a:rPr lang="pt-BR" sz="2000" dirty="0">
                <a:solidFill>
                  <a:schemeClr val="tx1"/>
                </a:solidFill>
                <a:latin typeface="Times New Roman" panose="02020603050405020304" pitchFamily="18" charset="0"/>
                <a:cs typeface="Times New Roman" panose="02020603050405020304" pitchFamily="18" charset="0"/>
              </a:rPr>
              <a:t>Em vez de criar várias funções para diferentes casos, você usa uma só com parâmetros variáveis.</a:t>
            </a:r>
          </a:p>
          <a:p>
            <a:pPr marL="904875" lvl="1" indent="-457200" algn="just">
              <a:buFont typeface="Wingdings" panose="05000000000000000000" pitchFamily="2" charset="2"/>
              <a:buChar char="§"/>
            </a:pPr>
            <a:r>
              <a:rPr lang="pt-BR" sz="2000" dirty="0">
                <a:solidFill>
                  <a:schemeClr val="tx1"/>
                </a:solidFill>
                <a:latin typeface="Times New Roman" panose="02020603050405020304" pitchFamily="18" charset="0"/>
                <a:cs typeface="Times New Roman" panose="02020603050405020304" pitchFamily="18" charset="0"/>
              </a:rPr>
              <a:t>Exemplo: mostrar saudações diferentes dependendo do nome passado.</a:t>
            </a:r>
          </a:p>
          <a:p>
            <a:pPr marL="457200" indent="-457200" algn="just">
              <a:buFont typeface="+mj-lt"/>
              <a:buAutoNum type="arabicPeriod"/>
            </a:pPr>
            <a:r>
              <a:rPr lang="pt-BR" sz="2000" dirty="0">
                <a:solidFill>
                  <a:schemeClr val="tx1"/>
                </a:solidFill>
                <a:latin typeface="Times New Roman" panose="02020603050405020304" pitchFamily="18" charset="0"/>
                <a:cs typeface="Times New Roman" panose="02020603050405020304" pitchFamily="18" charset="0"/>
              </a:rPr>
              <a:t>Flexibilidade</a:t>
            </a:r>
          </a:p>
          <a:p>
            <a:pPr lvl="1" indent="-342900" algn="just">
              <a:buFont typeface="Wingdings" panose="05000000000000000000" pitchFamily="2" charset="2"/>
              <a:buChar char="§"/>
            </a:pPr>
            <a:r>
              <a:rPr lang="pt-BR" sz="2000" dirty="0">
                <a:solidFill>
                  <a:schemeClr val="tx1"/>
                </a:solidFill>
                <a:latin typeface="Times New Roman" panose="02020603050405020304" pitchFamily="18" charset="0"/>
                <a:cs typeface="Times New Roman" panose="02020603050405020304" pitchFamily="18" charset="0"/>
              </a:rPr>
              <a:t>A função se adapta a diferentes situações com diferentes valores.</a:t>
            </a:r>
          </a:p>
          <a:p>
            <a:pPr marL="457200" indent="-457200" algn="just">
              <a:buFont typeface="+mj-lt"/>
              <a:buAutoNum type="arabicPeriod"/>
            </a:pPr>
            <a:r>
              <a:rPr lang="pt-BR" sz="2000" dirty="0">
                <a:solidFill>
                  <a:schemeClr val="tx1"/>
                </a:solidFill>
                <a:latin typeface="Times New Roman" panose="02020603050405020304" pitchFamily="18" charset="0"/>
                <a:cs typeface="Times New Roman" panose="02020603050405020304" pitchFamily="18" charset="0"/>
              </a:rPr>
              <a:t>Melhor organização do código</a:t>
            </a:r>
          </a:p>
          <a:p>
            <a:pPr marL="904875" lvl="1" indent="-457200" algn="just">
              <a:buFont typeface="Wingdings" panose="05000000000000000000" pitchFamily="2" charset="2"/>
              <a:buChar char="§"/>
            </a:pPr>
            <a:r>
              <a:rPr lang="pt-BR" sz="2000" dirty="0">
                <a:solidFill>
                  <a:schemeClr val="tx1"/>
                </a:solidFill>
                <a:latin typeface="Times New Roman" panose="02020603050405020304" pitchFamily="18" charset="0"/>
                <a:cs typeface="Times New Roman" panose="02020603050405020304" pitchFamily="18" charset="0"/>
              </a:rPr>
              <a:t>Você separa a lógica da função dos dados que ela vai manipular.</a:t>
            </a:r>
          </a:p>
          <a:p>
            <a:pPr marL="457200" indent="-457200" algn="just">
              <a:buFont typeface="+mj-lt"/>
              <a:buAutoNum type="arabicPeriod"/>
            </a:pPr>
            <a:r>
              <a:rPr lang="pt-BR" sz="2000" dirty="0">
                <a:solidFill>
                  <a:schemeClr val="tx1"/>
                </a:solidFill>
                <a:latin typeface="Times New Roman" panose="02020603050405020304" pitchFamily="18" charset="0"/>
                <a:cs typeface="Times New Roman" panose="02020603050405020304" pitchFamily="18" charset="0"/>
              </a:rPr>
              <a:t>Redução de repetição (DRY - </a:t>
            </a:r>
            <a:r>
              <a:rPr lang="pt-BR" sz="2000" dirty="0" err="1">
                <a:solidFill>
                  <a:schemeClr val="tx1"/>
                </a:solidFill>
                <a:latin typeface="Times New Roman" panose="02020603050405020304" pitchFamily="18" charset="0"/>
                <a:cs typeface="Times New Roman" panose="02020603050405020304" pitchFamily="18" charset="0"/>
              </a:rPr>
              <a:t>Don’t</a:t>
            </a:r>
            <a:r>
              <a:rPr lang="pt-BR" sz="2000" dirty="0">
                <a:solidFill>
                  <a:schemeClr val="tx1"/>
                </a:solidFill>
                <a:latin typeface="Times New Roman" panose="02020603050405020304" pitchFamily="18" charset="0"/>
                <a:cs typeface="Times New Roman" panose="02020603050405020304" pitchFamily="18" charset="0"/>
              </a:rPr>
              <a:t> </a:t>
            </a:r>
            <a:r>
              <a:rPr lang="pt-BR" sz="2000" dirty="0" err="1">
                <a:solidFill>
                  <a:schemeClr val="tx1"/>
                </a:solidFill>
                <a:latin typeface="Times New Roman" panose="02020603050405020304" pitchFamily="18" charset="0"/>
                <a:cs typeface="Times New Roman" panose="02020603050405020304" pitchFamily="18" charset="0"/>
              </a:rPr>
              <a:t>Repeat</a:t>
            </a:r>
            <a:r>
              <a:rPr lang="pt-BR" sz="2000" dirty="0">
                <a:solidFill>
                  <a:schemeClr val="tx1"/>
                </a:solidFill>
                <a:latin typeface="Times New Roman" panose="02020603050405020304" pitchFamily="18" charset="0"/>
                <a:cs typeface="Times New Roman" panose="02020603050405020304" pitchFamily="18" charset="0"/>
              </a:rPr>
              <a:t> </a:t>
            </a:r>
            <a:r>
              <a:rPr lang="pt-BR" sz="2000" dirty="0" err="1">
                <a:solidFill>
                  <a:schemeClr val="tx1"/>
                </a:solidFill>
                <a:latin typeface="Times New Roman" panose="02020603050405020304" pitchFamily="18" charset="0"/>
                <a:cs typeface="Times New Roman" panose="02020603050405020304" pitchFamily="18" charset="0"/>
              </a:rPr>
              <a:t>Yourself</a:t>
            </a:r>
            <a:r>
              <a:rPr lang="pt-BR" sz="2000" dirty="0">
                <a:solidFill>
                  <a:schemeClr val="tx1"/>
                </a:solidFill>
                <a:latin typeface="Times New Roman" panose="02020603050405020304" pitchFamily="18" charset="0"/>
                <a:cs typeface="Times New Roman" panose="02020603050405020304" pitchFamily="18" charset="0"/>
              </a:rPr>
              <a:t>)</a:t>
            </a:r>
          </a:p>
          <a:p>
            <a:pPr marL="904875" lvl="1" indent="-457200" algn="just">
              <a:buFont typeface="Wingdings" panose="05000000000000000000" pitchFamily="2" charset="2"/>
              <a:buChar char="§"/>
            </a:pPr>
            <a:r>
              <a:rPr lang="pt-BR" sz="2000" dirty="0">
                <a:solidFill>
                  <a:schemeClr val="tx1"/>
                </a:solidFill>
                <a:latin typeface="Times New Roman" panose="02020603050405020304" pitchFamily="18" charset="0"/>
                <a:cs typeface="Times New Roman" panose="02020603050405020304" pitchFamily="18" charset="0"/>
              </a:rPr>
              <a:t>Não precisa duplicar código com valores diferentes.</a:t>
            </a:r>
          </a:p>
        </p:txBody>
      </p:sp>
    </p:spTree>
    <p:extLst>
      <p:ext uri="{BB962C8B-B14F-4D97-AF65-F5344CB8AC3E}">
        <p14:creationId xmlns:p14="http://schemas.microsoft.com/office/powerpoint/2010/main" val="220324816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DA85EF-80C8-D68B-8DE1-0126218DA213}"/>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81C7E312-6D80-EB53-22E8-FCB7E3B05425}"/>
              </a:ext>
            </a:extLst>
          </p:cNvPr>
          <p:cNvSpPr>
            <a:spLocks noGrp="1"/>
          </p:cNvSpPr>
          <p:nvPr>
            <p:ph type="title"/>
          </p:nvPr>
        </p:nvSpPr>
        <p:spPr>
          <a:xfrm>
            <a:off x="457200" y="205980"/>
            <a:ext cx="8229600" cy="857251"/>
          </a:xfrm>
        </p:spPr>
        <p:txBody>
          <a:bodyPr>
            <a:normAutofit/>
          </a:bodyPr>
          <a:lstStyle/>
          <a:p>
            <a:r>
              <a:rPr lang="en-US" b="1" dirty="0" err="1">
                <a:solidFill>
                  <a:srgbClr val="0070C0"/>
                </a:solidFill>
              </a:rPr>
              <a:t>Função</a:t>
            </a:r>
            <a:r>
              <a:rPr lang="en-US" b="1" dirty="0">
                <a:solidFill>
                  <a:srgbClr val="0070C0"/>
                </a:solidFill>
              </a:rPr>
              <a:t> Com </a:t>
            </a:r>
            <a:r>
              <a:rPr lang="en-US" b="1" dirty="0" err="1">
                <a:solidFill>
                  <a:srgbClr val="0070C0"/>
                </a:solidFill>
              </a:rPr>
              <a:t>Retorno</a:t>
            </a:r>
            <a:endParaRPr lang="en-US" b="1" dirty="0">
              <a:solidFill>
                <a:srgbClr val="0070C0"/>
              </a:solidFill>
            </a:endParaRPr>
          </a:p>
        </p:txBody>
      </p:sp>
      <p:sp>
        <p:nvSpPr>
          <p:cNvPr id="8" name="Text Placeholder 2">
            <a:extLst>
              <a:ext uri="{FF2B5EF4-FFF2-40B4-BE49-F238E27FC236}">
                <a16:creationId xmlns:a16="http://schemas.microsoft.com/office/drawing/2014/main" id="{D64937F9-35E4-2A8F-046A-05E50DE1DB17}"/>
              </a:ext>
            </a:extLst>
          </p:cNvPr>
          <p:cNvSpPr>
            <a:spLocks noGrp="1"/>
          </p:cNvSpPr>
          <p:nvPr>
            <p:ph type="body" sz="half" idx="1"/>
          </p:nvPr>
        </p:nvSpPr>
        <p:spPr>
          <a:xfrm>
            <a:off x="142865" y="1200150"/>
            <a:ext cx="8865056" cy="3737370"/>
          </a:xfrm>
        </p:spPr>
        <p:txBody>
          <a:bodyPr>
            <a:noAutofit/>
          </a:bodyPr>
          <a:lstStyle/>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Funções com retorno são aquelas que devolvem um valor para quem as chamou.</a:t>
            </a:r>
          </a:p>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Esse valor pode ser armazenado em uma variável, usado em cálculos ou exibido diretamente. Diferente das funções sem retorno, que apenas executam uma ação (como imprimir algo), funções com retorno produzem um resultado.</a:t>
            </a:r>
          </a:p>
          <a:p>
            <a:pPr marL="0" indent="0" algn="just">
              <a:buNone/>
            </a:pPr>
            <a:endParaRPr lang="pt-BR" sz="2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pt-BR" sz="2000" b="1" dirty="0">
                <a:solidFill>
                  <a:schemeClr val="tx1"/>
                </a:solidFill>
                <a:latin typeface="Times New Roman" panose="02020603050405020304" pitchFamily="18" charset="0"/>
                <a:cs typeface="Times New Roman" panose="02020603050405020304" pitchFamily="18" charset="0"/>
              </a:rPr>
              <a:t>Por que usar funções com retorno?</a:t>
            </a:r>
          </a:p>
          <a:p>
            <a:pPr algn="just">
              <a:buFont typeface="Wingdings" panose="05000000000000000000" pitchFamily="2" charset="2"/>
              <a:buChar char="ü"/>
            </a:pPr>
            <a:r>
              <a:rPr lang="pt-BR" sz="2000" dirty="0">
                <a:solidFill>
                  <a:schemeClr val="tx1"/>
                </a:solidFill>
                <a:latin typeface="Times New Roman" panose="02020603050405020304" pitchFamily="18" charset="0"/>
                <a:cs typeface="Times New Roman" panose="02020603050405020304" pitchFamily="18" charset="0"/>
              </a:rPr>
              <a:t>Para obter um resultado de um cálculo ou operação.</a:t>
            </a:r>
          </a:p>
          <a:p>
            <a:pPr algn="just">
              <a:buFont typeface="Wingdings" panose="05000000000000000000" pitchFamily="2" charset="2"/>
              <a:buChar char="ü"/>
            </a:pPr>
            <a:r>
              <a:rPr lang="pt-BR" sz="2000" dirty="0">
                <a:solidFill>
                  <a:schemeClr val="tx1"/>
                </a:solidFill>
                <a:latin typeface="Times New Roman" panose="02020603050405020304" pitchFamily="18" charset="0"/>
                <a:cs typeface="Times New Roman" panose="02020603050405020304" pitchFamily="18" charset="0"/>
              </a:rPr>
              <a:t>Para reaproveitar valores em outras partes do código.</a:t>
            </a:r>
          </a:p>
          <a:p>
            <a:pPr algn="just">
              <a:buFont typeface="Wingdings" panose="05000000000000000000" pitchFamily="2" charset="2"/>
              <a:buChar char="ü"/>
            </a:pPr>
            <a:r>
              <a:rPr lang="pt-BR" sz="2000" dirty="0">
                <a:solidFill>
                  <a:schemeClr val="tx1"/>
                </a:solidFill>
                <a:latin typeface="Times New Roman" panose="02020603050405020304" pitchFamily="18" charset="0"/>
                <a:cs typeface="Times New Roman" panose="02020603050405020304" pitchFamily="18" charset="0"/>
              </a:rPr>
              <a:t>Para isolar lógicas complexas em blocos reutilizáveis e com resultado definido.</a:t>
            </a:r>
          </a:p>
        </p:txBody>
      </p:sp>
    </p:spTree>
    <p:extLst>
      <p:ext uri="{BB962C8B-B14F-4D97-AF65-F5344CB8AC3E}">
        <p14:creationId xmlns:p14="http://schemas.microsoft.com/office/powerpoint/2010/main" val="228173887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A6A8B1-64BC-F21B-8AA8-A1393461D1F4}"/>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60891EA5-2AD9-BCC2-8094-446A4977C528}"/>
              </a:ext>
            </a:extLst>
          </p:cNvPr>
          <p:cNvSpPr>
            <a:spLocks noGrp="1"/>
          </p:cNvSpPr>
          <p:nvPr>
            <p:ph type="title"/>
          </p:nvPr>
        </p:nvSpPr>
        <p:spPr>
          <a:xfrm>
            <a:off x="457200" y="205980"/>
            <a:ext cx="8229600" cy="857251"/>
          </a:xfrm>
        </p:spPr>
        <p:txBody>
          <a:bodyPr>
            <a:normAutofit/>
          </a:bodyPr>
          <a:lstStyle/>
          <a:p>
            <a:r>
              <a:rPr lang="en-US" b="1" dirty="0" err="1">
                <a:solidFill>
                  <a:srgbClr val="0070C0"/>
                </a:solidFill>
              </a:rPr>
              <a:t>Exemplo</a:t>
            </a:r>
            <a:r>
              <a:rPr lang="en-US" b="1" dirty="0">
                <a:solidFill>
                  <a:srgbClr val="0070C0"/>
                </a:solidFill>
              </a:rPr>
              <a:t> </a:t>
            </a:r>
            <a:r>
              <a:rPr lang="en-US" b="1" dirty="0" err="1">
                <a:solidFill>
                  <a:srgbClr val="0070C0"/>
                </a:solidFill>
              </a:rPr>
              <a:t>Função</a:t>
            </a:r>
            <a:r>
              <a:rPr lang="en-US" b="1" dirty="0">
                <a:solidFill>
                  <a:srgbClr val="0070C0"/>
                </a:solidFill>
              </a:rPr>
              <a:t> Com </a:t>
            </a:r>
            <a:r>
              <a:rPr lang="en-US" b="1" dirty="0" err="1">
                <a:solidFill>
                  <a:srgbClr val="0070C0"/>
                </a:solidFill>
              </a:rPr>
              <a:t>Retorno</a:t>
            </a:r>
            <a:endParaRPr lang="en-US" b="1" dirty="0">
              <a:solidFill>
                <a:srgbClr val="0070C0"/>
              </a:solidFill>
            </a:endParaRPr>
          </a:p>
        </p:txBody>
      </p:sp>
      <p:sp>
        <p:nvSpPr>
          <p:cNvPr id="8" name="Text Placeholder 2">
            <a:extLst>
              <a:ext uri="{FF2B5EF4-FFF2-40B4-BE49-F238E27FC236}">
                <a16:creationId xmlns:a16="http://schemas.microsoft.com/office/drawing/2014/main" id="{859E9040-DF9E-69C2-6216-723BB6CDBCFE}"/>
              </a:ext>
            </a:extLst>
          </p:cNvPr>
          <p:cNvSpPr>
            <a:spLocks noGrp="1"/>
          </p:cNvSpPr>
          <p:nvPr>
            <p:ph type="body" sz="half" idx="1"/>
          </p:nvPr>
        </p:nvSpPr>
        <p:spPr>
          <a:xfrm>
            <a:off x="142865" y="1200150"/>
            <a:ext cx="8865056" cy="3737370"/>
          </a:xfrm>
        </p:spPr>
        <p:txBody>
          <a:bodyPr>
            <a:noAutofit/>
          </a:bodyPr>
          <a:lstStyle/>
          <a:p>
            <a:pPr marL="0" indent="0" algn="just">
              <a:buNone/>
            </a:pPr>
            <a:r>
              <a:rPr lang="pt-BR" sz="2000" dirty="0" err="1">
                <a:solidFill>
                  <a:schemeClr val="tx1"/>
                </a:solidFill>
                <a:latin typeface="Times New Roman" panose="02020603050405020304" pitchFamily="18" charset="0"/>
                <a:cs typeface="Times New Roman" panose="02020603050405020304" pitchFamily="18" charset="0"/>
              </a:rPr>
              <a:t>def</a:t>
            </a:r>
            <a:r>
              <a:rPr lang="pt-BR" sz="2000" dirty="0">
                <a:solidFill>
                  <a:schemeClr val="tx1"/>
                </a:solidFill>
                <a:latin typeface="Times New Roman" panose="02020603050405020304" pitchFamily="18" charset="0"/>
                <a:cs typeface="Times New Roman" panose="02020603050405020304" pitchFamily="18" charset="0"/>
              </a:rPr>
              <a:t> soma(a, b):</a:t>
            </a:r>
          </a:p>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    </a:t>
            </a:r>
            <a:r>
              <a:rPr lang="pt-BR" sz="2000" dirty="0" err="1">
                <a:solidFill>
                  <a:schemeClr val="tx1"/>
                </a:solidFill>
                <a:latin typeface="Times New Roman" panose="02020603050405020304" pitchFamily="18" charset="0"/>
                <a:cs typeface="Times New Roman" panose="02020603050405020304" pitchFamily="18" charset="0"/>
              </a:rPr>
              <a:t>return</a:t>
            </a:r>
            <a:r>
              <a:rPr lang="pt-BR" sz="2000" dirty="0">
                <a:solidFill>
                  <a:schemeClr val="tx1"/>
                </a:solidFill>
                <a:latin typeface="Times New Roman" panose="02020603050405020304" pitchFamily="18" charset="0"/>
                <a:cs typeface="Times New Roman" panose="02020603050405020304" pitchFamily="18" charset="0"/>
              </a:rPr>
              <a:t> a + b  # retorna o resultado da soma</a:t>
            </a:r>
          </a:p>
          <a:p>
            <a:pPr marL="0" indent="0" algn="just">
              <a:buNone/>
            </a:pPr>
            <a:endParaRPr lang="pt-BR" sz="2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 usando o retorno</a:t>
            </a:r>
          </a:p>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resultado = soma(5, 3)</a:t>
            </a:r>
          </a:p>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print("Resultado:", resultado)</a:t>
            </a:r>
          </a:p>
        </p:txBody>
      </p:sp>
    </p:spTree>
    <p:extLst>
      <p:ext uri="{BB962C8B-B14F-4D97-AF65-F5344CB8AC3E}">
        <p14:creationId xmlns:p14="http://schemas.microsoft.com/office/powerpoint/2010/main" val="254672061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F24B78-0079-DCA6-4257-2E7DABB0D34B}"/>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D07E49DE-942B-92A1-94D3-844E6E18CAFF}"/>
              </a:ext>
            </a:extLst>
          </p:cNvPr>
          <p:cNvSpPr>
            <a:spLocks noGrp="1"/>
          </p:cNvSpPr>
          <p:nvPr>
            <p:ph type="title"/>
          </p:nvPr>
        </p:nvSpPr>
        <p:spPr>
          <a:xfrm>
            <a:off x="457200" y="205980"/>
            <a:ext cx="8229600" cy="857251"/>
          </a:xfrm>
        </p:spPr>
        <p:txBody>
          <a:bodyPr>
            <a:normAutofit/>
          </a:bodyPr>
          <a:lstStyle/>
          <a:p>
            <a:r>
              <a:rPr lang="en-US" b="1" dirty="0" err="1">
                <a:solidFill>
                  <a:srgbClr val="0070C0"/>
                </a:solidFill>
              </a:rPr>
              <a:t>Exemplo</a:t>
            </a:r>
            <a:r>
              <a:rPr lang="en-US" b="1" dirty="0">
                <a:solidFill>
                  <a:srgbClr val="0070C0"/>
                </a:solidFill>
              </a:rPr>
              <a:t> </a:t>
            </a:r>
            <a:r>
              <a:rPr lang="en-US" b="1" dirty="0" err="1">
                <a:solidFill>
                  <a:srgbClr val="0070C0"/>
                </a:solidFill>
              </a:rPr>
              <a:t>Função</a:t>
            </a:r>
            <a:r>
              <a:rPr lang="en-US" b="1" dirty="0">
                <a:solidFill>
                  <a:srgbClr val="0070C0"/>
                </a:solidFill>
              </a:rPr>
              <a:t> Com </a:t>
            </a:r>
            <a:r>
              <a:rPr lang="en-US" b="1" dirty="0" err="1">
                <a:solidFill>
                  <a:srgbClr val="0070C0"/>
                </a:solidFill>
              </a:rPr>
              <a:t>Retorno</a:t>
            </a:r>
            <a:endParaRPr lang="en-US" b="1" dirty="0">
              <a:solidFill>
                <a:srgbClr val="0070C0"/>
              </a:solidFill>
            </a:endParaRPr>
          </a:p>
        </p:txBody>
      </p:sp>
      <p:sp>
        <p:nvSpPr>
          <p:cNvPr id="8" name="Text Placeholder 2">
            <a:extLst>
              <a:ext uri="{FF2B5EF4-FFF2-40B4-BE49-F238E27FC236}">
                <a16:creationId xmlns:a16="http://schemas.microsoft.com/office/drawing/2014/main" id="{BB7E4B90-6EEA-808C-BEEE-4262C6C34A9A}"/>
              </a:ext>
            </a:extLst>
          </p:cNvPr>
          <p:cNvSpPr>
            <a:spLocks noGrp="1"/>
          </p:cNvSpPr>
          <p:nvPr>
            <p:ph type="body" sz="half" idx="1"/>
          </p:nvPr>
        </p:nvSpPr>
        <p:spPr>
          <a:xfrm>
            <a:off x="142865" y="1200150"/>
            <a:ext cx="8865056" cy="3737370"/>
          </a:xfrm>
        </p:spPr>
        <p:txBody>
          <a:bodyPr>
            <a:noAutofit/>
          </a:bodyPr>
          <a:lstStyle/>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#include &lt;</a:t>
            </a:r>
            <a:r>
              <a:rPr lang="pt-BR" sz="2000" dirty="0" err="1">
                <a:solidFill>
                  <a:schemeClr val="tx1"/>
                </a:solidFill>
                <a:latin typeface="Times New Roman" panose="02020603050405020304" pitchFamily="18" charset="0"/>
                <a:cs typeface="Times New Roman" panose="02020603050405020304" pitchFamily="18" charset="0"/>
              </a:rPr>
              <a:t>stdio.h</a:t>
            </a:r>
            <a:r>
              <a:rPr lang="pt-BR" sz="2000" dirty="0">
                <a:solidFill>
                  <a:schemeClr val="tx1"/>
                </a:solidFill>
                <a:latin typeface="Times New Roman" panose="02020603050405020304" pitchFamily="18" charset="0"/>
                <a:cs typeface="Times New Roman" panose="02020603050405020304" pitchFamily="18" charset="0"/>
              </a:rPr>
              <a:t>&gt;</a:t>
            </a:r>
          </a:p>
          <a:p>
            <a:pPr marL="0" indent="0" algn="just">
              <a:buNone/>
            </a:pPr>
            <a:r>
              <a:rPr lang="pt-BR" sz="2000" dirty="0" err="1">
                <a:solidFill>
                  <a:schemeClr val="tx1"/>
                </a:solidFill>
                <a:latin typeface="Times New Roman" panose="02020603050405020304" pitchFamily="18" charset="0"/>
                <a:cs typeface="Times New Roman" panose="02020603050405020304" pitchFamily="18" charset="0"/>
              </a:rPr>
              <a:t>int</a:t>
            </a:r>
            <a:r>
              <a:rPr lang="pt-BR" sz="2000" dirty="0">
                <a:solidFill>
                  <a:schemeClr val="tx1"/>
                </a:solidFill>
                <a:latin typeface="Times New Roman" panose="02020603050405020304" pitchFamily="18" charset="0"/>
                <a:cs typeface="Times New Roman" panose="02020603050405020304" pitchFamily="18" charset="0"/>
              </a:rPr>
              <a:t> soma(</a:t>
            </a:r>
            <a:r>
              <a:rPr lang="pt-BR" sz="2000" dirty="0" err="1">
                <a:solidFill>
                  <a:schemeClr val="tx1"/>
                </a:solidFill>
                <a:latin typeface="Times New Roman" panose="02020603050405020304" pitchFamily="18" charset="0"/>
                <a:cs typeface="Times New Roman" panose="02020603050405020304" pitchFamily="18" charset="0"/>
              </a:rPr>
              <a:t>int</a:t>
            </a:r>
            <a:r>
              <a:rPr lang="pt-BR" sz="2000" dirty="0">
                <a:solidFill>
                  <a:schemeClr val="tx1"/>
                </a:solidFill>
                <a:latin typeface="Times New Roman" panose="02020603050405020304" pitchFamily="18" charset="0"/>
                <a:cs typeface="Times New Roman" panose="02020603050405020304" pitchFamily="18" charset="0"/>
              </a:rPr>
              <a:t> a, </a:t>
            </a:r>
            <a:r>
              <a:rPr lang="pt-BR" sz="2000" dirty="0" err="1">
                <a:solidFill>
                  <a:schemeClr val="tx1"/>
                </a:solidFill>
                <a:latin typeface="Times New Roman" panose="02020603050405020304" pitchFamily="18" charset="0"/>
                <a:cs typeface="Times New Roman" panose="02020603050405020304" pitchFamily="18" charset="0"/>
              </a:rPr>
              <a:t>int</a:t>
            </a:r>
            <a:r>
              <a:rPr lang="pt-BR" sz="2000" dirty="0">
                <a:solidFill>
                  <a:schemeClr val="tx1"/>
                </a:solidFill>
                <a:latin typeface="Times New Roman" panose="02020603050405020304" pitchFamily="18" charset="0"/>
                <a:cs typeface="Times New Roman" panose="02020603050405020304" pitchFamily="18" charset="0"/>
              </a:rPr>
              <a:t> b) {</a:t>
            </a:r>
          </a:p>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    </a:t>
            </a:r>
            <a:r>
              <a:rPr lang="pt-BR" sz="2000" dirty="0" err="1">
                <a:solidFill>
                  <a:schemeClr val="tx1"/>
                </a:solidFill>
                <a:latin typeface="Times New Roman" panose="02020603050405020304" pitchFamily="18" charset="0"/>
                <a:cs typeface="Times New Roman" panose="02020603050405020304" pitchFamily="18" charset="0"/>
              </a:rPr>
              <a:t>return</a:t>
            </a:r>
            <a:r>
              <a:rPr lang="pt-BR" sz="2000" dirty="0">
                <a:solidFill>
                  <a:schemeClr val="tx1"/>
                </a:solidFill>
                <a:latin typeface="Times New Roman" panose="02020603050405020304" pitchFamily="18" charset="0"/>
                <a:cs typeface="Times New Roman" panose="02020603050405020304" pitchFamily="18" charset="0"/>
              </a:rPr>
              <a:t> a + b;</a:t>
            </a:r>
          </a:p>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a:t>
            </a:r>
          </a:p>
          <a:p>
            <a:pPr marL="0" indent="0" algn="just">
              <a:buNone/>
            </a:pPr>
            <a:endParaRPr lang="pt-BR" sz="2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pt-BR" sz="2000" dirty="0" err="1">
                <a:solidFill>
                  <a:schemeClr val="tx1"/>
                </a:solidFill>
                <a:latin typeface="Times New Roman" panose="02020603050405020304" pitchFamily="18" charset="0"/>
                <a:cs typeface="Times New Roman" panose="02020603050405020304" pitchFamily="18" charset="0"/>
              </a:rPr>
              <a:t>int</a:t>
            </a:r>
            <a:r>
              <a:rPr lang="pt-BR" sz="2000" dirty="0">
                <a:solidFill>
                  <a:schemeClr val="tx1"/>
                </a:solidFill>
                <a:latin typeface="Times New Roman" panose="02020603050405020304" pitchFamily="18" charset="0"/>
                <a:cs typeface="Times New Roman" panose="02020603050405020304" pitchFamily="18" charset="0"/>
              </a:rPr>
              <a:t> </a:t>
            </a:r>
            <a:r>
              <a:rPr lang="pt-BR" sz="2000" dirty="0" err="1">
                <a:solidFill>
                  <a:schemeClr val="tx1"/>
                </a:solidFill>
                <a:latin typeface="Times New Roman" panose="02020603050405020304" pitchFamily="18" charset="0"/>
                <a:cs typeface="Times New Roman" panose="02020603050405020304" pitchFamily="18" charset="0"/>
              </a:rPr>
              <a:t>main</a:t>
            </a:r>
            <a:r>
              <a:rPr lang="pt-BR" sz="2000" dirty="0">
                <a:solidFill>
                  <a:schemeClr val="tx1"/>
                </a:solidFill>
                <a:latin typeface="Times New Roman" panose="02020603050405020304" pitchFamily="18" charset="0"/>
                <a:cs typeface="Times New Roman" panose="02020603050405020304" pitchFamily="18" charset="0"/>
              </a:rPr>
              <a:t>() {</a:t>
            </a:r>
          </a:p>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    </a:t>
            </a:r>
            <a:r>
              <a:rPr lang="pt-BR" sz="2000" dirty="0" err="1">
                <a:solidFill>
                  <a:schemeClr val="tx1"/>
                </a:solidFill>
                <a:latin typeface="Times New Roman" panose="02020603050405020304" pitchFamily="18" charset="0"/>
                <a:cs typeface="Times New Roman" panose="02020603050405020304" pitchFamily="18" charset="0"/>
              </a:rPr>
              <a:t>int</a:t>
            </a:r>
            <a:r>
              <a:rPr lang="pt-BR" sz="2000" dirty="0">
                <a:solidFill>
                  <a:schemeClr val="tx1"/>
                </a:solidFill>
                <a:latin typeface="Times New Roman" panose="02020603050405020304" pitchFamily="18" charset="0"/>
                <a:cs typeface="Times New Roman" panose="02020603050405020304" pitchFamily="18" charset="0"/>
              </a:rPr>
              <a:t> resultado = soma(5, 3);</a:t>
            </a:r>
          </a:p>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    </a:t>
            </a:r>
            <a:r>
              <a:rPr lang="pt-BR" sz="2000" dirty="0" err="1">
                <a:solidFill>
                  <a:schemeClr val="tx1"/>
                </a:solidFill>
                <a:latin typeface="Times New Roman" panose="02020603050405020304" pitchFamily="18" charset="0"/>
                <a:cs typeface="Times New Roman" panose="02020603050405020304" pitchFamily="18" charset="0"/>
              </a:rPr>
              <a:t>printf</a:t>
            </a:r>
            <a:r>
              <a:rPr lang="pt-BR" sz="2000" dirty="0">
                <a:solidFill>
                  <a:schemeClr val="tx1"/>
                </a:solidFill>
                <a:latin typeface="Times New Roman" panose="02020603050405020304" pitchFamily="18" charset="0"/>
                <a:cs typeface="Times New Roman" panose="02020603050405020304" pitchFamily="18" charset="0"/>
              </a:rPr>
              <a:t>("Resultado: %d\n", resultado);</a:t>
            </a:r>
          </a:p>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    </a:t>
            </a:r>
            <a:r>
              <a:rPr lang="pt-BR" sz="2000" dirty="0" err="1">
                <a:solidFill>
                  <a:schemeClr val="tx1"/>
                </a:solidFill>
                <a:latin typeface="Times New Roman" panose="02020603050405020304" pitchFamily="18" charset="0"/>
                <a:cs typeface="Times New Roman" panose="02020603050405020304" pitchFamily="18" charset="0"/>
              </a:rPr>
              <a:t>return</a:t>
            </a:r>
            <a:r>
              <a:rPr lang="pt-BR" sz="2000" dirty="0">
                <a:solidFill>
                  <a:schemeClr val="tx1"/>
                </a:solidFill>
                <a:latin typeface="Times New Roman" panose="02020603050405020304" pitchFamily="18" charset="0"/>
                <a:cs typeface="Times New Roman" panose="02020603050405020304" pitchFamily="18" charset="0"/>
              </a:rPr>
              <a:t> 0;</a:t>
            </a:r>
          </a:p>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8394772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B1C83-D6B0-F66D-EE8C-D68F36D43D7D}"/>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0F9408B6-8011-CBE7-F2EE-330B08D859E9}"/>
              </a:ext>
            </a:extLst>
          </p:cNvPr>
          <p:cNvSpPr>
            <a:spLocks noGrp="1"/>
          </p:cNvSpPr>
          <p:nvPr>
            <p:ph type="title"/>
          </p:nvPr>
        </p:nvSpPr>
        <p:spPr>
          <a:xfrm>
            <a:off x="457200" y="205980"/>
            <a:ext cx="8229600" cy="857251"/>
          </a:xfrm>
        </p:spPr>
        <p:txBody>
          <a:bodyPr>
            <a:normAutofit fontScale="90000"/>
          </a:bodyPr>
          <a:lstStyle/>
          <a:p>
            <a:r>
              <a:rPr lang="en-US" b="1" dirty="0" err="1">
                <a:solidFill>
                  <a:srgbClr val="0070C0"/>
                </a:solidFill>
              </a:rPr>
              <a:t>Características</a:t>
            </a:r>
            <a:r>
              <a:rPr lang="en-US" b="1" dirty="0">
                <a:solidFill>
                  <a:srgbClr val="0070C0"/>
                </a:solidFill>
              </a:rPr>
              <a:t> </a:t>
            </a:r>
            <a:r>
              <a:rPr lang="en-US" b="1" dirty="0" err="1">
                <a:solidFill>
                  <a:srgbClr val="0070C0"/>
                </a:solidFill>
              </a:rPr>
              <a:t>Função</a:t>
            </a:r>
            <a:r>
              <a:rPr lang="en-US" b="1" dirty="0">
                <a:solidFill>
                  <a:srgbClr val="0070C0"/>
                </a:solidFill>
              </a:rPr>
              <a:t> Com </a:t>
            </a:r>
            <a:r>
              <a:rPr lang="en-US" b="1" dirty="0" err="1">
                <a:solidFill>
                  <a:srgbClr val="0070C0"/>
                </a:solidFill>
              </a:rPr>
              <a:t>Retorno</a:t>
            </a:r>
            <a:endParaRPr lang="en-US" b="1" dirty="0">
              <a:solidFill>
                <a:srgbClr val="0070C0"/>
              </a:solidFill>
            </a:endParaRPr>
          </a:p>
        </p:txBody>
      </p:sp>
      <p:sp>
        <p:nvSpPr>
          <p:cNvPr id="8" name="Text Placeholder 2">
            <a:extLst>
              <a:ext uri="{FF2B5EF4-FFF2-40B4-BE49-F238E27FC236}">
                <a16:creationId xmlns:a16="http://schemas.microsoft.com/office/drawing/2014/main" id="{288185A8-0117-C173-5CC8-8150369D441D}"/>
              </a:ext>
            </a:extLst>
          </p:cNvPr>
          <p:cNvSpPr>
            <a:spLocks noGrp="1"/>
          </p:cNvSpPr>
          <p:nvPr>
            <p:ph type="body" sz="half" idx="1"/>
          </p:nvPr>
        </p:nvSpPr>
        <p:spPr>
          <a:xfrm>
            <a:off x="142865" y="1200150"/>
            <a:ext cx="8865056" cy="3737370"/>
          </a:xfrm>
        </p:spPr>
        <p:txBody>
          <a:bodyPr>
            <a:noAutofit/>
          </a:bodyPr>
          <a:lstStyle/>
          <a:p>
            <a:pPr algn="just">
              <a:buFont typeface="Wingdings" panose="05000000000000000000" pitchFamily="2" charset="2"/>
              <a:buChar char="ü"/>
            </a:pPr>
            <a:r>
              <a:rPr lang="pt-BR" sz="2000" dirty="0">
                <a:solidFill>
                  <a:schemeClr val="tx1"/>
                </a:solidFill>
                <a:latin typeface="Times New Roman" panose="02020603050405020304" pitchFamily="18" charset="0"/>
                <a:cs typeface="Times New Roman" panose="02020603050405020304" pitchFamily="18" charset="0"/>
              </a:rPr>
              <a:t>Sempre usam a instrução </a:t>
            </a:r>
            <a:r>
              <a:rPr lang="pt-BR" sz="2000" dirty="0" err="1">
                <a:solidFill>
                  <a:schemeClr val="tx1"/>
                </a:solidFill>
                <a:latin typeface="Times New Roman" panose="02020603050405020304" pitchFamily="18" charset="0"/>
                <a:cs typeface="Times New Roman" panose="02020603050405020304" pitchFamily="18" charset="0"/>
              </a:rPr>
              <a:t>return</a:t>
            </a:r>
            <a:r>
              <a:rPr lang="pt-BR" sz="2000" dirty="0">
                <a:solidFill>
                  <a:schemeClr val="tx1"/>
                </a:solidFill>
                <a:latin typeface="Times New Roman" panose="02020603050405020304" pitchFamily="18" charset="0"/>
                <a:cs typeface="Times New Roman" panose="02020603050405020304" pitchFamily="18" charset="0"/>
              </a:rPr>
              <a:t> (ou equivalente) para devolver o valor.</a:t>
            </a:r>
          </a:p>
          <a:p>
            <a:pPr algn="just">
              <a:buFont typeface="Wingdings" panose="05000000000000000000" pitchFamily="2" charset="2"/>
              <a:buChar char="ü"/>
            </a:pPr>
            <a:r>
              <a:rPr lang="pt-BR" sz="2000" dirty="0">
                <a:solidFill>
                  <a:schemeClr val="tx1"/>
                </a:solidFill>
                <a:latin typeface="Times New Roman" panose="02020603050405020304" pitchFamily="18" charset="0"/>
                <a:cs typeface="Times New Roman" panose="02020603050405020304" pitchFamily="18" charset="0"/>
              </a:rPr>
              <a:t>A função termina sua execução ao encontrar o </a:t>
            </a:r>
            <a:r>
              <a:rPr lang="pt-BR" sz="2000" dirty="0" err="1">
                <a:solidFill>
                  <a:schemeClr val="tx1"/>
                </a:solidFill>
                <a:latin typeface="Times New Roman" panose="02020603050405020304" pitchFamily="18" charset="0"/>
                <a:cs typeface="Times New Roman" panose="02020603050405020304" pitchFamily="18" charset="0"/>
              </a:rPr>
              <a:t>return</a:t>
            </a:r>
            <a:r>
              <a:rPr lang="pt-BR" sz="2000" dirty="0">
                <a:solidFill>
                  <a:schemeClr val="tx1"/>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ü"/>
            </a:pPr>
            <a:r>
              <a:rPr lang="pt-BR" sz="2000" dirty="0">
                <a:solidFill>
                  <a:schemeClr val="tx1"/>
                </a:solidFill>
                <a:latin typeface="Times New Roman" panose="02020603050405020304" pitchFamily="18" charset="0"/>
                <a:cs typeface="Times New Roman" panose="02020603050405020304" pitchFamily="18" charset="0"/>
              </a:rPr>
              <a:t>O tipo do retorno pode ser: inteiro, real, texto, booleano, lista, etc.</a:t>
            </a:r>
          </a:p>
          <a:p>
            <a:pPr marL="0" indent="0" algn="just">
              <a:buNone/>
            </a:pPr>
            <a:endParaRPr lang="pt-BR" sz="2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pt-BR" sz="2000" b="1" dirty="0">
                <a:solidFill>
                  <a:schemeClr val="tx1"/>
                </a:solidFill>
                <a:latin typeface="Times New Roman" panose="02020603050405020304" pitchFamily="18" charset="0"/>
                <a:cs typeface="Times New Roman" panose="02020603050405020304" pitchFamily="18" charset="0"/>
              </a:rPr>
              <a:t>Aplicações comuns:</a:t>
            </a:r>
          </a:p>
          <a:p>
            <a:pPr algn="just">
              <a:buFont typeface="Wingdings" panose="05000000000000000000" pitchFamily="2" charset="2"/>
              <a:buChar char="§"/>
            </a:pPr>
            <a:r>
              <a:rPr lang="pt-BR" sz="2000" dirty="0">
                <a:solidFill>
                  <a:schemeClr val="tx1"/>
                </a:solidFill>
                <a:latin typeface="Times New Roman" panose="02020603050405020304" pitchFamily="18" charset="0"/>
                <a:cs typeface="Times New Roman" panose="02020603050405020304" pitchFamily="18" charset="0"/>
              </a:rPr>
              <a:t>Cálculo de áreas, médias, impostos, etc.</a:t>
            </a:r>
          </a:p>
          <a:p>
            <a:pPr algn="just">
              <a:buFont typeface="Wingdings" panose="05000000000000000000" pitchFamily="2" charset="2"/>
              <a:buChar char="§"/>
            </a:pPr>
            <a:r>
              <a:rPr lang="pt-BR" sz="2000" dirty="0">
                <a:solidFill>
                  <a:schemeClr val="tx1"/>
                </a:solidFill>
                <a:latin typeface="Times New Roman" panose="02020603050405020304" pitchFamily="18" charset="0"/>
                <a:cs typeface="Times New Roman" panose="02020603050405020304" pitchFamily="18" charset="0"/>
              </a:rPr>
              <a:t>Verificações lógicas (</a:t>
            </a:r>
            <a:r>
              <a:rPr lang="pt-BR" sz="2000" dirty="0" err="1">
                <a:solidFill>
                  <a:schemeClr val="tx1"/>
                </a:solidFill>
                <a:latin typeface="Times New Roman" panose="02020603050405020304" pitchFamily="18" charset="0"/>
                <a:cs typeface="Times New Roman" panose="02020603050405020304" pitchFamily="18" charset="0"/>
              </a:rPr>
              <a:t>ex</a:t>
            </a:r>
            <a:r>
              <a:rPr lang="pt-BR" sz="2000" dirty="0">
                <a:solidFill>
                  <a:schemeClr val="tx1"/>
                </a:solidFill>
                <a:latin typeface="Times New Roman" panose="02020603050405020304" pitchFamily="18" charset="0"/>
                <a:cs typeface="Times New Roman" panose="02020603050405020304" pitchFamily="18" charset="0"/>
              </a:rPr>
              <a:t>: retornar </a:t>
            </a:r>
            <a:r>
              <a:rPr lang="pt-BR" sz="2000" dirty="0" err="1">
                <a:solidFill>
                  <a:schemeClr val="tx1"/>
                </a:solidFill>
                <a:latin typeface="Times New Roman" panose="02020603050405020304" pitchFamily="18" charset="0"/>
                <a:cs typeface="Times New Roman" panose="02020603050405020304" pitchFamily="18" charset="0"/>
              </a:rPr>
              <a:t>True</a:t>
            </a:r>
            <a:r>
              <a:rPr lang="pt-BR" sz="2000" dirty="0">
                <a:solidFill>
                  <a:schemeClr val="tx1"/>
                </a:solidFill>
                <a:latin typeface="Times New Roman" panose="02020603050405020304" pitchFamily="18" charset="0"/>
                <a:cs typeface="Times New Roman" panose="02020603050405020304" pitchFamily="18" charset="0"/>
              </a:rPr>
              <a:t> ou False).</a:t>
            </a:r>
          </a:p>
          <a:p>
            <a:pPr algn="just">
              <a:buFont typeface="Wingdings" panose="05000000000000000000" pitchFamily="2" charset="2"/>
              <a:buChar char="§"/>
            </a:pPr>
            <a:r>
              <a:rPr lang="pt-BR" sz="2000" dirty="0">
                <a:solidFill>
                  <a:schemeClr val="tx1"/>
                </a:solidFill>
                <a:latin typeface="Times New Roman" panose="02020603050405020304" pitchFamily="18" charset="0"/>
                <a:cs typeface="Times New Roman" panose="02020603050405020304" pitchFamily="18" charset="0"/>
              </a:rPr>
              <a:t>Buscar dados em listas, bancos de dados, arquivos.</a:t>
            </a:r>
          </a:p>
        </p:txBody>
      </p:sp>
    </p:spTree>
    <p:extLst>
      <p:ext uri="{BB962C8B-B14F-4D97-AF65-F5344CB8AC3E}">
        <p14:creationId xmlns:p14="http://schemas.microsoft.com/office/powerpoint/2010/main" val="384415013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D080E1-77AC-BD42-1E78-608E9FCE37AB}"/>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8A007DD3-A7D3-D47D-745E-FD929C4ED638}"/>
              </a:ext>
            </a:extLst>
          </p:cNvPr>
          <p:cNvSpPr>
            <a:spLocks noGrp="1"/>
          </p:cNvSpPr>
          <p:nvPr>
            <p:ph type="title"/>
          </p:nvPr>
        </p:nvSpPr>
        <p:spPr>
          <a:xfrm>
            <a:off x="457200" y="205980"/>
            <a:ext cx="8229600" cy="857251"/>
          </a:xfrm>
        </p:spPr>
        <p:txBody>
          <a:bodyPr>
            <a:normAutofit fontScale="90000"/>
          </a:bodyPr>
          <a:lstStyle/>
          <a:p>
            <a:r>
              <a:rPr lang="en-US" b="1" dirty="0" err="1">
                <a:solidFill>
                  <a:srgbClr val="0070C0"/>
                </a:solidFill>
              </a:rPr>
              <a:t>Escopo</a:t>
            </a:r>
            <a:r>
              <a:rPr lang="en-US" b="1" dirty="0">
                <a:solidFill>
                  <a:srgbClr val="0070C0"/>
                </a:solidFill>
              </a:rPr>
              <a:t> de </a:t>
            </a:r>
            <a:r>
              <a:rPr lang="en-US" b="1" dirty="0" err="1">
                <a:solidFill>
                  <a:srgbClr val="0070C0"/>
                </a:solidFill>
              </a:rPr>
              <a:t>Variáveis</a:t>
            </a:r>
            <a:r>
              <a:rPr lang="en-US" b="1" dirty="0">
                <a:solidFill>
                  <a:srgbClr val="0070C0"/>
                </a:solidFill>
              </a:rPr>
              <a:t>: Local vs Global</a:t>
            </a:r>
          </a:p>
        </p:txBody>
      </p:sp>
      <p:sp>
        <p:nvSpPr>
          <p:cNvPr id="8" name="Text Placeholder 2">
            <a:extLst>
              <a:ext uri="{FF2B5EF4-FFF2-40B4-BE49-F238E27FC236}">
                <a16:creationId xmlns:a16="http://schemas.microsoft.com/office/drawing/2014/main" id="{4E9A78A0-BA35-5853-5E2E-29FFE6029959}"/>
              </a:ext>
            </a:extLst>
          </p:cNvPr>
          <p:cNvSpPr>
            <a:spLocks noGrp="1"/>
          </p:cNvSpPr>
          <p:nvPr>
            <p:ph type="body" sz="half" idx="1"/>
          </p:nvPr>
        </p:nvSpPr>
        <p:spPr>
          <a:xfrm>
            <a:off x="142865" y="1200150"/>
            <a:ext cx="8865056" cy="3737370"/>
          </a:xfrm>
        </p:spPr>
        <p:txBody>
          <a:bodyPr>
            <a:noAutofit/>
          </a:bodyPr>
          <a:lstStyle/>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Exemplo prático:</a:t>
            </a:r>
          </a:p>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x = 10</a:t>
            </a:r>
          </a:p>
          <a:p>
            <a:pPr marL="0" indent="0" algn="just">
              <a:buNone/>
            </a:pPr>
            <a:r>
              <a:rPr lang="pt-BR" sz="2000" dirty="0" err="1">
                <a:solidFill>
                  <a:schemeClr val="tx1"/>
                </a:solidFill>
                <a:latin typeface="Times New Roman" panose="02020603050405020304" pitchFamily="18" charset="0"/>
                <a:cs typeface="Times New Roman" panose="02020603050405020304" pitchFamily="18" charset="0"/>
              </a:rPr>
              <a:t>def</a:t>
            </a:r>
            <a:r>
              <a:rPr lang="pt-BR" sz="2000" dirty="0">
                <a:solidFill>
                  <a:schemeClr val="tx1"/>
                </a:solidFill>
                <a:latin typeface="Times New Roman" panose="02020603050405020304" pitchFamily="18" charset="0"/>
                <a:cs typeface="Times New Roman" panose="02020603050405020304" pitchFamily="18" charset="0"/>
              </a:rPr>
              <a:t> teste():</a:t>
            </a:r>
          </a:p>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    x = 5</a:t>
            </a:r>
          </a:p>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    print(x)  </a:t>
            </a:r>
            <a:r>
              <a:rPr lang="pt-BR" sz="2000" b="1" dirty="0">
                <a:solidFill>
                  <a:schemeClr val="tx1"/>
                </a:solidFill>
                <a:latin typeface="Times New Roman" panose="02020603050405020304" pitchFamily="18" charset="0"/>
                <a:cs typeface="Times New Roman" panose="02020603050405020304" pitchFamily="18" charset="0"/>
              </a:rPr>
              <a:t># local</a:t>
            </a:r>
          </a:p>
          <a:p>
            <a:pPr marL="0" indent="0" algn="just">
              <a:buNone/>
            </a:pPr>
            <a:endParaRPr lang="pt-BR" sz="2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teste()</a:t>
            </a:r>
          </a:p>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print(x)      </a:t>
            </a:r>
            <a:r>
              <a:rPr lang="pt-BR" sz="2000" b="1" dirty="0">
                <a:solidFill>
                  <a:srgbClr val="FF0000"/>
                </a:solidFill>
                <a:latin typeface="Times New Roman" panose="02020603050405020304" pitchFamily="18" charset="0"/>
                <a:cs typeface="Times New Roman" panose="02020603050405020304" pitchFamily="18" charset="0"/>
              </a:rPr>
              <a:t># global</a:t>
            </a:r>
          </a:p>
        </p:txBody>
      </p:sp>
    </p:spTree>
    <p:extLst>
      <p:ext uri="{BB962C8B-B14F-4D97-AF65-F5344CB8AC3E}">
        <p14:creationId xmlns:p14="http://schemas.microsoft.com/office/powerpoint/2010/main" val="421888795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normAutofit/>
          </a:bodyPr>
          <a:lstStyle/>
          <a:p>
            <a:r>
              <a:rPr lang="en-US" b="1" dirty="0" err="1">
                <a:solidFill>
                  <a:srgbClr val="0070C0"/>
                </a:solidFill>
              </a:rPr>
              <a:t>Leitura</a:t>
            </a:r>
            <a:r>
              <a:rPr lang="en-US" b="1" dirty="0">
                <a:solidFill>
                  <a:srgbClr val="0070C0"/>
                </a:solidFill>
              </a:rPr>
              <a:t> </a:t>
            </a:r>
            <a:r>
              <a:rPr lang="en-US" b="1" dirty="0" err="1">
                <a:solidFill>
                  <a:srgbClr val="0070C0"/>
                </a:solidFill>
              </a:rPr>
              <a:t>Específica</a:t>
            </a:r>
            <a:endParaRPr lang="en-US" b="1" dirty="0">
              <a:solidFill>
                <a:srgbClr val="0070C0"/>
              </a:solidFill>
            </a:endParaRPr>
          </a:p>
        </p:txBody>
      </p:sp>
      <p:sp>
        <p:nvSpPr>
          <p:cNvPr id="8" name="Text Placeholder 2"/>
          <p:cNvSpPr>
            <a:spLocks noGrp="1"/>
          </p:cNvSpPr>
          <p:nvPr>
            <p:ph type="body" sz="half" idx="1"/>
          </p:nvPr>
        </p:nvSpPr>
        <p:spPr>
          <a:xfrm>
            <a:off x="142865" y="1200150"/>
            <a:ext cx="8865056" cy="3737369"/>
          </a:xfrm>
        </p:spPr>
        <p:txBody>
          <a:bodyPr>
            <a:noAutofit/>
          </a:bodyPr>
          <a:lstStyle/>
          <a:p>
            <a:pPr marL="0" indent="0" algn="just">
              <a:buNone/>
            </a:pPr>
            <a:r>
              <a:rPr lang="pt-BR" sz="2000" dirty="0">
                <a:latin typeface="Times New Roman" panose="02020603050405020304" pitchFamily="18" charset="0"/>
                <a:cs typeface="Times New Roman" panose="02020603050405020304" pitchFamily="18" charset="0"/>
              </a:rPr>
              <a:t>[1] Algoritmos e Complexidade – Parte 1.</a:t>
            </a:r>
          </a:p>
          <a:p>
            <a:pPr marL="0" indent="0" algn="just">
              <a:buNone/>
            </a:pPr>
            <a:r>
              <a:rPr lang="pt-BR" sz="2000" b="1" dirty="0">
                <a:solidFill>
                  <a:srgbClr val="FF0000"/>
                </a:solidFill>
                <a:latin typeface="Times New Roman" panose="02020603050405020304" pitchFamily="18" charset="0"/>
                <a:cs typeface="Times New Roman" panose="02020603050405020304" pitchFamily="18" charset="0"/>
              </a:rPr>
              <a:t>Disponível em:</a:t>
            </a:r>
          </a:p>
          <a:p>
            <a:pPr marL="0" indent="0" algn="just">
              <a:buNone/>
            </a:pPr>
            <a:endParaRPr lang="pt-BR" sz="2000" dirty="0">
              <a:latin typeface="Times New Roman" panose="02020603050405020304" pitchFamily="18" charset="0"/>
              <a:cs typeface="Times New Roman" panose="02020603050405020304" pitchFamily="18" charset="0"/>
            </a:endParaRPr>
          </a:p>
          <a:p>
            <a:pPr marL="0" indent="0" algn="just">
              <a:buNone/>
            </a:pPr>
            <a:r>
              <a:rPr lang="pt-BR" sz="2000" dirty="0">
                <a:latin typeface="Times New Roman" panose="02020603050405020304" pitchFamily="18" charset="0"/>
                <a:cs typeface="Times New Roman" panose="02020603050405020304" pitchFamily="18" charset="0"/>
              </a:rPr>
              <a:t>[2] Algoritmos e Complexidade – Parte 2. </a:t>
            </a:r>
          </a:p>
          <a:p>
            <a:pPr marL="0" indent="0" algn="just">
              <a:buNone/>
            </a:pPr>
            <a:r>
              <a:rPr lang="pt-BR" sz="2000" b="1" dirty="0">
                <a:solidFill>
                  <a:srgbClr val="FF0000"/>
                </a:solidFill>
                <a:latin typeface="Times New Roman" panose="02020603050405020304" pitchFamily="18" charset="0"/>
                <a:cs typeface="Times New Roman" panose="02020603050405020304" pitchFamily="18" charset="0"/>
              </a:rPr>
              <a:t>Disponível em:</a:t>
            </a:r>
            <a:endParaRPr lang="pt-BR" sz="2000" dirty="0">
              <a:latin typeface="Calibri" panose="020F0502020204030204" pitchFamily="34" charset="0"/>
            </a:endParaRPr>
          </a:p>
        </p:txBody>
      </p:sp>
    </p:spTree>
    <p:extLst>
      <p:ext uri="{BB962C8B-B14F-4D97-AF65-F5344CB8AC3E}">
        <p14:creationId xmlns:p14="http://schemas.microsoft.com/office/powerpoint/2010/main" val="368027042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normAutofit/>
          </a:bodyPr>
          <a:lstStyle/>
          <a:p>
            <a:r>
              <a:rPr lang="en-US" b="1" dirty="0" err="1">
                <a:solidFill>
                  <a:srgbClr val="0070C0"/>
                </a:solidFill>
              </a:rPr>
              <a:t>Aprenda</a:t>
            </a:r>
            <a:r>
              <a:rPr lang="en-US" b="1" dirty="0">
                <a:solidFill>
                  <a:srgbClr val="0070C0"/>
                </a:solidFill>
              </a:rPr>
              <a:t>+</a:t>
            </a:r>
          </a:p>
        </p:txBody>
      </p:sp>
      <p:sp>
        <p:nvSpPr>
          <p:cNvPr id="8" name="Text Placeholder 2"/>
          <p:cNvSpPr>
            <a:spLocks noGrp="1"/>
          </p:cNvSpPr>
          <p:nvPr>
            <p:ph type="body" sz="half" idx="1"/>
          </p:nvPr>
        </p:nvSpPr>
        <p:spPr>
          <a:xfrm>
            <a:off x="142865" y="1200150"/>
            <a:ext cx="8865056" cy="3737370"/>
          </a:xfrm>
        </p:spPr>
        <p:txBody>
          <a:bodyPr>
            <a:noAutofit/>
          </a:bodyPr>
          <a:lstStyle/>
          <a:p>
            <a:pPr marL="0" indent="0" algn="just">
              <a:buNone/>
            </a:pPr>
            <a:r>
              <a:rPr lang="pt-BR" sz="2400" dirty="0">
                <a:latin typeface="Times New Roman" panose="02020603050405020304" pitchFamily="18" charset="0"/>
                <a:cs typeface="Times New Roman" panose="02020603050405020304" pitchFamily="18" charset="0"/>
              </a:rPr>
              <a:t>[1] Algoritmos e Complexidade – Parte 1</a:t>
            </a:r>
          </a:p>
          <a:p>
            <a:pPr marL="0" indent="0" algn="just">
              <a:buNone/>
            </a:pPr>
            <a:r>
              <a:rPr lang="pt-BR" sz="2400" b="1" dirty="0">
                <a:solidFill>
                  <a:srgbClr val="FF0000"/>
                </a:solidFill>
                <a:latin typeface="Times New Roman" panose="02020603050405020304" pitchFamily="18" charset="0"/>
                <a:cs typeface="Times New Roman" panose="02020603050405020304" pitchFamily="18" charset="0"/>
              </a:rPr>
              <a:t>Disponível em: </a:t>
            </a:r>
            <a:r>
              <a:rPr lang="pt-BR" sz="2400" dirty="0">
                <a:latin typeface="Times New Roman" panose="02020603050405020304" pitchFamily="18" charset="0"/>
                <a:cs typeface="Times New Roman" panose="02020603050405020304" pitchFamily="18" charset="0"/>
                <a:hlinkClick r:id="rId3"/>
              </a:rPr>
              <a:t>https://</a:t>
            </a:r>
            <a:endParaRPr lang="pt-BR" sz="2400" dirty="0">
              <a:latin typeface="Times New Roman" panose="02020603050405020304" pitchFamily="18" charset="0"/>
              <a:cs typeface="Times New Roman" panose="02020603050405020304" pitchFamily="18" charset="0"/>
            </a:endParaRPr>
          </a:p>
          <a:p>
            <a:pPr marL="0" indent="0" algn="just">
              <a:buNone/>
            </a:pPr>
            <a:endParaRPr lang="pt-BR" sz="2400" dirty="0">
              <a:latin typeface="Times New Roman" panose="02020603050405020304" pitchFamily="18" charset="0"/>
              <a:cs typeface="Times New Roman" panose="02020603050405020304" pitchFamily="18" charset="0"/>
            </a:endParaRPr>
          </a:p>
          <a:p>
            <a:pPr marL="0" indent="0" algn="just">
              <a:buNone/>
            </a:pPr>
            <a:r>
              <a:rPr lang="pt-BR" sz="2400" dirty="0">
                <a:latin typeface="Times New Roman" panose="02020603050405020304" pitchFamily="18" charset="0"/>
                <a:cs typeface="Times New Roman" panose="02020603050405020304" pitchFamily="18" charset="0"/>
              </a:rPr>
              <a:t>[2] Algoritmos e Complexidade – Parte 2</a:t>
            </a:r>
          </a:p>
          <a:p>
            <a:pPr marL="0" indent="0" algn="just">
              <a:buNone/>
            </a:pPr>
            <a:r>
              <a:rPr lang="pt-BR" sz="2400" b="1" dirty="0">
                <a:solidFill>
                  <a:srgbClr val="FF0000"/>
                </a:solidFill>
                <a:latin typeface="Times New Roman" panose="02020603050405020304" pitchFamily="18" charset="0"/>
                <a:cs typeface="Times New Roman" panose="02020603050405020304" pitchFamily="18" charset="0"/>
              </a:rPr>
              <a:t>Disponível em: </a:t>
            </a:r>
            <a:r>
              <a:rPr lang="pt-BR" sz="2400" dirty="0">
                <a:latin typeface="Times New Roman" panose="02020603050405020304" pitchFamily="18" charset="0"/>
                <a:cs typeface="Times New Roman" panose="02020603050405020304" pitchFamily="18" charset="0"/>
                <a:hlinkClick r:id="rId4"/>
              </a:rPr>
              <a:t>https://</a:t>
            </a:r>
            <a:endParaRPr lang="pt-BR" sz="2400" dirty="0">
              <a:latin typeface="Times New Roman" panose="02020603050405020304" pitchFamily="18" charset="0"/>
              <a:cs typeface="Times New Roman" panose="02020603050405020304" pitchFamily="18" charset="0"/>
            </a:endParaRPr>
          </a:p>
          <a:p>
            <a:pPr marL="0" indent="0" algn="just">
              <a:buNone/>
            </a:pPr>
            <a:endParaRPr lang="pt-B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759696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Picture 6" descr="Picture 6"/>
          <p:cNvPicPr>
            <a:picLocks noChangeAspect="1"/>
          </p:cNvPicPr>
          <p:nvPr/>
        </p:nvPicPr>
        <p:blipFill>
          <a:blip r:embed="rId3"/>
          <a:stretch>
            <a:fillRect/>
          </a:stretch>
        </p:blipFill>
        <p:spPr>
          <a:xfrm>
            <a:off x="0" y="0"/>
            <a:ext cx="9144000" cy="5143500"/>
          </a:xfrm>
          <a:prstGeom prst="rect">
            <a:avLst/>
          </a:prstGeom>
          <a:ln w="12700">
            <a:miter lim="400000"/>
            <a:headEnd/>
            <a:tailEnd/>
          </a:ln>
        </p:spPr>
      </p:pic>
      <p:pic>
        <p:nvPicPr>
          <p:cNvPr id="114" name="Picture 5" descr="Picture 5"/>
          <p:cNvPicPr>
            <a:picLocks noChangeAspect="1"/>
          </p:cNvPicPr>
          <p:nvPr/>
        </p:nvPicPr>
        <p:blipFill>
          <a:blip r:embed="rId4"/>
          <a:stretch>
            <a:fillRect/>
          </a:stretch>
        </p:blipFill>
        <p:spPr>
          <a:xfrm>
            <a:off x="469900" y="0"/>
            <a:ext cx="4391984" cy="171450"/>
          </a:xfrm>
          <a:prstGeom prst="rect">
            <a:avLst/>
          </a:prstGeom>
          <a:ln w="12700">
            <a:miter lim="400000"/>
            <a:headEnd/>
            <a:tailEnd/>
          </a:ln>
        </p:spPr>
      </p:pic>
      <p:sp>
        <p:nvSpPr>
          <p:cNvPr id="3" name="Título 2"/>
          <p:cNvSpPr>
            <a:spLocks noGrp="1"/>
          </p:cNvSpPr>
          <p:nvPr>
            <p:ph type="title"/>
          </p:nvPr>
        </p:nvSpPr>
        <p:spPr>
          <a:xfrm>
            <a:off x="348258" y="2277667"/>
            <a:ext cx="8681444" cy="1102519"/>
          </a:xfrm>
        </p:spPr>
        <p:txBody>
          <a:bodyPr>
            <a:noAutofit/>
          </a:bodyPr>
          <a:lstStyle/>
          <a:p>
            <a:pPr algn="l"/>
            <a:br>
              <a:rPr lang="pt-BR" b="1" dirty="0">
                <a:solidFill>
                  <a:schemeClr val="bg1"/>
                </a:solidFill>
              </a:rPr>
            </a:br>
            <a:r>
              <a:rPr lang="pt-BR" b="1" dirty="0">
                <a:solidFill>
                  <a:schemeClr val="bg1"/>
                </a:solidFill>
              </a:rPr>
              <a:t>Aula 01</a:t>
            </a:r>
            <a:br>
              <a:rPr lang="pt-BR" b="1" dirty="0">
                <a:solidFill>
                  <a:schemeClr val="bg1"/>
                </a:solidFill>
              </a:rPr>
            </a:br>
            <a:r>
              <a:rPr lang="pt-BR" b="1" dirty="0">
                <a:solidFill>
                  <a:schemeClr val="bg1"/>
                </a:solidFill>
              </a:rPr>
              <a:t>	</a:t>
            </a:r>
            <a:r>
              <a:rPr lang="pt-BR" sz="3600" b="1" dirty="0">
                <a:solidFill>
                  <a:schemeClr val="bg1"/>
                </a:solidFill>
              </a:rPr>
              <a:t>Algoritmo, Funções, Parâmetros </a:t>
            </a:r>
            <a:r>
              <a:rPr lang="pt-BR" sz="3600" b="1">
                <a:solidFill>
                  <a:schemeClr val="bg1"/>
                </a:solidFill>
              </a:rPr>
              <a:t>e Retorno</a:t>
            </a:r>
            <a:endParaRPr lang="pt-BR" sz="3600" b="1" dirty="0">
              <a:solidFill>
                <a:schemeClr val="bg1"/>
              </a:solidFill>
            </a:endParaRPr>
          </a:p>
        </p:txBody>
      </p:sp>
      <p:sp>
        <p:nvSpPr>
          <p:cNvPr id="6" name="Título 2"/>
          <p:cNvSpPr txBox="1"/>
          <p:nvPr/>
        </p:nvSpPr>
        <p:spPr>
          <a:xfrm>
            <a:off x="975683" y="3866663"/>
            <a:ext cx="7772400" cy="1102519"/>
          </a:xfrm>
          <a:prstGeom prst="rect">
            <a:avLst/>
          </a:prstGeom>
          <a:ln w="12700">
            <a:miter lim="400000"/>
          </a:ln>
        </p:spPr>
        <p:txBody>
          <a:bodyPr lIns="45718" tIns="45718" rIns="45718" bIns="45718" anchor="ctr">
            <a:noAutofit/>
          </a:bodyPr>
          <a:lstStyle>
            <a:lvl1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9pPr>
          </a:lstStyle>
          <a:p>
            <a:pPr algn="r" hangingPunct="1"/>
            <a:r>
              <a:rPr lang="pt-BR" sz="2000" b="1" dirty="0">
                <a:solidFill>
                  <a:schemeClr val="bg1"/>
                </a:solidFill>
              </a:rPr>
              <a:t>Professor </a:t>
            </a:r>
            <a:r>
              <a:rPr lang="pt-BR" sz="2000" b="1" dirty="0" err="1">
                <a:solidFill>
                  <a:schemeClr val="bg1"/>
                </a:solidFill>
              </a:rPr>
              <a:t>MSc</a:t>
            </a:r>
            <a:r>
              <a:rPr lang="pt-BR" sz="2000" b="1" dirty="0">
                <a:solidFill>
                  <a:schemeClr val="bg1"/>
                </a:solidFill>
              </a:rPr>
              <a:t>. Heleno Cardoso</a:t>
            </a:r>
          </a:p>
        </p:txBody>
      </p:sp>
      <p:pic>
        <p:nvPicPr>
          <p:cNvPr id="4" name="Google Shape;62;p1" descr="Imagem">
            <a:extLst>
              <a:ext uri="{FF2B5EF4-FFF2-40B4-BE49-F238E27FC236}">
                <a16:creationId xmlns:a16="http://schemas.microsoft.com/office/drawing/2014/main" id="{652F850C-6AD9-5CD4-839F-152858F13612}"/>
              </a:ext>
            </a:extLst>
          </p:cNvPr>
          <p:cNvPicPr preferRelativeResize="0"/>
          <p:nvPr/>
        </p:nvPicPr>
        <p:blipFill rotWithShape="1">
          <a:blip r:embed="rId5">
            <a:alphaModFix/>
          </a:blip>
          <a:srcRect/>
          <a:stretch/>
        </p:blipFill>
        <p:spPr>
          <a:xfrm>
            <a:off x="469898" y="343798"/>
            <a:ext cx="2858518" cy="1338697"/>
          </a:xfrm>
          <a:prstGeom prst="rect">
            <a:avLst/>
          </a:prstGeom>
          <a:noFill/>
          <a:ln>
            <a:noFill/>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normAutofit/>
          </a:bodyPr>
          <a:lstStyle/>
          <a:p>
            <a:r>
              <a:rPr lang="en-US" b="1" dirty="0" err="1">
                <a:solidFill>
                  <a:srgbClr val="0070C0"/>
                </a:solidFill>
              </a:rPr>
              <a:t>Dinâmica</a:t>
            </a:r>
            <a:r>
              <a:rPr lang="en-US" b="1" dirty="0">
                <a:solidFill>
                  <a:srgbClr val="0070C0"/>
                </a:solidFill>
              </a:rPr>
              <a:t>/</a:t>
            </a:r>
            <a:r>
              <a:rPr lang="en-US" b="1" dirty="0" err="1">
                <a:solidFill>
                  <a:srgbClr val="0070C0"/>
                </a:solidFill>
              </a:rPr>
              <a:t>Atividades</a:t>
            </a:r>
            <a:endParaRPr lang="en-US" b="1" dirty="0">
              <a:solidFill>
                <a:srgbClr val="0070C0"/>
              </a:solidFill>
            </a:endParaRPr>
          </a:p>
        </p:txBody>
      </p:sp>
      <p:sp>
        <p:nvSpPr>
          <p:cNvPr id="8" name="Text Placeholder 2"/>
          <p:cNvSpPr>
            <a:spLocks noGrp="1"/>
          </p:cNvSpPr>
          <p:nvPr>
            <p:ph type="body" sz="half" idx="1"/>
          </p:nvPr>
        </p:nvSpPr>
        <p:spPr>
          <a:xfrm>
            <a:off x="139472" y="1063230"/>
            <a:ext cx="8865056" cy="3606305"/>
          </a:xfrm>
        </p:spPr>
        <p:txBody>
          <a:bodyPr>
            <a:noAutofit/>
          </a:bodyPr>
          <a:lstStyle/>
          <a:p>
            <a:pPr algn="just">
              <a:buFont typeface="Wingdings" panose="05000000000000000000" pitchFamily="2" charset="2"/>
              <a:buChar char="§"/>
            </a:pPr>
            <a:r>
              <a:rPr lang="pt-BR" sz="2000" dirty="0">
                <a:latin typeface="Times New Roman" panose="02020603050405020304" pitchFamily="18" charset="0"/>
                <a:cs typeface="Times New Roman" panose="02020603050405020304" pitchFamily="18" charset="0"/>
              </a:rPr>
              <a:t>Criar uma função que calcula a área de um retângulo.</a:t>
            </a:r>
          </a:p>
          <a:p>
            <a:pPr algn="just">
              <a:buFont typeface="Wingdings" panose="05000000000000000000" pitchFamily="2" charset="2"/>
              <a:buChar char="§"/>
            </a:pPr>
            <a:endParaRPr lang="pt-BR" sz="2000" dirty="0">
              <a:latin typeface="Times New Roman" panose="02020603050405020304" pitchFamily="18" charset="0"/>
              <a:cs typeface="Times New Roman" panose="02020603050405020304" pitchFamily="18" charset="0"/>
            </a:endParaRPr>
          </a:p>
          <a:p>
            <a:pPr marL="0" indent="0" algn="just">
              <a:buNone/>
            </a:pPr>
            <a:endParaRPr lang="pt-BR"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pt-BR" sz="2000" dirty="0">
                <a:latin typeface="Times New Roman" panose="02020603050405020304" pitchFamily="18" charset="0"/>
                <a:cs typeface="Times New Roman" panose="02020603050405020304" pitchFamily="18" charset="0"/>
              </a:rPr>
              <a:t>Criar outra função que calcula a média de três notas.</a:t>
            </a:r>
          </a:p>
          <a:p>
            <a:pPr algn="just">
              <a:buFont typeface="Wingdings" panose="05000000000000000000" pitchFamily="2" charset="2"/>
              <a:buChar char="§"/>
            </a:pPr>
            <a:endParaRPr lang="pt-BR" sz="2000" dirty="0">
              <a:latin typeface="Times New Roman" panose="02020603050405020304" pitchFamily="18" charset="0"/>
              <a:cs typeface="Times New Roman" panose="02020603050405020304" pitchFamily="18" charset="0"/>
            </a:endParaRPr>
          </a:p>
          <a:p>
            <a:pPr marL="0" indent="0" algn="just">
              <a:buNone/>
            </a:pPr>
            <a:endParaRPr lang="pt-BR"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pt-BR" sz="2000" dirty="0">
                <a:latin typeface="Times New Roman" panose="02020603050405020304" pitchFamily="18" charset="0"/>
                <a:cs typeface="Times New Roman" panose="02020603050405020304" pitchFamily="18" charset="0"/>
              </a:rPr>
              <a:t>Chamar essas funções com diferentes valores e exibir os resultados.</a:t>
            </a:r>
            <a:endParaRPr lang="pt-BR" sz="2000" dirty="0">
              <a:latin typeface="Calibri" panose="020F0502020204030204" pitchFamily="34" charset="0"/>
            </a:endParaRPr>
          </a:p>
        </p:txBody>
      </p:sp>
    </p:spTree>
    <p:extLst>
      <p:ext uri="{BB962C8B-B14F-4D97-AF65-F5344CB8AC3E}">
        <p14:creationId xmlns:p14="http://schemas.microsoft.com/office/powerpoint/2010/main" val="247065298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normAutofit/>
          </a:bodyPr>
          <a:lstStyle/>
          <a:p>
            <a:r>
              <a:rPr lang="en-US" b="1" dirty="0" err="1">
                <a:solidFill>
                  <a:srgbClr val="0070C0"/>
                </a:solidFill>
              </a:rPr>
              <a:t>Referências</a:t>
            </a:r>
            <a:r>
              <a:rPr lang="en-US" b="1" dirty="0">
                <a:solidFill>
                  <a:srgbClr val="0070C0"/>
                </a:solidFill>
              </a:rPr>
              <a:t> </a:t>
            </a:r>
            <a:r>
              <a:rPr lang="en-US" b="1" dirty="0" err="1">
                <a:solidFill>
                  <a:srgbClr val="0070C0"/>
                </a:solidFill>
              </a:rPr>
              <a:t>Bibliográficas</a:t>
            </a:r>
            <a:endParaRPr lang="en-US" b="1" dirty="0">
              <a:solidFill>
                <a:srgbClr val="0070C0"/>
              </a:solidFill>
            </a:endParaRPr>
          </a:p>
        </p:txBody>
      </p:sp>
      <p:sp>
        <p:nvSpPr>
          <p:cNvPr id="8" name="Text Placeholder 2"/>
          <p:cNvSpPr>
            <a:spLocks noGrp="1"/>
          </p:cNvSpPr>
          <p:nvPr>
            <p:ph type="body" sz="half" idx="1"/>
          </p:nvPr>
        </p:nvSpPr>
        <p:spPr>
          <a:xfrm>
            <a:off x="142865" y="1200151"/>
            <a:ext cx="8865056" cy="3394472"/>
          </a:xfrm>
        </p:spPr>
        <p:txBody>
          <a:bodyPr>
            <a:noAutofit/>
          </a:bodyPr>
          <a:lstStyle/>
          <a:p>
            <a:pPr marL="0" indent="0" algn="just">
              <a:buNone/>
            </a:pPr>
            <a:r>
              <a:rPr lang="pt-BR" sz="1800" dirty="0">
                <a:latin typeface="Calibri" panose="020F0502020204030204" pitchFamily="34" charset="0"/>
              </a:rPr>
              <a:t>[1] ...</a:t>
            </a:r>
          </a:p>
          <a:p>
            <a:pPr marL="0" indent="0" algn="just">
              <a:buNone/>
            </a:pPr>
            <a:endParaRPr lang="pt-BR" sz="1800" dirty="0">
              <a:latin typeface="Calibri" panose="020F0502020204030204" pitchFamily="34" charset="0"/>
            </a:endParaRPr>
          </a:p>
          <a:p>
            <a:pPr marL="0" indent="0" algn="just">
              <a:buNone/>
            </a:pPr>
            <a:r>
              <a:rPr lang="pt-BR" sz="1800" dirty="0">
                <a:latin typeface="Calibri" panose="020F0502020204030204" pitchFamily="34" charset="0"/>
              </a:rPr>
              <a:t>[2] ...</a:t>
            </a:r>
          </a:p>
          <a:p>
            <a:pPr marL="0" indent="0" algn="just">
              <a:buNone/>
            </a:pPr>
            <a:endParaRPr lang="pt-BR" sz="1800" dirty="0">
              <a:latin typeface="Calibri" panose="020F0502020204030204" pitchFamily="34" charset="0"/>
            </a:endParaRPr>
          </a:p>
        </p:txBody>
      </p:sp>
    </p:spTree>
    <p:extLst>
      <p:ext uri="{BB962C8B-B14F-4D97-AF65-F5344CB8AC3E}">
        <p14:creationId xmlns:p14="http://schemas.microsoft.com/office/powerpoint/2010/main" val="111531184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Picture 6" descr="Picture 6"/>
          <p:cNvPicPr>
            <a:picLocks noChangeAspect="1"/>
          </p:cNvPicPr>
          <p:nvPr/>
        </p:nvPicPr>
        <p:blipFill>
          <a:blip r:embed="rId2"/>
          <a:stretch>
            <a:fillRect/>
          </a:stretch>
        </p:blipFill>
        <p:spPr>
          <a:xfrm>
            <a:off x="0" y="0"/>
            <a:ext cx="9144000" cy="5143500"/>
          </a:xfrm>
          <a:prstGeom prst="rect">
            <a:avLst/>
          </a:prstGeom>
          <a:ln w="12700">
            <a:miter lim="400000"/>
            <a:headEnd/>
            <a:tailEnd/>
          </a:ln>
        </p:spPr>
      </p:pic>
      <p:pic>
        <p:nvPicPr>
          <p:cNvPr id="114" name="Picture 5" descr="Picture 5"/>
          <p:cNvPicPr>
            <a:picLocks noChangeAspect="1"/>
          </p:cNvPicPr>
          <p:nvPr/>
        </p:nvPicPr>
        <p:blipFill>
          <a:blip r:embed="rId3"/>
          <a:stretch>
            <a:fillRect/>
          </a:stretch>
        </p:blipFill>
        <p:spPr>
          <a:xfrm>
            <a:off x="469900" y="0"/>
            <a:ext cx="4391984" cy="171450"/>
          </a:xfrm>
          <a:prstGeom prst="rect">
            <a:avLst/>
          </a:prstGeom>
          <a:ln w="12700">
            <a:miter lim="400000"/>
            <a:headEnd/>
            <a:tailEnd/>
          </a:ln>
        </p:spPr>
      </p:pic>
      <p:sp>
        <p:nvSpPr>
          <p:cNvPr id="3" name="Título 2"/>
          <p:cNvSpPr>
            <a:spLocks noGrp="1"/>
          </p:cNvSpPr>
          <p:nvPr>
            <p:ph type="title"/>
          </p:nvPr>
        </p:nvSpPr>
        <p:spPr>
          <a:xfrm>
            <a:off x="285751" y="2386770"/>
            <a:ext cx="8615364" cy="1102519"/>
          </a:xfrm>
        </p:spPr>
        <p:txBody>
          <a:bodyPr>
            <a:noAutofit/>
          </a:bodyPr>
          <a:lstStyle/>
          <a:p>
            <a:r>
              <a:rPr lang="pt-BR" sz="4800" b="1" dirty="0">
                <a:solidFill>
                  <a:schemeClr val="bg1"/>
                </a:solidFill>
              </a:rPr>
              <a:t>Algoritmos e Complexidade</a:t>
            </a:r>
          </a:p>
        </p:txBody>
      </p:sp>
      <p:sp>
        <p:nvSpPr>
          <p:cNvPr id="6" name="Título 2"/>
          <p:cNvSpPr txBox="1"/>
          <p:nvPr/>
        </p:nvSpPr>
        <p:spPr>
          <a:xfrm>
            <a:off x="975683" y="3866663"/>
            <a:ext cx="7772400" cy="1102519"/>
          </a:xfrm>
          <a:prstGeom prst="rect">
            <a:avLst/>
          </a:prstGeom>
          <a:ln w="12700">
            <a:miter lim="400000"/>
          </a:ln>
        </p:spPr>
        <p:txBody>
          <a:bodyPr lIns="45718" tIns="45718" rIns="45718" bIns="45718" anchor="ctr">
            <a:noAutofit/>
          </a:bodyPr>
          <a:lstStyle>
            <a:lvl1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a:defRPr>
            </a:lvl9pPr>
          </a:lstStyle>
          <a:p>
            <a:pPr algn="r" hangingPunct="1"/>
            <a:r>
              <a:rPr lang="pt-BR" sz="2000" b="1" dirty="0">
                <a:solidFill>
                  <a:schemeClr val="bg1"/>
                </a:solidFill>
              </a:rPr>
              <a:t>Professor </a:t>
            </a:r>
            <a:r>
              <a:rPr lang="pt-BR" sz="2000" b="1">
                <a:solidFill>
                  <a:schemeClr val="bg1"/>
                </a:solidFill>
              </a:rPr>
              <a:t>M.Sc</a:t>
            </a:r>
            <a:r>
              <a:rPr lang="pt-BR" sz="2000" b="1" dirty="0">
                <a:solidFill>
                  <a:schemeClr val="bg1"/>
                </a:solidFill>
              </a:rPr>
              <a:t>. Heleno Cardoso</a:t>
            </a:r>
          </a:p>
        </p:txBody>
      </p:sp>
      <p:pic>
        <p:nvPicPr>
          <p:cNvPr id="2" name="Google Shape;62;p1" descr="Imagem">
            <a:extLst>
              <a:ext uri="{FF2B5EF4-FFF2-40B4-BE49-F238E27FC236}">
                <a16:creationId xmlns:a16="http://schemas.microsoft.com/office/drawing/2014/main" id="{9C895622-2963-024D-634E-EA58F5381D06}"/>
              </a:ext>
            </a:extLst>
          </p:cNvPr>
          <p:cNvPicPr preferRelativeResize="0"/>
          <p:nvPr/>
        </p:nvPicPr>
        <p:blipFill rotWithShape="1">
          <a:blip r:embed="rId4">
            <a:alphaModFix/>
          </a:blip>
          <a:srcRect/>
          <a:stretch/>
        </p:blipFill>
        <p:spPr>
          <a:xfrm>
            <a:off x="469898" y="343798"/>
            <a:ext cx="2858518" cy="1338697"/>
          </a:xfrm>
          <a:prstGeom prst="rect">
            <a:avLst/>
          </a:prstGeom>
          <a:noFill/>
          <a:ln>
            <a:noFill/>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05980"/>
            <a:ext cx="8229600" cy="857251"/>
          </a:xfrm>
        </p:spPr>
        <p:txBody>
          <a:bodyPr>
            <a:normAutofit/>
          </a:bodyPr>
          <a:lstStyle/>
          <a:p>
            <a:r>
              <a:rPr lang="en-US" b="1" dirty="0" err="1">
                <a:solidFill>
                  <a:srgbClr val="0070C0"/>
                </a:solidFill>
              </a:rPr>
              <a:t>Conceito</a:t>
            </a:r>
            <a:endParaRPr lang="en-US" b="1" dirty="0">
              <a:solidFill>
                <a:srgbClr val="0070C0"/>
              </a:solidFill>
            </a:endParaRPr>
          </a:p>
        </p:txBody>
      </p:sp>
      <p:sp>
        <p:nvSpPr>
          <p:cNvPr id="8" name="Text Placeholder 2"/>
          <p:cNvSpPr>
            <a:spLocks noGrp="1"/>
          </p:cNvSpPr>
          <p:nvPr>
            <p:ph type="body" sz="half" idx="1"/>
          </p:nvPr>
        </p:nvSpPr>
        <p:spPr>
          <a:xfrm>
            <a:off x="142865" y="1200150"/>
            <a:ext cx="8865056" cy="3737370"/>
          </a:xfrm>
        </p:spPr>
        <p:txBody>
          <a:bodyPr>
            <a:noAutofit/>
          </a:bodyPr>
          <a:lstStyle/>
          <a:p>
            <a:pPr marL="0" indent="0" algn="just">
              <a:buNone/>
            </a:pPr>
            <a:r>
              <a:rPr lang="pt-BR" sz="2000" dirty="0">
                <a:latin typeface="Times New Roman" panose="02020603050405020304" pitchFamily="18" charset="0"/>
                <a:cs typeface="Times New Roman" panose="02020603050405020304" pitchFamily="18" charset="0"/>
              </a:rPr>
              <a:t>Um </a:t>
            </a:r>
            <a:r>
              <a:rPr lang="pt-BR" sz="2000" b="1" dirty="0">
                <a:latin typeface="Times New Roman" panose="02020603050405020304" pitchFamily="18" charset="0"/>
                <a:cs typeface="Times New Roman" panose="02020603050405020304" pitchFamily="18" charset="0"/>
              </a:rPr>
              <a:t>algoritmo</a:t>
            </a:r>
            <a:r>
              <a:rPr lang="pt-BR" sz="2000" dirty="0">
                <a:latin typeface="Times New Roman" panose="02020603050405020304" pitchFamily="18" charset="0"/>
                <a:cs typeface="Times New Roman" panose="02020603050405020304" pitchFamily="18" charset="0"/>
              </a:rPr>
              <a:t> é um conjunto finito de passos bem definidos e ordenados, projetado para realizar uma tarefa específica ou resolver um problema. Ele deve ser:</a:t>
            </a:r>
          </a:p>
          <a:p>
            <a:pPr marL="0" indent="0" algn="just">
              <a:buNone/>
            </a:pPr>
            <a:endParaRPr lang="pt-BR"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pt-BR" sz="2000" dirty="0">
                <a:latin typeface="Times New Roman" panose="02020603050405020304" pitchFamily="18" charset="0"/>
                <a:cs typeface="Times New Roman" panose="02020603050405020304" pitchFamily="18" charset="0"/>
              </a:rPr>
              <a:t>Finito: deve terminar após um número limitado de etapas;</a:t>
            </a:r>
          </a:p>
          <a:p>
            <a:pPr algn="just">
              <a:buFont typeface="Wingdings" panose="05000000000000000000" pitchFamily="2" charset="2"/>
              <a:buChar char="ü"/>
            </a:pPr>
            <a:r>
              <a:rPr lang="pt-BR" sz="2000" dirty="0">
                <a:latin typeface="Times New Roman" panose="02020603050405020304" pitchFamily="18" charset="0"/>
                <a:cs typeface="Times New Roman" panose="02020603050405020304" pitchFamily="18" charset="0"/>
              </a:rPr>
              <a:t>Bem definido: cada passo é claro e sem ambiguidade;</a:t>
            </a:r>
          </a:p>
          <a:p>
            <a:pPr algn="just">
              <a:buFont typeface="Wingdings" panose="05000000000000000000" pitchFamily="2" charset="2"/>
              <a:buChar char="ü"/>
            </a:pPr>
            <a:r>
              <a:rPr lang="pt-BR" sz="2000" dirty="0">
                <a:latin typeface="Times New Roman" panose="02020603050405020304" pitchFamily="18" charset="0"/>
                <a:cs typeface="Times New Roman" panose="02020603050405020304" pitchFamily="18" charset="0"/>
              </a:rPr>
              <a:t>Eficiente: idealmente, resolve o problema no menor tempo e uso de recursos possível.</a:t>
            </a:r>
          </a:p>
          <a:p>
            <a:pPr algn="just">
              <a:buFont typeface="Wingdings" panose="05000000000000000000" pitchFamily="2" charset="2"/>
              <a:buChar char="ü"/>
            </a:pPr>
            <a:endParaRPr lang="pt-BR" sz="2000" dirty="0">
              <a:latin typeface="Times New Roman" panose="02020603050405020304" pitchFamily="18" charset="0"/>
              <a:cs typeface="Times New Roman" panose="02020603050405020304" pitchFamily="18" charset="0"/>
            </a:endParaRPr>
          </a:p>
          <a:p>
            <a:pPr marL="0" indent="0" algn="just">
              <a:buNone/>
            </a:pPr>
            <a:r>
              <a:rPr lang="pt-BR" sz="2000" b="1" dirty="0">
                <a:solidFill>
                  <a:srgbClr val="FF0000"/>
                </a:solidFill>
                <a:latin typeface="Times New Roman" panose="02020603050405020304" pitchFamily="18" charset="0"/>
                <a:cs typeface="Times New Roman" panose="02020603050405020304" pitchFamily="18" charset="0"/>
              </a:rPr>
              <a:t>Exemplo simples</a:t>
            </a:r>
            <a:r>
              <a:rPr lang="pt-BR" sz="2000" dirty="0">
                <a:latin typeface="Times New Roman" panose="02020603050405020304" pitchFamily="18" charset="0"/>
                <a:cs typeface="Times New Roman" panose="02020603050405020304" pitchFamily="18" charset="0"/>
              </a:rPr>
              <a:t>: um algoritmo para somar dois números.</a:t>
            </a:r>
            <a:endParaRPr lang="pt-BR"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298002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F55D63-BDFE-A199-86B8-8539185A3587}"/>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65459C85-36C2-7645-08B1-DF810C86171F}"/>
              </a:ext>
            </a:extLst>
          </p:cNvPr>
          <p:cNvSpPr>
            <a:spLocks noGrp="1"/>
          </p:cNvSpPr>
          <p:nvPr>
            <p:ph type="title"/>
          </p:nvPr>
        </p:nvSpPr>
        <p:spPr>
          <a:xfrm>
            <a:off x="457200" y="205980"/>
            <a:ext cx="8229600" cy="857251"/>
          </a:xfrm>
        </p:spPr>
        <p:txBody>
          <a:bodyPr>
            <a:normAutofit/>
          </a:bodyPr>
          <a:lstStyle/>
          <a:p>
            <a:r>
              <a:rPr lang="en-US" b="1" dirty="0" err="1">
                <a:solidFill>
                  <a:srgbClr val="0070C0"/>
                </a:solidFill>
              </a:rPr>
              <a:t>Complexidade</a:t>
            </a:r>
            <a:endParaRPr lang="en-US" b="1" dirty="0">
              <a:solidFill>
                <a:srgbClr val="0070C0"/>
              </a:solidFill>
            </a:endParaRPr>
          </a:p>
        </p:txBody>
      </p:sp>
      <p:sp>
        <p:nvSpPr>
          <p:cNvPr id="8" name="Text Placeholder 2">
            <a:extLst>
              <a:ext uri="{FF2B5EF4-FFF2-40B4-BE49-F238E27FC236}">
                <a16:creationId xmlns:a16="http://schemas.microsoft.com/office/drawing/2014/main" id="{4FF5A88D-40D3-43F8-BF14-7BF8CDFAA190}"/>
              </a:ext>
            </a:extLst>
          </p:cNvPr>
          <p:cNvSpPr>
            <a:spLocks noGrp="1"/>
          </p:cNvSpPr>
          <p:nvPr>
            <p:ph type="body" sz="half" idx="1"/>
          </p:nvPr>
        </p:nvSpPr>
        <p:spPr>
          <a:xfrm>
            <a:off x="142865" y="1200150"/>
            <a:ext cx="8865056" cy="3737370"/>
          </a:xfrm>
        </p:spPr>
        <p:txBody>
          <a:bodyPr>
            <a:noAutofit/>
          </a:bodyPr>
          <a:lstStyle/>
          <a:p>
            <a:pPr marL="0" indent="0" algn="just">
              <a:buNone/>
            </a:pPr>
            <a:r>
              <a:rPr lang="pt-BR" sz="2000" dirty="0">
                <a:latin typeface="Times New Roman" panose="02020603050405020304" pitchFamily="18" charset="0"/>
                <a:cs typeface="Times New Roman" panose="02020603050405020304" pitchFamily="18" charset="0"/>
              </a:rPr>
              <a:t>A </a:t>
            </a:r>
            <a:r>
              <a:rPr lang="pt-BR" sz="2000" b="1" dirty="0">
                <a:solidFill>
                  <a:srgbClr val="FF0000"/>
                </a:solidFill>
                <a:latin typeface="Times New Roman" panose="02020603050405020304" pitchFamily="18" charset="0"/>
                <a:cs typeface="Times New Roman" panose="02020603050405020304" pitchFamily="18" charset="0"/>
              </a:rPr>
              <a:t>complexidade</a:t>
            </a:r>
            <a:r>
              <a:rPr lang="pt-BR" sz="2000" dirty="0">
                <a:latin typeface="Times New Roman" panose="02020603050405020304" pitchFamily="18" charset="0"/>
                <a:cs typeface="Times New Roman" panose="02020603050405020304" pitchFamily="18" charset="0"/>
              </a:rPr>
              <a:t> de um algoritmo mede o custo computacional de sua execução, geralmente em termos de:</a:t>
            </a:r>
          </a:p>
          <a:p>
            <a:pPr marL="0" indent="0" algn="just">
              <a:buNone/>
            </a:pPr>
            <a:endParaRPr lang="pt-BR"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pt-BR" sz="2000" dirty="0">
                <a:latin typeface="Times New Roman" panose="02020603050405020304" pitchFamily="18" charset="0"/>
                <a:cs typeface="Times New Roman" panose="02020603050405020304" pitchFamily="18" charset="0"/>
              </a:rPr>
              <a:t>Tempo (</a:t>
            </a:r>
            <a:r>
              <a:rPr lang="pt-BR" sz="2000" b="1" dirty="0">
                <a:latin typeface="Times New Roman" panose="02020603050405020304" pitchFamily="18" charset="0"/>
                <a:cs typeface="Times New Roman" panose="02020603050405020304" pitchFamily="18" charset="0"/>
              </a:rPr>
              <a:t>complexidade de tempo</a:t>
            </a:r>
            <a:r>
              <a:rPr lang="pt-BR" sz="2000" dirty="0">
                <a:latin typeface="Times New Roman" panose="02020603050405020304" pitchFamily="18" charset="0"/>
                <a:cs typeface="Times New Roman" panose="02020603050405020304" pitchFamily="18" charset="0"/>
              </a:rPr>
              <a:t>): quantos passos são necessários à medida que o tamanho da entrada cresce.</a:t>
            </a:r>
          </a:p>
          <a:p>
            <a:pPr algn="just">
              <a:buFont typeface="Wingdings" panose="05000000000000000000" pitchFamily="2" charset="2"/>
              <a:buChar char="ü"/>
            </a:pPr>
            <a:endParaRPr lang="pt-BR"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pt-BR" sz="2000" dirty="0">
                <a:latin typeface="Times New Roman" panose="02020603050405020304" pitchFamily="18" charset="0"/>
                <a:cs typeface="Times New Roman" panose="02020603050405020304" pitchFamily="18" charset="0"/>
              </a:rPr>
              <a:t>Espaço (</a:t>
            </a:r>
            <a:r>
              <a:rPr lang="pt-BR" sz="2000" b="1" dirty="0">
                <a:solidFill>
                  <a:srgbClr val="FF0000"/>
                </a:solidFill>
                <a:latin typeface="Times New Roman" panose="02020603050405020304" pitchFamily="18" charset="0"/>
                <a:cs typeface="Times New Roman" panose="02020603050405020304" pitchFamily="18" charset="0"/>
              </a:rPr>
              <a:t>complexidade de espaço</a:t>
            </a:r>
            <a:r>
              <a:rPr lang="pt-BR" sz="2000" dirty="0">
                <a:latin typeface="Times New Roman" panose="02020603050405020304" pitchFamily="18" charset="0"/>
                <a:cs typeface="Times New Roman" panose="02020603050405020304" pitchFamily="18" charset="0"/>
              </a:rPr>
              <a:t>): quanta memória é necessária para o algoritmo funcionar.</a:t>
            </a:r>
          </a:p>
          <a:p>
            <a:pPr algn="just">
              <a:buFont typeface="Wingdings" panose="05000000000000000000" pitchFamily="2" charset="2"/>
              <a:buChar char="ü"/>
            </a:pPr>
            <a:endParaRPr lang="pt-BR" sz="2000" dirty="0">
              <a:latin typeface="Times New Roman" panose="02020603050405020304" pitchFamily="18" charset="0"/>
              <a:cs typeface="Times New Roman" panose="02020603050405020304" pitchFamily="18" charset="0"/>
            </a:endParaRPr>
          </a:p>
          <a:p>
            <a:pPr marL="0" indent="0" algn="just">
              <a:buNone/>
            </a:pPr>
            <a:endParaRPr lang="pt-BR"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751112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85B99-D777-02FA-4926-CAA0BF278495}"/>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7F676157-CCA0-38F8-BC47-00B69DF01628}"/>
              </a:ext>
            </a:extLst>
          </p:cNvPr>
          <p:cNvSpPr>
            <a:spLocks noGrp="1"/>
          </p:cNvSpPr>
          <p:nvPr>
            <p:ph type="title"/>
          </p:nvPr>
        </p:nvSpPr>
        <p:spPr>
          <a:xfrm>
            <a:off x="457200" y="205980"/>
            <a:ext cx="8229600" cy="857251"/>
          </a:xfrm>
        </p:spPr>
        <p:txBody>
          <a:bodyPr>
            <a:normAutofit/>
          </a:bodyPr>
          <a:lstStyle/>
          <a:p>
            <a:r>
              <a:rPr lang="en-US" b="1" dirty="0" err="1">
                <a:solidFill>
                  <a:srgbClr val="0070C0"/>
                </a:solidFill>
              </a:rPr>
              <a:t>Complexidade</a:t>
            </a:r>
            <a:endParaRPr lang="en-US" b="1" dirty="0">
              <a:solidFill>
                <a:srgbClr val="0070C0"/>
              </a:solidFill>
            </a:endParaRPr>
          </a:p>
        </p:txBody>
      </p:sp>
      <p:sp>
        <p:nvSpPr>
          <p:cNvPr id="8" name="Text Placeholder 2">
            <a:extLst>
              <a:ext uri="{FF2B5EF4-FFF2-40B4-BE49-F238E27FC236}">
                <a16:creationId xmlns:a16="http://schemas.microsoft.com/office/drawing/2014/main" id="{61AD715C-040F-6D88-ADB0-779328C8A8CD}"/>
              </a:ext>
            </a:extLst>
          </p:cNvPr>
          <p:cNvSpPr>
            <a:spLocks noGrp="1"/>
          </p:cNvSpPr>
          <p:nvPr>
            <p:ph type="body" sz="half" idx="1"/>
          </p:nvPr>
        </p:nvSpPr>
        <p:spPr>
          <a:xfrm>
            <a:off x="142865" y="1200150"/>
            <a:ext cx="8865056" cy="3737370"/>
          </a:xfrm>
        </p:spPr>
        <p:txBody>
          <a:bodyPr>
            <a:noAutofit/>
          </a:bodyPr>
          <a:lstStyle/>
          <a:p>
            <a:pPr marL="0" indent="0" algn="just">
              <a:buNone/>
            </a:pPr>
            <a:r>
              <a:rPr lang="pt-BR" sz="2000" dirty="0">
                <a:latin typeface="Times New Roman" panose="02020603050405020304" pitchFamily="18" charset="0"/>
                <a:cs typeface="Times New Roman" panose="02020603050405020304" pitchFamily="18" charset="0"/>
              </a:rPr>
              <a:t>Essas medidas são expressas frequentemente em notação assintótica, como:</a:t>
            </a:r>
          </a:p>
          <a:p>
            <a:pPr marL="0" indent="0" algn="just">
              <a:buNone/>
            </a:pPr>
            <a:endParaRPr lang="pt-BR"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pt-BR" sz="2000" dirty="0">
                <a:latin typeface="Times New Roman" panose="02020603050405020304" pitchFamily="18" charset="0"/>
                <a:cs typeface="Times New Roman" panose="02020603050405020304" pitchFamily="18" charset="0"/>
              </a:rPr>
              <a:t>O(1) – constante</a:t>
            </a:r>
          </a:p>
          <a:p>
            <a:pPr algn="just">
              <a:buFont typeface="Wingdings" panose="05000000000000000000" pitchFamily="2" charset="2"/>
              <a:buChar char="ü"/>
            </a:pPr>
            <a:r>
              <a:rPr lang="pt-BR" sz="2000" dirty="0">
                <a:latin typeface="Times New Roman" panose="02020603050405020304" pitchFamily="18" charset="0"/>
                <a:cs typeface="Times New Roman" panose="02020603050405020304" pitchFamily="18" charset="0"/>
              </a:rPr>
              <a:t>O(log n) – logarítmica</a:t>
            </a:r>
          </a:p>
          <a:p>
            <a:pPr algn="just">
              <a:buFont typeface="Wingdings" panose="05000000000000000000" pitchFamily="2" charset="2"/>
              <a:buChar char="ü"/>
            </a:pPr>
            <a:r>
              <a:rPr lang="pt-BR" sz="2000" dirty="0">
                <a:latin typeface="Times New Roman" panose="02020603050405020304" pitchFamily="18" charset="0"/>
                <a:cs typeface="Times New Roman" panose="02020603050405020304" pitchFamily="18" charset="0"/>
              </a:rPr>
              <a:t>O(n) – linear</a:t>
            </a:r>
          </a:p>
          <a:p>
            <a:pPr algn="just">
              <a:buFont typeface="Wingdings" panose="05000000000000000000" pitchFamily="2" charset="2"/>
              <a:buChar char="ü"/>
            </a:pPr>
            <a:r>
              <a:rPr lang="pt-BR" sz="2000" dirty="0">
                <a:latin typeface="Times New Roman" panose="02020603050405020304" pitchFamily="18" charset="0"/>
                <a:cs typeface="Times New Roman" panose="02020603050405020304" pitchFamily="18" charset="0"/>
              </a:rPr>
              <a:t>O(n²) – quadrática</a:t>
            </a:r>
          </a:p>
          <a:p>
            <a:pPr marL="0" indent="0" algn="just">
              <a:buNone/>
            </a:pPr>
            <a:endParaRPr lang="pt-BR" sz="2000" dirty="0">
              <a:latin typeface="Times New Roman" panose="02020603050405020304" pitchFamily="18" charset="0"/>
              <a:cs typeface="Times New Roman" panose="02020603050405020304" pitchFamily="18" charset="0"/>
            </a:endParaRPr>
          </a:p>
          <a:p>
            <a:pPr marL="0" indent="0" algn="just">
              <a:buNone/>
            </a:pPr>
            <a:r>
              <a:rPr lang="pt-BR" sz="2000" b="1" dirty="0">
                <a:latin typeface="Times New Roman" panose="02020603050405020304" pitchFamily="18" charset="0"/>
                <a:cs typeface="Times New Roman" panose="02020603050405020304" pitchFamily="18" charset="0"/>
              </a:rPr>
              <a:t>Algoritmo</a:t>
            </a:r>
            <a:r>
              <a:rPr lang="pt-BR" sz="2000" dirty="0">
                <a:latin typeface="Times New Roman" panose="02020603050405020304" pitchFamily="18" charset="0"/>
                <a:cs typeface="Times New Roman" panose="02020603050405020304" pitchFamily="18" charset="0"/>
              </a:rPr>
              <a:t>: receita para resolver um problema.</a:t>
            </a:r>
          </a:p>
          <a:p>
            <a:pPr marL="0" indent="0" algn="just">
              <a:buNone/>
            </a:pPr>
            <a:r>
              <a:rPr lang="pt-BR" sz="2000" b="1" dirty="0">
                <a:solidFill>
                  <a:srgbClr val="FF0000"/>
                </a:solidFill>
                <a:latin typeface="Times New Roman" panose="02020603050405020304" pitchFamily="18" charset="0"/>
                <a:cs typeface="Times New Roman" panose="02020603050405020304" pitchFamily="18" charset="0"/>
              </a:rPr>
              <a:t>Complexidade</a:t>
            </a:r>
            <a:r>
              <a:rPr lang="pt-BR" sz="2000" dirty="0">
                <a:latin typeface="Times New Roman" panose="02020603050405020304" pitchFamily="18" charset="0"/>
                <a:cs typeface="Times New Roman" panose="02020603050405020304" pitchFamily="18" charset="0"/>
              </a:rPr>
              <a:t>: quão “cara” é essa receita em tempo e espaço.</a:t>
            </a:r>
            <a:endParaRPr lang="pt-BR"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515448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A75394-B4A2-EA88-3828-5DD7012DEB28}"/>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5F3724ED-EBCD-9F08-D36F-1AFEA814C4BC}"/>
              </a:ext>
            </a:extLst>
          </p:cNvPr>
          <p:cNvSpPr>
            <a:spLocks noGrp="1"/>
          </p:cNvSpPr>
          <p:nvPr>
            <p:ph type="title"/>
          </p:nvPr>
        </p:nvSpPr>
        <p:spPr>
          <a:xfrm>
            <a:off x="457200" y="205980"/>
            <a:ext cx="8229600" cy="857251"/>
          </a:xfrm>
        </p:spPr>
        <p:txBody>
          <a:bodyPr>
            <a:normAutofit/>
          </a:bodyPr>
          <a:lstStyle/>
          <a:p>
            <a:r>
              <a:rPr lang="en-US" b="1" dirty="0" err="1">
                <a:solidFill>
                  <a:srgbClr val="0070C0"/>
                </a:solidFill>
              </a:rPr>
              <a:t>Funções</a:t>
            </a:r>
            <a:endParaRPr lang="en-US" b="1" dirty="0">
              <a:solidFill>
                <a:srgbClr val="0070C0"/>
              </a:solidFill>
            </a:endParaRPr>
          </a:p>
        </p:txBody>
      </p:sp>
      <p:sp>
        <p:nvSpPr>
          <p:cNvPr id="8" name="Text Placeholder 2">
            <a:extLst>
              <a:ext uri="{FF2B5EF4-FFF2-40B4-BE49-F238E27FC236}">
                <a16:creationId xmlns:a16="http://schemas.microsoft.com/office/drawing/2014/main" id="{D9BA786A-905B-9CAA-8CF2-E42A9FAB1F25}"/>
              </a:ext>
            </a:extLst>
          </p:cNvPr>
          <p:cNvSpPr>
            <a:spLocks noGrp="1"/>
          </p:cNvSpPr>
          <p:nvPr>
            <p:ph type="body" sz="half" idx="1"/>
          </p:nvPr>
        </p:nvSpPr>
        <p:spPr>
          <a:xfrm>
            <a:off x="142865" y="1200150"/>
            <a:ext cx="8865056" cy="3737370"/>
          </a:xfrm>
        </p:spPr>
        <p:txBody>
          <a:bodyPr>
            <a:noAutofit/>
          </a:bodyPr>
          <a:lstStyle/>
          <a:p>
            <a:pPr marL="0" indent="0" algn="just">
              <a:buNone/>
            </a:pPr>
            <a:r>
              <a:rPr lang="pt-BR" sz="2000" b="1" dirty="0">
                <a:latin typeface="Times New Roman" panose="02020603050405020304" pitchFamily="18" charset="0"/>
                <a:cs typeface="Times New Roman" panose="02020603050405020304" pitchFamily="18" charset="0"/>
              </a:rPr>
              <a:t>Definição de função</a:t>
            </a:r>
            <a:r>
              <a:rPr lang="pt-BR" sz="2000" dirty="0">
                <a:latin typeface="Times New Roman" panose="02020603050405020304" pitchFamily="18" charset="0"/>
                <a:cs typeface="Times New Roman" panose="02020603050405020304" pitchFamily="18" charset="0"/>
              </a:rPr>
              <a:t>: bloco de código nomeado que realiza uma tarefa.</a:t>
            </a:r>
          </a:p>
          <a:p>
            <a:pPr marL="0" indent="0" algn="just">
              <a:buNone/>
            </a:pPr>
            <a:endParaRPr lang="pt-BR" sz="2000" dirty="0">
              <a:latin typeface="Times New Roman" panose="02020603050405020304" pitchFamily="18" charset="0"/>
              <a:cs typeface="Times New Roman" panose="02020603050405020304" pitchFamily="18" charset="0"/>
            </a:endParaRPr>
          </a:p>
          <a:p>
            <a:pPr marL="0" indent="0" algn="just">
              <a:buNone/>
            </a:pPr>
            <a:r>
              <a:rPr lang="pt-BR" sz="2000" b="1" u="sng" dirty="0">
                <a:solidFill>
                  <a:srgbClr val="FF0000"/>
                </a:solidFill>
                <a:latin typeface="Times New Roman" panose="02020603050405020304" pitchFamily="18" charset="0"/>
                <a:cs typeface="Times New Roman" panose="02020603050405020304" pitchFamily="18" charset="0"/>
              </a:rPr>
              <a:t>Vantagens</a:t>
            </a:r>
            <a:r>
              <a:rPr lang="pt-BR" sz="2000" dirty="0">
                <a:latin typeface="Times New Roman" panose="02020603050405020304" pitchFamily="18" charset="0"/>
                <a:cs typeface="Times New Roman" panose="02020603050405020304" pitchFamily="18" charset="0"/>
              </a:rPr>
              <a:t>:</a:t>
            </a:r>
          </a:p>
          <a:p>
            <a:pPr marL="0" indent="0" algn="just">
              <a:buNone/>
            </a:pPr>
            <a:endParaRPr lang="pt-BR"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pt-BR" sz="2000" dirty="0">
                <a:latin typeface="Times New Roman" panose="02020603050405020304" pitchFamily="18" charset="0"/>
                <a:cs typeface="Times New Roman" panose="02020603050405020304" pitchFamily="18" charset="0"/>
              </a:rPr>
              <a:t>Reutilização</a:t>
            </a:r>
          </a:p>
          <a:p>
            <a:pPr algn="just">
              <a:buFont typeface="Wingdings" panose="05000000000000000000" pitchFamily="2" charset="2"/>
              <a:buChar char="ü"/>
            </a:pPr>
            <a:r>
              <a:rPr lang="pt-BR" sz="2000" dirty="0">
                <a:latin typeface="Times New Roman" panose="02020603050405020304" pitchFamily="18" charset="0"/>
                <a:cs typeface="Times New Roman" panose="02020603050405020304" pitchFamily="18" charset="0"/>
              </a:rPr>
              <a:t>Clareza</a:t>
            </a:r>
          </a:p>
          <a:p>
            <a:pPr algn="just">
              <a:buFont typeface="Wingdings" panose="05000000000000000000" pitchFamily="2" charset="2"/>
              <a:buChar char="ü"/>
            </a:pPr>
            <a:r>
              <a:rPr lang="pt-BR" sz="2000" dirty="0">
                <a:latin typeface="Times New Roman" panose="02020603050405020304" pitchFamily="18" charset="0"/>
                <a:cs typeface="Times New Roman" panose="02020603050405020304" pitchFamily="18" charset="0"/>
              </a:rPr>
              <a:t>Modularização</a:t>
            </a:r>
          </a:p>
        </p:txBody>
      </p:sp>
    </p:spTree>
    <p:extLst>
      <p:ext uri="{BB962C8B-B14F-4D97-AF65-F5344CB8AC3E}">
        <p14:creationId xmlns:p14="http://schemas.microsoft.com/office/powerpoint/2010/main" val="22867791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66339A-EA5F-75E3-AEE1-506DDD76C1F8}"/>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69432B37-2C2F-9DEF-8AF2-763E2744C018}"/>
              </a:ext>
            </a:extLst>
          </p:cNvPr>
          <p:cNvSpPr>
            <a:spLocks noGrp="1"/>
          </p:cNvSpPr>
          <p:nvPr>
            <p:ph type="title"/>
          </p:nvPr>
        </p:nvSpPr>
        <p:spPr>
          <a:xfrm>
            <a:off x="457200" y="205980"/>
            <a:ext cx="8229600" cy="857251"/>
          </a:xfrm>
        </p:spPr>
        <p:txBody>
          <a:bodyPr>
            <a:normAutofit/>
          </a:bodyPr>
          <a:lstStyle/>
          <a:p>
            <a:r>
              <a:rPr lang="en-US" b="1" dirty="0" err="1">
                <a:solidFill>
                  <a:srgbClr val="0070C0"/>
                </a:solidFill>
              </a:rPr>
              <a:t>Exemplo</a:t>
            </a:r>
            <a:r>
              <a:rPr lang="en-US" b="1" dirty="0">
                <a:solidFill>
                  <a:srgbClr val="0070C0"/>
                </a:solidFill>
              </a:rPr>
              <a:t> </a:t>
            </a:r>
            <a:r>
              <a:rPr lang="en-US" b="1" dirty="0" err="1">
                <a:solidFill>
                  <a:srgbClr val="0070C0"/>
                </a:solidFill>
              </a:rPr>
              <a:t>Função</a:t>
            </a:r>
            <a:endParaRPr lang="en-US" b="1" dirty="0">
              <a:solidFill>
                <a:srgbClr val="0070C0"/>
              </a:solidFill>
            </a:endParaRPr>
          </a:p>
        </p:txBody>
      </p:sp>
      <p:sp>
        <p:nvSpPr>
          <p:cNvPr id="8" name="Text Placeholder 2">
            <a:extLst>
              <a:ext uri="{FF2B5EF4-FFF2-40B4-BE49-F238E27FC236}">
                <a16:creationId xmlns:a16="http://schemas.microsoft.com/office/drawing/2014/main" id="{9E15980F-0CCF-111A-CA7D-493B8445B342}"/>
              </a:ext>
            </a:extLst>
          </p:cNvPr>
          <p:cNvSpPr>
            <a:spLocks noGrp="1"/>
          </p:cNvSpPr>
          <p:nvPr>
            <p:ph type="body" sz="half" idx="1"/>
          </p:nvPr>
        </p:nvSpPr>
        <p:spPr>
          <a:xfrm>
            <a:off x="142865" y="1200150"/>
            <a:ext cx="8865056" cy="3737370"/>
          </a:xfrm>
        </p:spPr>
        <p:txBody>
          <a:bodyPr>
            <a:noAutofit/>
          </a:bodyPr>
          <a:lstStyle/>
          <a:p>
            <a:pPr marL="0" indent="0" algn="just">
              <a:buNone/>
            </a:pPr>
            <a:r>
              <a:rPr lang="pt-BR" sz="2000" b="1" dirty="0">
                <a:latin typeface="Times New Roman" panose="02020603050405020304" pitchFamily="18" charset="0"/>
                <a:cs typeface="Times New Roman" panose="02020603050405020304" pitchFamily="18" charset="0"/>
              </a:rPr>
              <a:t>Estrutura geral </a:t>
            </a:r>
            <a:r>
              <a:rPr lang="pt-BR" sz="2000" dirty="0">
                <a:latin typeface="Times New Roman" panose="02020603050405020304" pitchFamily="18" charset="0"/>
                <a:cs typeface="Times New Roman" panose="02020603050405020304" pitchFamily="18" charset="0"/>
              </a:rPr>
              <a:t>(pseudocódigo e linguagem de programação, </a:t>
            </a:r>
            <a:r>
              <a:rPr lang="pt-BR" sz="2000" dirty="0" err="1">
                <a:latin typeface="Times New Roman" panose="02020603050405020304" pitchFamily="18" charset="0"/>
                <a:cs typeface="Times New Roman" panose="02020603050405020304" pitchFamily="18" charset="0"/>
              </a:rPr>
              <a:t>ex</a:t>
            </a:r>
            <a:r>
              <a:rPr lang="pt-BR" sz="2000" dirty="0">
                <a:latin typeface="Times New Roman" panose="02020603050405020304" pitchFamily="18" charset="0"/>
                <a:cs typeface="Times New Roman" panose="02020603050405020304" pitchFamily="18" charset="0"/>
              </a:rPr>
              <a:t>: </a:t>
            </a:r>
            <a:r>
              <a:rPr lang="pt-BR" sz="2000" b="1" dirty="0">
                <a:latin typeface="Times New Roman" panose="02020603050405020304" pitchFamily="18" charset="0"/>
                <a:cs typeface="Times New Roman" panose="02020603050405020304" pitchFamily="18" charset="0"/>
              </a:rPr>
              <a:t>Python</a:t>
            </a:r>
            <a:r>
              <a:rPr lang="pt-BR" sz="2000" dirty="0">
                <a:latin typeface="Times New Roman" panose="02020603050405020304" pitchFamily="18" charset="0"/>
                <a:cs typeface="Times New Roman" panose="02020603050405020304" pitchFamily="18" charset="0"/>
              </a:rPr>
              <a:t>):</a:t>
            </a:r>
          </a:p>
          <a:p>
            <a:pPr marL="0" indent="0" algn="just">
              <a:buNone/>
            </a:pPr>
            <a:endParaRPr lang="pt-BR" sz="20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pt-BR" sz="2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pt-BR" sz="2000" b="1" dirty="0" err="1">
                <a:solidFill>
                  <a:schemeClr val="tx1"/>
                </a:solidFill>
                <a:latin typeface="Times New Roman" panose="02020603050405020304" pitchFamily="18" charset="0"/>
                <a:cs typeface="Times New Roman" panose="02020603050405020304" pitchFamily="18" charset="0"/>
              </a:rPr>
              <a:t>def</a:t>
            </a:r>
            <a:r>
              <a:rPr lang="pt-BR" sz="2000" dirty="0">
                <a:solidFill>
                  <a:schemeClr val="tx1"/>
                </a:solidFill>
                <a:latin typeface="Times New Roman" panose="02020603050405020304" pitchFamily="18" charset="0"/>
                <a:cs typeface="Times New Roman" panose="02020603050405020304" pitchFamily="18" charset="0"/>
              </a:rPr>
              <a:t> </a:t>
            </a:r>
            <a:r>
              <a:rPr lang="pt-BR" sz="2000" dirty="0" err="1">
                <a:solidFill>
                  <a:schemeClr val="tx1"/>
                </a:solidFill>
                <a:latin typeface="Times New Roman" panose="02020603050405020304" pitchFamily="18" charset="0"/>
                <a:cs typeface="Times New Roman" panose="02020603050405020304" pitchFamily="18" charset="0"/>
              </a:rPr>
              <a:t>nome_da_funcao</a:t>
            </a:r>
            <a:r>
              <a:rPr lang="pt-BR" sz="2000" dirty="0">
                <a:solidFill>
                  <a:schemeClr val="tx1"/>
                </a:solidFill>
                <a:latin typeface="Times New Roman" panose="02020603050405020304" pitchFamily="18" charset="0"/>
                <a:cs typeface="Times New Roman" panose="02020603050405020304" pitchFamily="18" charset="0"/>
              </a:rPr>
              <a:t>():</a:t>
            </a:r>
          </a:p>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    # </a:t>
            </a:r>
            <a:r>
              <a:rPr lang="pt-BR" sz="2000" b="1" dirty="0">
                <a:solidFill>
                  <a:srgbClr val="FF0000"/>
                </a:solidFill>
                <a:latin typeface="Times New Roman" panose="02020603050405020304" pitchFamily="18" charset="0"/>
                <a:cs typeface="Times New Roman" panose="02020603050405020304" pitchFamily="18" charset="0"/>
              </a:rPr>
              <a:t>instruções</a:t>
            </a:r>
          </a:p>
        </p:txBody>
      </p:sp>
    </p:spTree>
    <p:extLst>
      <p:ext uri="{BB962C8B-B14F-4D97-AF65-F5344CB8AC3E}">
        <p14:creationId xmlns:p14="http://schemas.microsoft.com/office/powerpoint/2010/main" val="385219499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79BD0-1E22-82C0-BDA6-256FE0DB3D89}"/>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6C8C6D20-7B40-E409-DAA9-AF82252C1E41}"/>
              </a:ext>
            </a:extLst>
          </p:cNvPr>
          <p:cNvSpPr>
            <a:spLocks noGrp="1"/>
          </p:cNvSpPr>
          <p:nvPr>
            <p:ph type="title"/>
          </p:nvPr>
        </p:nvSpPr>
        <p:spPr>
          <a:xfrm>
            <a:off x="457200" y="205980"/>
            <a:ext cx="8229600" cy="857251"/>
          </a:xfrm>
        </p:spPr>
        <p:txBody>
          <a:bodyPr>
            <a:normAutofit/>
          </a:bodyPr>
          <a:lstStyle/>
          <a:p>
            <a:r>
              <a:rPr lang="en-US" b="1" dirty="0" err="1">
                <a:solidFill>
                  <a:srgbClr val="0070C0"/>
                </a:solidFill>
              </a:rPr>
              <a:t>Função</a:t>
            </a:r>
            <a:r>
              <a:rPr lang="en-US" b="1" dirty="0">
                <a:solidFill>
                  <a:srgbClr val="0070C0"/>
                </a:solidFill>
              </a:rPr>
              <a:t> Sem </a:t>
            </a:r>
            <a:r>
              <a:rPr lang="en-US" b="1" dirty="0" err="1">
                <a:solidFill>
                  <a:srgbClr val="0070C0"/>
                </a:solidFill>
              </a:rPr>
              <a:t>Parâmetro</a:t>
            </a:r>
            <a:r>
              <a:rPr lang="en-US" b="1" dirty="0">
                <a:solidFill>
                  <a:srgbClr val="0070C0"/>
                </a:solidFill>
              </a:rPr>
              <a:t> e </a:t>
            </a:r>
            <a:r>
              <a:rPr lang="en-US" b="1" dirty="0" err="1">
                <a:solidFill>
                  <a:srgbClr val="0070C0"/>
                </a:solidFill>
              </a:rPr>
              <a:t>Retorno</a:t>
            </a:r>
            <a:endParaRPr lang="en-US" b="1" dirty="0">
              <a:solidFill>
                <a:srgbClr val="0070C0"/>
              </a:solidFill>
            </a:endParaRPr>
          </a:p>
        </p:txBody>
      </p:sp>
      <p:sp>
        <p:nvSpPr>
          <p:cNvPr id="8" name="Text Placeholder 2">
            <a:extLst>
              <a:ext uri="{FF2B5EF4-FFF2-40B4-BE49-F238E27FC236}">
                <a16:creationId xmlns:a16="http://schemas.microsoft.com/office/drawing/2014/main" id="{28836CF2-36A8-8B83-FE31-2A3CE0A2214D}"/>
              </a:ext>
            </a:extLst>
          </p:cNvPr>
          <p:cNvSpPr>
            <a:spLocks noGrp="1"/>
          </p:cNvSpPr>
          <p:nvPr>
            <p:ph type="body" sz="half" idx="1"/>
          </p:nvPr>
        </p:nvSpPr>
        <p:spPr>
          <a:xfrm>
            <a:off x="142865" y="1200150"/>
            <a:ext cx="8865056" cy="3737370"/>
          </a:xfrm>
        </p:spPr>
        <p:txBody>
          <a:bodyPr>
            <a:noAutofit/>
          </a:bodyPr>
          <a:lstStyle/>
          <a:p>
            <a:pPr marL="0" indent="0" algn="just">
              <a:buNone/>
            </a:pPr>
            <a:r>
              <a:rPr lang="pt-BR" sz="2000" b="1" dirty="0" err="1">
                <a:solidFill>
                  <a:schemeClr val="tx1"/>
                </a:solidFill>
                <a:latin typeface="Times New Roman" panose="02020603050405020304" pitchFamily="18" charset="0"/>
                <a:cs typeface="Times New Roman" panose="02020603050405020304" pitchFamily="18" charset="0"/>
              </a:rPr>
              <a:t>def</a:t>
            </a:r>
            <a:r>
              <a:rPr lang="pt-BR" sz="2000" dirty="0">
                <a:solidFill>
                  <a:schemeClr val="tx1"/>
                </a:solidFill>
                <a:latin typeface="Times New Roman" panose="02020603050405020304" pitchFamily="18" charset="0"/>
                <a:cs typeface="Times New Roman" panose="02020603050405020304" pitchFamily="18" charset="0"/>
              </a:rPr>
              <a:t> </a:t>
            </a:r>
            <a:r>
              <a:rPr lang="pt-BR" sz="2000" dirty="0" err="1">
                <a:solidFill>
                  <a:schemeClr val="tx1"/>
                </a:solidFill>
                <a:latin typeface="Times New Roman" panose="02020603050405020304" pitchFamily="18" charset="0"/>
                <a:cs typeface="Times New Roman" panose="02020603050405020304" pitchFamily="18" charset="0"/>
              </a:rPr>
              <a:t>saudacao</a:t>
            </a:r>
            <a:r>
              <a:rPr lang="pt-BR" sz="2000" dirty="0">
                <a:solidFill>
                  <a:schemeClr val="tx1"/>
                </a:solidFill>
                <a:latin typeface="Times New Roman" panose="02020603050405020304" pitchFamily="18" charset="0"/>
                <a:cs typeface="Times New Roman" panose="02020603050405020304" pitchFamily="18" charset="0"/>
              </a:rPr>
              <a:t>():</a:t>
            </a:r>
          </a:p>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    print("Olá, bem-vindo ao curso!")</a:t>
            </a:r>
          </a:p>
          <a:p>
            <a:pPr marL="0" indent="0" algn="just">
              <a:buNone/>
            </a:pPr>
            <a:endParaRPr lang="pt-BR" sz="20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pt-BR" sz="2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Esse tipo de função é útil quando você precisa executar uma ação simples e isolada, sem depender de valores externos (parâmetros) e sem precisar enviar um resultado de volta (retorno).</a:t>
            </a:r>
          </a:p>
        </p:txBody>
      </p:sp>
    </p:spTree>
    <p:extLst>
      <p:ext uri="{BB962C8B-B14F-4D97-AF65-F5344CB8AC3E}">
        <p14:creationId xmlns:p14="http://schemas.microsoft.com/office/powerpoint/2010/main" val="133034994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FFBB8-CB2E-5F9C-6471-EE41247A9F08}"/>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47CA3FBB-EA7B-B953-C65A-E4B7D09BCC5C}"/>
              </a:ext>
            </a:extLst>
          </p:cNvPr>
          <p:cNvSpPr>
            <a:spLocks noGrp="1"/>
          </p:cNvSpPr>
          <p:nvPr>
            <p:ph type="title"/>
          </p:nvPr>
        </p:nvSpPr>
        <p:spPr>
          <a:xfrm>
            <a:off x="457200" y="205980"/>
            <a:ext cx="8229600" cy="857251"/>
          </a:xfrm>
        </p:spPr>
        <p:txBody>
          <a:bodyPr>
            <a:normAutofit/>
          </a:bodyPr>
          <a:lstStyle/>
          <a:p>
            <a:r>
              <a:rPr lang="en-US" b="1" dirty="0" err="1">
                <a:solidFill>
                  <a:srgbClr val="0070C0"/>
                </a:solidFill>
              </a:rPr>
              <a:t>Função</a:t>
            </a:r>
            <a:r>
              <a:rPr lang="en-US" b="1" dirty="0">
                <a:solidFill>
                  <a:srgbClr val="0070C0"/>
                </a:solidFill>
              </a:rPr>
              <a:t> Com </a:t>
            </a:r>
            <a:r>
              <a:rPr lang="en-US" b="1" dirty="0" err="1">
                <a:solidFill>
                  <a:srgbClr val="0070C0"/>
                </a:solidFill>
              </a:rPr>
              <a:t>Parâmetro</a:t>
            </a:r>
            <a:endParaRPr lang="en-US" b="1" dirty="0">
              <a:solidFill>
                <a:srgbClr val="0070C0"/>
              </a:solidFill>
            </a:endParaRPr>
          </a:p>
        </p:txBody>
      </p:sp>
      <p:sp>
        <p:nvSpPr>
          <p:cNvPr id="8" name="Text Placeholder 2">
            <a:extLst>
              <a:ext uri="{FF2B5EF4-FFF2-40B4-BE49-F238E27FC236}">
                <a16:creationId xmlns:a16="http://schemas.microsoft.com/office/drawing/2014/main" id="{01A450BE-F914-CF40-0879-792745263276}"/>
              </a:ext>
            </a:extLst>
          </p:cNvPr>
          <p:cNvSpPr>
            <a:spLocks noGrp="1"/>
          </p:cNvSpPr>
          <p:nvPr>
            <p:ph type="body" sz="half" idx="1"/>
          </p:nvPr>
        </p:nvSpPr>
        <p:spPr>
          <a:xfrm>
            <a:off x="142865" y="1200150"/>
            <a:ext cx="8865056" cy="3737370"/>
          </a:xfrm>
        </p:spPr>
        <p:txBody>
          <a:bodyPr>
            <a:noAutofit/>
          </a:bodyPr>
          <a:lstStyle/>
          <a:p>
            <a:pPr marL="0" indent="0" algn="just">
              <a:buNone/>
            </a:pPr>
            <a:r>
              <a:rPr lang="pt-BR" sz="2000" b="1" dirty="0" err="1">
                <a:solidFill>
                  <a:schemeClr val="tx1"/>
                </a:solidFill>
                <a:latin typeface="Times New Roman" panose="02020603050405020304" pitchFamily="18" charset="0"/>
                <a:cs typeface="Times New Roman" panose="02020603050405020304" pitchFamily="18" charset="0"/>
              </a:rPr>
              <a:t>def</a:t>
            </a:r>
            <a:r>
              <a:rPr lang="pt-BR" sz="2000" dirty="0">
                <a:solidFill>
                  <a:schemeClr val="tx1"/>
                </a:solidFill>
                <a:latin typeface="Times New Roman" panose="02020603050405020304" pitchFamily="18" charset="0"/>
                <a:cs typeface="Times New Roman" panose="02020603050405020304" pitchFamily="18" charset="0"/>
              </a:rPr>
              <a:t> </a:t>
            </a:r>
            <a:r>
              <a:rPr lang="pt-BR" sz="2000" dirty="0" err="1">
                <a:solidFill>
                  <a:schemeClr val="tx1"/>
                </a:solidFill>
                <a:latin typeface="Times New Roman" panose="02020603050405020304" pitchFamily="18" charset="0"/>
                <a:cs typeface="Times New Roman" panose="02020603050405020304" pitchFamily="18" charset="0"/>
              </a:rPr>
              <a:t>saudacao_com_nome</a:t>
            </a:r>
            <a:r>
              <a:rPr lang="pt-BR" sz="2000" dirty="0">
                <a:solidFill>
                  <a:schemeClr val="tx1"/>
                </a:solidFill>
                <a:latin typeface="Times New Roman" panose="02020603050405020304" pitchFamily="18" charset="0"/>
                <a:cs typeface="Times New Roman" panose="02020603050405020304" pitchFamily="18" charset="0"/>
              </a:rPr>
              <a:t>(nome):</a:t>
            </a:r>
          </a:p>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    print(</a:t>
            </a:r>
            <a:r>
              <a:rPr lang="pt-BR" sz="2000" dirty="0" err="1">
                <a:solidFill>
                  <a:schemeClr val="tx1"/>
                </a:solidFill>
                <a:latin typeface="Times New Roman" panose="02020603050405020304" pitchFamily="18" charset="0"/>
                <a:cs typeface="Times New Roman" panose="02020603050405020304" pitchFamily="18" charset="0"/>
              </a:rPr>
              <a:t>f"Olá</a:t>
            </a:r>
            <a:r>
              <a:rPr lang="pt-BR" sz="2000" dirty="0">
                <a:solidFill>
                  <a:schemeClr val="tx1"/>
                </a:solidFill>
                <a:latin typeface="Times New Roman" panose="02020603050405020304" pitchFamily="18" charset="0"/>
                <a:cs typeface="Times New Roman" panose="02020603050405020304" pitchFamily="18" charset="0"/>
              </a:rPr>
              <a:t>, {nome}!")</a:t>
            </a:r>
          </a:p>
          <a:p>
            <a:pPr marL="0" indent="0" algn="just">
              <a:buNone/>
            </a:pPr>
            <a:endParaRPr lang="pt-BR" sz="2000" b="1" dirty="0">
              <a:solidFill>
                <a:schemeClr val="tx1"/>
              </a:solidFill>
              <a:latin typeface="Times New Roman" panose="02020603050405020304" pitchFamily="18" charset="0"/>
              <a:cs typeface="Times New Roman" panose="02020603050405020304" pitchFamily="18" charset="0"/>
            </a:endParaRPr>
          </a:p>
          <a:p>
            <a:pPr marL="0" indent="0" algn="just">
              <a:buNone/>
            </a:pPr>
            <a:r>
              <a:rPr lang="pt-BR" sz="2000" dirty="0">
                <a:solidFill>
                  <a:schemeClr val="tx1"/>
                </a:solidFill>
                <a:latin typeface="Times New Roman" panose="02020603050405020304" pitchFamily="18" charset="0"/>
                <a:cs typeface="Times New Roman" panose="02020603050405020304" pitchFamily="18" charset="0"/>
              </a:rPr>
              <a:t>Parâmetros são valores que uma função recebe quando é chamada, permitindo que ela execute sua tarefa com dados específicos.</a:t>
            </a:r>
          </a:p>
          <a:p>
            <a:pPr algn="just">
              <a:buFont typeface="Wingdings" panose="05000000000000000000" pitchFamily="2" charset="2"/>
              <a:buChar char="ü"/>
            </a:pPr>
            <a:r>
              <a:rPr lang="pt-BR" sz="2000" dirty="0">
                <a:solidFill>
                  <a:schemeClr val="tx1"/>
                </a:solidFill>
                <a:latin typeface="Times New Roman" panose="02020603050405020304" pitchFamily="18" charset="0"/>
                <a:cs typeface="Times New Roman" panose="02020603050405020304" pitchFamily="18" charset="0"/>
              </a:rPr>
              <a:t>Quando você define a função, declara os parâmetros.</a:t>
            </a:r>
          </a:p>
          <a:p>
            <a:pPr algn="just">
              <a:buFont typeface="Wingdings" panose="05000000000000000000" pitchFamily="2" charset="2"/>
              <a:buChar char="ü"/>
            </a:pPr>
            <a:r>
              <a:rPr lang="pt-BR" sz="2000" dirty="0">
                <a:solidFill>
                  <a:schemeClr val="tx1"/>
                </a:solidFill>
                <a:latin typeface="Times New Roman" panose="02020603050405020304" pitchFamily="18" charset="0"/>
                <a:cs typeface="Times New Roman" panose="02020603050405020304" pitchFamily="18" charset="0"/>
              </a:rPr>
              <a:t>Quando você chama a função, fornece os argumentos (valores reais).</a:t>
            </a:r>
          </a:p>
          <a:p>
            <a:pPr marL="0" indent="0" algn="just">
              <a:buNone/>
            </a:pPr>
            <a:endParaRPr lang="pt-BR" sz="2000" dirty="0">
              <a:solidFill>
                <a:schemeClr val="tx1"/>
              </a:solidFill>
              <a:latin typeface="Times New Roman" panose="02020603050405020304" pitchFamily="18" charset="0"/>
              <a:cs typeface="Times New Roman" panose="02020603050405020304" pitchFamily="18" charset="0"/>
            </a:endParaRPr>
          </a:p>
          <a:p>
            <a:pPr algn="just"/>
            <a:r>
              <a:rPr lang="pt-BR" sz="2000" b="1" dirty="0">
                <a:solidFill>
                  <a:schemeClr val="tx1"/>
                </a:solidFill>
                <a:latin typeface="Times New Roman" panose="02020603050405020304" pitchFamily="18" charset="0"/>
                <a:cs typeface="Times New Roman" panose="02020603050405020304" pitchFamily="18" charset="0"/>
              </a:rPr>
              <a:t>Parâmetro</a:t>
            </a:r>
            <a:r>
              <a:rPr lang="pt-BR" sz="2000" dirty="0">
                <a:solidFill>
                  <a:schemeClr val="tx1"/>
                </a:solidFill>
                <a:latin typeface="Times New Roman" panose="02020603050405020304" pitchFamily="18" charset="0"/>
                <a:cs typeface="Times New Roman" panose="02020603050405020304" pitchFamily="18" charset="0"/>
              </a:rPr>
              <a:t> = variável usada na definição da função</a:t>
            </a:r>
          </a:p>
          <a:p>
            <a:pPr algn="just"/>
            <a:r>
              <a:rPr lang="pt-BR" sz="2000" b="1" dirty="0">
                <a:solidFill>
                  <a:srgbClr val="FF0000"/>
                </a:solidFill>
                <a:latin typeface="Times New Roman" panose="02020603050405020304" pitchFamily="18" charset="0"/>
                <a:cs typeface="Times New Roman" panose="02020603050405020304" pitchFamily="18" charset="0"/>
              </a:rPr>
              <a:t>Argumento</a:t>
            </a:r>
            <a:r>
              <a:rPr lang="pt-BR" sz="2000" dirty="0">
                <a:solidFill>
                  <a:schemeClr val="tx1"/>
                </a:solidFill>
                <a:latin typeface="Times New Roman" panose="02020603050405020304" pitchFamily="18" charset="0"/>
                <a:cs typeface="Times New Roman" panose="02020603050405020304" pitchFamily="18" charset="0"/>
              </a:rPr>
              <a:t> = valor passado ao chamar a função</a:t>
            </a:r>
          </a:p>
        </p:txBody>
      </p:sp>
    </p:spTree>
    <p:extLst>
      <p:ext uri="{BB962C8B-B14F-4D97-AF65-F5344CB8AC3E}">
        <p14:creationId xmlns:p14="http://schemas.microsoft.com/office/powerpoint/2010/main" val="1241951686"/>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3162</TotalTime>
  <Words>984</Words>
  <Application>Microsoft Office PowerPoint</Application>
  <PresentationFormat>Apresentação na tela (16:9)</PresentationFormat>
  <Paragraphs>154</Paragraphs>
  <Slides>22</Slides>
  <Notes>20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22</vt:i4>
      </vt:variant>
    </vt:vector>
  </HeadingPairs>
  <TitlesOfParts>
    <vt:vector size="27" baseType="lpstr">
      <vt:lpstr>Arial</vt:lpstr>
      <vt:lpstr>Calibri</vt:lpstr>
      <vt:lpstr>Times New Roman</vt:lpstr>
      <vt:lpstr>Wingdings</vt:lpstr>
      <vt:lpstr>Office Theme</vt:lpstr>
      <vt:lpstr>Algoritmos e Complexidade</vt:lpstr>
      <vt:lpstr> Aula 01  Algoritmo, Funções, Parâmetros e Retorno</vt:lpstr>
      <vt:lpstr>Conceito</vt:lpstr>
      <vt:lpstr>Complexidade</vt:lpstr>
      <vt:lpstr>Complexidade</vt:lpstr>
      <vt:lpstr>Funções</vt:lpstr>
      <vt:lpstr>Exemplo Função</vt:lpstr>
      <vt:lpstr>Função Sem Parâmetro e Retorno</vt:lpstr>
      <vt:lpstr>Função Com Parâmetro</vt:lpstr>
      <vt:lpstr>Exemplos Função Com Par/Arg</vt:lpstr>
      <vt:lpstr>Exemplos Função Com Par/Arg</vt:lpstr>
      <vt:lpstr>Utilidade dos Parâmetros - Funções</vt:lpstr>
      <vt:lpstr>Função Com Retorno</vt:lpstr>
      <vt:lpstr>Exemplo Função Com Retorno</vt:lpstr>
      <vt:lpstr>Exemplo Função Com Retorno</vt:lpstr>
      <vt:lpstr>Características Função Com Retorno</vt:lpstr>
      <vt:lpstr>Escopo de Variáveis: Local vs Global</vt:lpstr>
      <vt:lpstr>Leitura Específica</vt:lpstr>
      <vt:lpstr>Aprenda+</vt:lpstr>
      <vt:lpstr>Dinâmica/Atividades</vt:lpstr>
      <vt:lpstr>Referências Bibliográficas</vt:lpstr>
      <vt:lpstr>Algoritmos e Complexidade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Nome da Disciplina</dc:title>
  <dc:creator>JOAO CAIRO FERREIRA</dc:creator>
  <cp:lastModifiedBy>Heleno Cardoso</cp:lastModifiedBy>
  <cp:revision>771</cp:revision>
  <dcterms:created xsi:type="dcterms:W3CDTF">2020-03-17T20:12:34Z</dcterms:created>
  <dcterms:modified xsi:type="dcterms:W3CDTF">2025-08-12T21:48:52Z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1033-11.1.0.9126</vt:lpwstr>
  </property>
</Properties>
</file>