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91" r:id="rId3"/>
    <p:sldId id="346" r:id="rId4"/>
    <p:sldId id="347" r:id="rId5"/>
    <p:sldId id="349" r:id="rId6"/>
    <p:sldId id="348" r:id="rId7"/>
    <p:sldId id="350" r:id="rId8"/>
    <p:sldId id="352" r:id="rId9"/>
    <p:sldId id="351" r:id="rId10"/>
    <p:sldId id="353" r:id="rId11"/>
    <p:sldId id="354" r:id="rId12"/>
    <p:sldId id="355" r:id="rId13"/>
    <p:sldId id="357" r:id="rId14"/>
    <p:sldId id="361" r:id="rId15"/>
    <p:sldId id="358" r:id="rId16"/>
    <p:sldId id="359" r:id="rId17"/>
    <p:sldId id="360" r:id="rId18"/>
    <p:sldId id="356" r:id="rId19"/>
    <p:sldId id="362" r:id="rId20"/>
    <p:sldId id="333" r:id="rId21"/>
    <p:sldId id="323" r:id="rId22"/>
    <p:sldId id="345" r:id="rId23"/>
    <p:sldId id="337" r:id="rId24"/>
    <p:sldId id="309" r:id="rId2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4368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627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247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077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6355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791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7905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5787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15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0118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16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19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264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2750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3124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813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908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2104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PiVWWCBAnU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pontodaeletronica.com.br/modulo-wi-fi-esp8266-nodemcu-esp-12.html" TargetMode="External"/><Relationship Id="rId4" Type="http://schemas.openxmlformats.org/officeDocument/2006/relationships/hyperlink" Target="https://blog.eletrogate.com/nodemcu-esp12-introducao-1/#:~:text=A%20Placa%20NodeMCU%20ESP12%20deve,drivers%20do%20chip%20Serial%2DUSB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nerdtutorials.com/how-to-install-esp8266-board-arduino-ide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bmellink/Quiz/blob/master/QuizNode8266/QuizNode8266.in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masterwalkershop.com.br/arduino/arduino-instalacao-e-configuracao-no-window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esp.br/handle/11449/156909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s/www.youtube.com/watch?v=NhTru6W4LKQ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YN522_npNq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foundry.com/arduino-basic-questions-answer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iot4beginners.com/nodemcu_esp8266-quiz_3/" TargetMode="External"/><Relationship Id="rId5" Type="http://schemas.openxmlformats.org/officeDocument/2006/relationships/hyperlink" Target="https://iot4beginners.com/nodemcu_esp8266-quiz_1/" TargetMode="External"/><Relationship Id="rId4" Type="http://schemas.openxmlformats.org/officeDocument/2006/relationships/hyperlink" Target="https://www.sanfoundry.com/1000-arduino-questions-answers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ingspea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Pinagem - Placa </a:t>
            </a:r>
            <a:r>
              <a:rPr lang="pt-BR" b="1" dirty="0" err="1">
                <a:solidFill>
                  <a:srgbClr val="0070C0"/>
                </a:solidFill>
              </a:rPr>
              <a:t>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99C433-74F2-C539-864E-80B6ECF26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10" y="1200150"/>
            <a:ext cx="7170385" cy="325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6574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Pinagem - Placa </a:t>
            </a:r>
            <a:r>
              <a:rPr lang="pt-BR" b="1" dirty="0" err="1">
                <a:solidFill>
                  <a:srgbClr val="0070C0"/>
                </a:solidFill>
              </a:rPr>
              <a:t>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A7BA3D3-F283-C13F-2AD5-DF0E22BF0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01" y="1200149"/>
            <a:ext cx="6923309" cy="338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5547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Pinagem - Placa </a:t>
            </a:r>
            <a:r>
              <a:rPr lang="pt-BR" b="1" dirty="0" err="1">
                <a:solidFill>
                  <a:srgbClr val="0070C0"/>
                </a:solidFill>
              </a:rPr>
              <a:t>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FBE550-C7F6-7052-2737-D03564DA1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80" y="1200150"/>
            <a:ext cx="7488690" cy="312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7093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Programação - Placa </a:t>
            </a:r>
            <a:r>
              <a:rPr lang="pt-BR" b="1" dirty="0" err="1">
                <a:solidFill>
                  <a:srgbClr val="0070C0"/>
                </a:solidFill>
              </a:rPr>
              <a:t>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das grandes vantagens em utilizar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baseadas 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ESP8266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a possibilidade de se programar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 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do 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Assim como em outras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placas da família ESP8266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é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compatível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 ambiente de desenvolvimento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Além disso, a placa pode ser programada utilizando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LUA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(linguagem desenvolvida por brasileiros).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ser utilizado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do 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programar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será possível fazer o uso de diversas bibliotecas que já fazem grande parte da programação.</a:t>
            </a:r>
          </a:p>
        </p:txBody>
      </p:sp>
    </p:spTree>
    <p:extLst>
      <p:ext uri="{BB962C8B-B14F-4D97-AF65-F5344CB8AC3E}">
        <p14:creationId xmlns:p14="http://schemas.microsoft.com/office/powerpoint/2010/main" val="417545862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Programação - Placa </a:t>
            </a:r>
            <a:r>
              <a:rPr lang="pt-BR" b="1" dirty="0" err="1">
                <a:solidFill>
                  <a:srgbClr val="0070C0"/>
                </a:solidFill>
              </a:rPr>
              <a:t>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03932"/>
            <a:ext cx="8865056" cy="41445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3C5B9A5-CB8D-1479-8FB6-C650DFF10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40" y="929690"/>
            <a:ext cx="6577684" cy="419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6633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1ª Geração - Placa </a:t>
            </a:r>
            <a:r>
              <a:rPr lang="pt-BR" b="1" dirty="0" err="1">
                <a:solidFill>
                  <a:srgbClr val="0070C0"/>
                </a:solidFill>
              </a:rPr>
              <a:t>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desatualizada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 mesma possui um ESP-12. Além disso, esta versão possui dimensões consideradas grandes, se comparada as versões posteriores.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F43BF1E-2DEB-39A4-213E-44849F3A3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721" y="1962150"/>
            <a:ext cx="48101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5611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2ª Geração - Placa </a:t>
            </a:r>
            <a:r>
              <a:rPr lang="pt-BR" b="1" dirty="0" err="1">
                <a:solidFill>
                  <a:srgbClr val="0070C0"/>
                </a:solidFill>
              </a:rPr>
              <a:t>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ESP-12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foi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atualizado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ESP-12E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Esta versão se encaixa perfeitamente em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protoboard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pois o espaçamento entre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é de 2.54mm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é produzida pela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 USB 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utilizado é o CP2102 da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Silabs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9B19D6-C5B4-1E3F-5407-7C4558046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640" y="2183080"/>
            <a:ext cx="5379949" cy="275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9167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3ª Geração - Placa </a:t>
            </a:r>
            <a:r>
              <a:rPr lang="pt-BR" b="1" dirty="0" err="1">
                <a:solidFill>
                  <a:srgbClr val="0070C0"/>
                </a:solidFill>
              </a:rPr>
              <a:t>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Produzido pela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Lolin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mesmas características do V2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tem uma largura maior, que impossibilita que seja inserida em um protoboard,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 USB serial CH340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D1CD3A-DCED-FBAE-FC91-9329B6961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33" y="1871099"/>
            <a:ext cx="5902283" cy="306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8989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Demonstração  - ESP8266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do Arduíno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ESP8266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https://www.youtube.com/watch?v=HPiVWWCBAnU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ESP12/ESP8266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https://blog.eletrogate.com/nodemcu-esp12-introducao-1/#:~:text=A%20Placa%20NodeMCU%20ESP12%20deve,drivers%20do%20chip%20Serial%2DUSB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5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https://www.pontodaeletronica.com.br/modulo-wi-fi-esp8266-nodemcu-esp-12.html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17741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Instalação IDE Arduíno  - ESP8266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Instalação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https://randomnerdtutorials.com/how-to-install-esp8266-board-arduino-ide/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de Código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https://github.com/bmellink/Quiz/blob/master/QuizNode8266/QuizNode8266.ino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10287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Desenvolvimento de Aplicações –Plataforma </a:t>
            </a:r>
            <a:r>
              <a:rPr lang="pt-BR" sz="3600" b="1" dirty="0" err="1">
                <a:solidFill>
                  <a:schemeClr val="bg1"/>
                </a:solidFill>
              </a:rPr>
              <a:t>NodeMCU</a:t>
            </a:r>
            <a:r>
              <a:rPr lang="pt-BR" sz="3600" b="1" dirty="0">
                <a:solidFill>
                  <a:schemeClr val="bg1"/>
                </a:solidFill>
              </a:rPr>
              <a:t> para </a:t>
            </a:r>
            <a:r>
              <a:rPr lang="pt-BR" sz="3600" b="1" dirty="0" err="1">
                <a:solidFill>
                  <a:schemeClr val="bg1"/>
                </a:solidFill>
              </a:rPr>
              <a:t>IoT</a:t>
            </a:r>
            <a:r>
              <a:rPr lang="pt-BR" sz="3600" b="1" dirty="0">
                <a:solidFill>
                  <a:schemeClr val="bg1"/>
                </a:solidFill>
              </a:rPr>
              <a:t>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Arduíno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Instalação e Configuração 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no Windows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https://blogmasterwalkershop.com.br/arduino/arduino-instalacao-e-configuracao-no-windows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Sistema utilizando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módulo ESP8266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https://repositorio.unesp.br/handle/11449/156909</a:t>
            </a: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Plataforma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Arduino ESP8266.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https://www.youtube.com/watch?v=NhTru6W4LKQ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Como configurar e Programar com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ESP8266.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https://www.youtube.com/watch?v=YN522_npNqs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Quiz 1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ESP8266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 e Arduino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https://www.sanfoundry.com/arduino-basic-questions-answers/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https://www.sanfoundry.com/1000-arduino-questions-answers/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Quiz 2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https://iot4beginners.com/nodemcu_esp8266-quiz_1/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Quiz 3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https://iot4beginners.com/nodemcu_esp8266-quiz_3/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4297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SILVEIRA,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Rayanne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MC; LEITE, S. L.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Sistema de controle de acesso baseado na plataforma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VI Jornada de Informática do Maranhão, 2016.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PARIHAR, Yogendra Singh et al.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of things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journal of emerging technologies and innovative research, v. 6, n. 6, p. 1085, 2019.</a:t>
            </a: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WICAKSONO, </a:t>
            </a:r>
            <a:r>
              <a:rPr lang="pt-BR" sz="20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Mochamad</a:t>
            </a:r>
            <a:r>
              <a:rPr lang="pt-BR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Fajar</a:t>
            </a:r>
            <a:r>
              <a:rPr lang="pt-BR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.</a:t>
            </a:r>
            <a:r>
              <a:rPr lang="pt-BR" sz="2000" dirty="0">
                <a:latin typeface="Calibri" panose="020F0502020204030204" pitchFamily="34" charset="0"/>
              </a:rPr>
              <a:t> </a:t>
            </a:r>
            <a:r>
              <a:rPr lang="pt-BR" sz="2000" dirty="0" err="1">
                <a:latin typeface="Calibri" panose="020F0502020204030204" pitchFamily="34" charset="0"/>
              </a:rPr>
              <a:t>Implementasi</a:t>
            </a:r>
            <a:r>
              <a:rPr lang="pt-BR" sz="2000" dirty="0">
                <a:latin typeface="Calibri" panose="020F0502020204030204" pitchFamily="34" charset="0"/>
              </a:rPr>
              <a:t> </a:t>
            </a:r>
            <a:r>
              <a:rPr lang="pt-BR" sz="2000" dirty="0" err="1">
                <a:latin typeface="Calibri" panose="020F0502020204030204" pitchFamily="34" charset="0"/>
              </a:rPr>
              <a:t>modul</a:t>
            </a:r>
            <a:r>
              <a:rPr lang="pt-BR" sz="2000" dirty="0">
                <a:latin typeface="Calibri" panose="020F0502020204030204" pitchFamily="34" charset="0"/>
              </a:rPr>
              <a:t> </a:t>
            </a:r>
            <a:r>
              <a:rPr lang="pt-BR" sz="2000" dirty="0" err="1">
                <a:latin typeface="Calibri" panose="020F0502020204030204" pitchFamily="34" charset="0"/>
              </a:rPr>
              <a:t>wifi</a:t>
            </a:r>
            <a:r>
              <a:rPr lang="pt-BR" sz="2000" dirty="0">
                <a:latin typeface="Calibri" panose="020F0502020204030204" pitchFamily="34" charset="0"/>
              </a:rPr>
              <a:t> </a:t>
            </a:r>
            <a:r>
              <a:rPr lang="pt-BR" sz="2000" dirty="0" err="1">
                <a:latin typeface="Calibri" panose="020F0502020204030204" pitchFamily="34" charset="0"/>
              </a:rPr>
              <a:t>NodeMCU</a:t>
            </a:r>
            <a:r>
              <a:rPr lang="pt-BR" sz="2000" dirty="0">
                <a:latin typeface="Calibri" panose="020F0502020204030204" pitchFamily="34" charset="0"/>
              </a:rPr>
              <a:t> Esp8266 </a:t>
            </a:r>
            <a:r>
              <a:rPr lang="pt-BR" sz="2000" dirty="0" err="1">
                <a:latin typeface="Calibri" panose="020F0502020204030204" pitchFamily="34" charset="0"/>
              </a:rPr>
              <a:t>untuk</a:t>
            </a:r>
            <a:r>
              <a:rPr lang="pt-BR" sz="2000" dirty="0">
                <a:latin typeface="Calibri" panose="020F0502020204030204" pitchFamily="34" charset="0"/>
              </a:rPr>
              <a:t> </a:t>
            </a:r>
            <a:r>
              <a:rPr lang="pt-BR" sz="2000" dirty="0" err="1">
                <a:latin typeface="Calibri" panose="020F0502020204030204" pitchFamily="34" charset="0"/>
              </a:rPr>
              <a:t>smart</a:t>
            </a:r>
            <a:r>
              <a:rPr lang="pt-BR" sz="2000" dirty="0">
                <a:latin typeface="Calibri" panose="020F0502020204030204" pitchFamily="34" charset="0"/>
              </a:rPr>
              <a:t> home. </a:t>
            </a:r>
            <a:r>
              <a:rPr lang="pt-BR" sz="2000" dirty="0" err="1">
                <a:latin typeface="Calibri" panose="020F0502020204030204" pitchFamily="34" charset="0"/>
              </a:rPr>
              <a:t>Komputika</a:t>
            </a:r>
            <a:r>
              <a:rPr lang="pt-BR" sz="2000" dirty="0">
                <a:latin typeface="Calibri" panose="020F0502020204030204" pitchFamily="34" charset="0"/>
              </a:rPr>
              <a:t>: </a:t>
            </a:r>
            <a:r>
              <a:rPr lang="pt-BR" sz="2000" dirty="0" err="1">
                <a:latin typeface="Calibri" panose="020F0502020204030204" pitchFamily="34" charset="0"/>
              </a:rPr>
              <a:t>Jurnal</a:t>
            </a:r>
            <a:r>
              <a:rPr lang="pt-BR" sz="2000" dirty="0">
                <a:latin typeface="Calibri" panose="020F0502020204030204" pitchFamily="34" charset="0"/>
              </a:rPr>
              <a:t> </a:t>
            </a:r>
            <a:r>
              <a:rPr lang="pt-BR" sz="2000" dirty="0" err="1">
                <a:latin typeface="Calibri" panose="020F0502020204030204" pitchFamily="34" charset="0"/>
              </a:rPr>
              <a:t>Sistem</a:t>
            </a:r>
            <a:r>
              <a:rPr lang="pt-BR" sz="2000" dirty="0">
                <a:latin typeface="Calibri" panose="020F0502020204030204" pitchFamily="34" charset="0"/>
              </a:rPr>
              <a:t> </a:t>
            </a:r>
            <a:r>
              <a:rPr lang="pt-BR" sz="2000" dirty="0" err="1">
                <a:latin typeface="Calibri" panose="020F0502020204030204" pitchFamily="34" charset="0"/>
              </a:rPr>
              <a:t>Komputer</a:t>
            </a:r>
            <a:r>
              <a:rPr lang="pt-BR" sz="2000" dirty="0">
                <a:latin typeface="Calibri" panose="020F0502020204030204" pitchFamily="34" charset="0"/>
              </a:rPr>
              <a:t>, v. 6, n. 1, 2017.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</a:t>
            </a:r>
            <a:r>
              <a:rPr lang="pt-BR" b="1" dirty="0" err="1">
                <a:solidFill>
                  <a:srgbClr val="0070C0"/>
                </a:solidFill>
              </a:rPr>
              <a:t>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 ESP8266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baixo custo, suporte integrado as redes WiFi e baixo consumo de energia. Já vem com um conversor USB serial integrado.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Módulo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ESP8266 CP2102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placa de desenvolvimento para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–que trabalha em conjunto com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ESP-12E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para realizar a conexão com a rede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dando a possibilidade de conectar dispositivo microcontrolado à rede de internet.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https://thingspeak.com/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50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Características - Placa </a:t>
            </a:r>
            <a:r>
              <a:rPr lang="pt-BR" b="1" dirty="0" err="1">
                <a:solidFill>
                  <a:srgbClr val="0070C0"/>
                </a:solidFill>
              </a:rPr>
              <a:t>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Processador ESP8266-E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RISC de 32 Bits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Processador pode operar em 80MHz/160MHz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4Mb de memória flash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64Kb para instruções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96Kb para dados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 nativo padrão 802.11b/g/n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 em modo AP,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AP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Alimentação 5VDC através do conector micro USB</a:t>
            </a:r>
          </a:p>
        </p:txBody>
      </p:sp>
    </p:spTree>
    <p:extLst>
      <p:ext uri="{BB962C8B-B14F-4D97-AF65-F5344CB8AC3E}">
        <p14:creationId xmlns:p14="http://schemas.microsoft.com/office/powerpoint/2010/main" val="91138680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Características - Placa </a:t>
            </a:r>
            <a:r>
              <a:rPr lang="pt-BR" b="1" dirty="0" err="1">
                <a:solidFill>
                  <a:srgbClr val="0070C0"/>
                </a:solidFill>
              </a:rPr>
              <a:t>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pinos digitais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pino analógico com resolução de 10bits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digitais, exceto D0 possuem interrupção, PWM, I2C 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operam em nível lógico de 3.3V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não tolerantes a 5V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Possui conversor USB serial integrado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Programável via USB ou WiFi (OTA - Over-The-Air)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Compatível com a IDE do Arduíno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Compatível com módulos e sensores utilizados no Arduíno</a:t>
            </a:r>
          </a:p>
        </p:txBody>
      </p:sp>
    </p:spTree>
    <p:extLst>
      <p:ext uri="{BB962C8B-B14F-4D97-AF65-F5344CB8AC3E}">
        <p14:creationId xmlns:p14="http://schemas.microsoft.com/office/powerpoint/2010/main" val="12481665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Características - Placa </a:t>
            </a:r>
            <a:r>
              <a:rPr lang="pt-BR" b="1" dirty="0" err="1">
                <a:solidFill>
                  <a:srgbClr val="0070C0"/>
                </a:solidFill>
              </a:rPr>
              <a:t>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 diferencial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possibilidade de fazer a programação da placa via OTA, ou seja, através do WiFi você pode enviar os códigos para a placa.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Apesar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pinagem reduzida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 comparado ao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Mega 2560 R3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 exemplo, há no mercado diversos circuitos integrados que podem ser utilizados para expansão de entradas e saídas digitais e analógicas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 fator importante a ser destacado, é que alguns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shields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são compatíveis com a plataforma.</a:t>
            </a:r>
          </a:p>
        </p:txBody>
      </p:sp>
    </p:spTree>
    <p:extLst>
      <p:ext uri="{BB962C8B-B14F-4D97-AF65-F5344CB8AC3E}">
        <p14:creationId xmlns:p14="http://schemas.microsoft.com/office/powerpoint/2010/main" val="30180192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Placa </a:t>
            </a:r>
            <a:r>
              <a:rPr lang="pt-BR" b="1" dirty="0" err="1">
                <a:solidFill>
                  <a:srgbClr val="0070C0"/>
                </a:solidFill>
              </a:rPr>
              <a:t>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03932"/>
            <a:ext cx="8865056" cy="40335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2A170E-E21E-D9E4-90C8-92E2A170F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102" y="984620"/>
            <a:ext cx="5532389" cy="39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631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Pinagem - Placa </a:t>
            </a:r>
            <a:r>
              <a:rPr lang="pt-BR" b="1" dirty="0" err="1">
                <a:solidFill>
                  <a:srgbClr val="0070C0"/>
                </a:solidFill>
              </a:rPr>
              <a:t>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pinos digitais recebem a sigla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Input/Output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GPIO é basicamente um conjunto de pinos responsável por fazer a comunicação de entrada e saída de sinais digitais, recebendo funções via programação.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placa possui apenas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 analógico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ler valores de componentes como sensor de temperatura, sensor de gás / fumaça, sensor de álcool, potenciômetro, LDR e outros.</a:t>
            </a:r>
          </a:p>
        </p:txBody>
      </p:sp>
    </p:spTree>
    <p:extLst>
      <p:ext uri="{BB962C8B-B14F-4D97-AF65-F5344CB8AC3E}">
        <p14:creationId xmlns:p14="http://schemas.microsoft.com/office/powerpoint/2010/main" val="370985110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Pinagem - Placa </a:t>
            </a:r>
            <a:r>
              <a:rPr lang="pt-BR" b="1" dirty="0" err="1">
                <a:solidFill>
                  <a:srgbClr val="0070C0"/>
                </a:solidFill>
              </a:rPr>
              <a:t>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03932"/>
            <a:ext cx="8865056" cy="40701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6C7A0F-B49D-C2FD-1A5E-047CA15A9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836" y="940507"/>
            <a:ext cx="3972472" cy="40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9728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1039</Words>
  <Application>Microsoft Office PowerPoint</Application>
  <PresentationFormat>Apresentação na tela (16:9)</PresentationFormat>
  <Paragraphs>105</Paragraphs>
  <Slides>24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Wingdings</vt:lpstr>
      <vt:lpstr>Office Theme</vt:lpstr>
      <vt:lpstr>Aplicação Cloud Indústria 40 Python</vt:lpstr>
      <vt:lpstr> Aula 05  Desenvolvimento de Aplicações –Plataforma NodeMCU para IoT em Python</vt:lpstr>
      <vt:lpstr>Plataforma NodeMCU</vt:lpstr>
      <vt:lpstr>Características - Placa NodeMCU</vt:lpstr>
      <vt:lpstr>Características - Placa NodeMCU</vt:lpstr>
      <vt:lpstr>Características - Placa NodeMCU</vt:lpstr>
      <vt:lpstr>Placa NodeMCU</vt:lpstr>
      <vt:lpstr>Pinagem - Placa NodeMCU</vt:lpstr>
      <vt:lpstr>Pinagem - Placa NodeMCU</vt:lpstr>
      <vt:lpstr>Pinagem - Placa NodeMCU</vt:lpstr>
      <vt:lpstr>Pinagem - Placa NodeMCU</vt:lpstr>
      <vt:lpstr>Pinagem - Placa NodeMCU</vt:lpstr>
      <vt:lpstr>Programação - Placa NodeMCU</vt:lpstr>
      <vt:lpstr>Programação - Placa NodeMCU</vt:lpstr>
      <vt:lpstr>1ª Geração - Placa NodeMCU</vt:lpstr>
      <vt:lpstr>2ª Geração - Placa NodeMCU</vt:lpstr>
      <vt:lpstr>3ª Geração - Placa NodeMCU</vt:lpstr>
      <vt:lpstr>Demonstração  - ESP8266</vt:lpstr>
      <vt:lpstr>Instalação IDE Arduíno  - ESP8266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761</cp:revision>
  <dcterms:created xsi:type="dcterms:W3CDTF">2020-03-17T20:12:34Z</dcterms:created>
  <dcterms:modified xsi:type="dcterms:W3CDTF">2023-04-04T13:54:22Z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