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348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31" r:id="rId19"/>
    <p:sldId id="349" r:id="rId20"/>
    <p:sldId id="364" r:id="rId21"/>
    <p:sldId id="365" r:id="rId22"/>
    <p:sldId id="366" r:id="rId23"/>
    <p:sldId id="347" r:id="rId24"/>
    <p:sldId id="367" r:id="rId25"/>
    <p:sldId id="369" r:id="rId26"/>
    <p:sldId id="370" r:id="rId27"/>
    <p:sldId id="368" r:id="rId28"/>
    <p:sldId id="371" r:id="rId29"/>
    <p:sldId id="333" r:id="rId30"/>
    <p:sldId id="323" r:id="rId31"/>
    <p:sldId id="345" r:id="rId32"/>
    <p:sldId id="337" r:id="rId33"/>
    <p:sldId id="309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41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93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845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44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241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457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38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84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34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481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318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676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728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311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119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61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613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491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71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74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646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71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890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594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aSBH9ShfJ80-iot-project-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hingsboard.io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dabr.com.br/" TargetMode="External"/><Relationship Id="rId7" Type="http://schemas.openxmlformats.org/officeDocument/2006/relationships/hyperlink" Target="https://thingsboard.i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iot.network/" TargetMode="External"/><Relationship Id="rId5" Type="http://schemas.openxmlformats.org/officeDocument/2006/relationships/hyperlink" Target="https://thingspeak.com/" TargetMode="External"/><Relationship Id="rId4" Type="http://schemas.openxmlformats.org/officeDocument/2006/relationships/hyperlink" Target="https://wso2.com/br/api-manage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mote.io/" TargetMode="External"/><Relationship Id="rId7" Type="http://schemas.openxmlformats.org/officeDocument/2006/relationships/hyperlink" Target="https://www.emnify.com/pt-br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aiot.com/" TargetMode="External"/><Relationship Id="rId5" Type="http://schemas.openxmlformats.org/officeDocument/2006/relationships/hyperlink" Target="https://dojot.com.br/" TargetMode="External"/><Relationship Id="rId4" Type="http://schemas.openxmlformats.org/officeDocument/2006/relationships/hyperlink" Target="https://www.openhab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etrybe.com/tecnologia/middleware-tudo-sobr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echtudo.com.br/noticias/2022/10/o-que-e-internet-das-coisas-veja-como-funciona-a-iot-e-exemplos-de-uso.ghtml" TargetMode="External"/><Relationship Id="rId4" Type="http://schemas.openxmlformats.org/officeDocument/2006/relationships/hyperlink" Target="https://embarcados.com.br/protocolos-de-rede-sem-fio-de-iot/#Tipos-de-protocolos-Io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6deMoGpJgQ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Ikvs6B2591M" TargetMode="External"/><Relationship Id="rId5" Type="http://schemas.openxmlformats.org/officeDocument/2006/relationships/hyperlink" Target="https://youtu.be/-tDGzwsBokY" TargetMode="External"/><Relationship Id="rId4" Type="http://schemas.openxmlformats.org/officeDocument/2006/relationships/hyperlink" Target="https://youtu.be/5ewQBi1rx58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quizizz.com/admin/quiz/63c839489b4345001ede1fb6/td-internet-das-coisas-parte-1" TargetMode="External"/><Relationship Id="rId4" Type="http://schemas.openxmlformats.org/officeDocument/2006/relationships/hyperlink" Target="https://quizizz.com/admin/quiz/5d77f407e3ebe1001bca7a46/areas-desafios-iot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Transacional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 de dados assíncrono (Apache Kafka,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830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de plataforma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 middleware de plataforma de aplicativo) pode suportar ainda mais o desenvolvimento de aplicativos e acelerar a entrega de aplicativos, fornecendo um ambiente de hospedagem em tempo de execução, para aplicativos ou lógica de negócios.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630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de plataforma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incluir ou combinar servidores de aplicativos corporativos, servidores da web e sistemas de gerenciamento de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middleware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nativos da nuvem são aplicativos desenvolvidos a partir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microsserviços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implantados em contêineres orquestrados usando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6846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microsserviços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componentes de aplicativo fracamente acoplados que abrangem sua própria pilha e podem ser implementados e atualizados independentemente uns dos outros e se comunicam usando uma combinação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REST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corretores de mensagens e fluxos de eventos.</a:t>
            </a:r>
          </a:p>
        </p:txBody>
      </p:sp>
    </p:spTree>
    <p:extLst>
      <p:ext uri="{BB962C8B-B14F-4D97-AF65-F5344CB8AC3E}">
        <p14:creationId xmlns:p14="http://schemas.microsoft.com/office/powerpoint/2010/main" val="18505525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populares de desenvolvimento de aplicativos em nuvem como, para incluir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em contêiner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Shift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Microsoft</a:t>
            </a:r>
          </a:p>
        </p:txBody>
      </p:sp>
    </p:spTree>
    <p:extLst>
      <p:ext uri="{BB962C8B-B14F-4D97-AF65-F5344CB8AC3E}">
        <p14:creationId xmlns:p14="http://schemas.microsoft.com/office/powerpoint/2010/main" val="1795041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 de aplicativos;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 a mensagens;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transações;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4714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mensagens como protocolo de acesso a objetos simples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Transferência de estado representacional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Serviços da web e notação de objeto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824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escolha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levar em consideração: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Autenticação de segurança;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transações;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Filas de mensagens;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Servidores de aplicativos;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Servidores da web e diretórios.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741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de Comunicação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nuvem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auxílio de chips integrados, as máquinas podem trocar informações e dados por meio de sensores ou software conectados através da internet.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4.0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graças à comunicação entre máquinas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consequências: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Automatizar os processos de produção em uma fábrica inteligente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Cognitiva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data; CDN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Delivery Network); Compute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Data Flow; Cloud SQL;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Anthos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(container);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Cloud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Lambda; EC2;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Glacier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(Armazenamento de arquivos, backup)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Cloud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Cloud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370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Plataformas Middleware,  Comunicação e Protocolos de Rede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Prototipação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Mac 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Atmel AVR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Edison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https://www.tinkercad.com/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/aSBH9ShfJ80-iot-project-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Tipo de Plataforma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THINGSBOARD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https://thingsboard.io/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0469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 para armazenar e recuperar dados de itens usando o protocolos HTTP, MQTT,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Internet ou por meio de uma rede local.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XIVELY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https://www.scadabr.com.br/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WSO2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https://wso2.com/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/api-manager/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THINGSPEAK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https://thingspeak.com/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OPENIOT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https://openiot.network/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THINGSBOARD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https://thingsboard.io/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74744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https://openremote.io/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OpenHab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https://www.openhab.org/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DoJot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https://dojot.com.br/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Kaaiot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https://www.kaaiot.com/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Emnify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https://www.emnify.com/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pt-br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909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Protocolos de Rede para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intercâmbio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entre sensores, dispositivos, gateways, servidores e aplicações de usuário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habilitado por protocolos de rede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WiFi, Bluetooth,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muitos outros.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requisitos da aplicação final de alcance, dados, segurança, energia e vida útil da bateria determinam a escolha do protocolo de rede.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Protocolos de Rede para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rede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(assinatura/publicação;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coleta dados, supervisiona dispositivos,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– aplicação restrita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XMPP­IOT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troca de mensagens síncronas,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whasapp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jogos online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distribuição de 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AMQP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de mensageria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M2M (indústria;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máquina a máquina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283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Protocolos de Rede para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alcance curto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sem fio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em fio, residências inteligentes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comercial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6LowPAN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encapsulamento, compressão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automação residencial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rádio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WAN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418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Protocolo </a:t>
            </a:r>
            <a:r>
              <a:rPr lang="pt-BR" b="1" dirty="0" err="1">
                <a:solidFill>
                  <a:srgbClr val="0070C0"/>
                </a:solidFill>
              </a:rPr>
              <a:t>Wi-fi</a:t>
            </a:r>
            <a:r>
              <a:rPr lang="pt-BR" b="1" dirty="0">
                <a:solidFill>
                  <a:srgbClr val="0070C0"/>
                </a:solidFill>
              </a:rPr>
              <a:t> de Rede para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 a topologia de rede em estrela e o ponto de acesso pode ser usado como um gateway para a Internet.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ponto de acesso pode se conectar a um máximo de 250 dispositivos, e a maioria das soluções disponíveis comercialmente suportam até 50 dispositivos.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802.11-b/g/n opera em 2,4 GHZ e fornece taxa de dados de 150-200 Mbps no ambiente doméstico ou no escritório, normalmente em uma faixa de 50 metros.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padrão 802.11-ac mais recente funciona em 5 GHz e fornece uma taxa de dados de 500 Mbps-1 Gbps.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6517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Protocolos de Rede para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98836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Pilha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rede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9319AC-61B2-5A18-BDEC-D79F1E67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5" y="1472551"/>
            <a:ext cx="6446884" cy="35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0564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Exemplos de 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98836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Wearable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(Aparelhos “vestíveis” são acessórios inteligentes no corpo, como os relógios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(Apple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Samsung Galaxy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fones de ouvido.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Casa Inteligente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Tvs; geladeiras, fechaduras, iluminação,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Saúde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(prontuário do paciente, registrando mudanças no estado clínico)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Cidades Inteligentes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(trânsito, ruído, crime, poluição,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Carro conectado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(reconhece motorista, abre portas, partida com botão,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(monitoramento da temperatura, sistema de irrigação,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IA, monitoramento e acompanhamento médico)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(automação nas indústrias)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243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de Middleware e de Comunicação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https://blog.betrybe.com/tecnologia/middleware-tudo-sobre/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Protocolos de Rede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https://embarcados.com.br/protocolos-de-rede-sem-fio-de-iot/#Tipos-de-protocolos-IoT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https://www.techtudo.com.br/noticias/2022/10/o-que-e-internet-das-coisas-veja-como-funciona-a-iot-e-exemplos-de-uso.ghtml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software que permite um ou mais tipos de comunicação ou conectividade entre dois ou mais aplicativos e/ou componentes de aplicativos em uma rede distribuída.</a:t>
            </a:r>
          </a:p>
        </p:txBody>
      </p:sp>
    </p:spTree>
    <p:extLst>
      <p:ext uri="{BB962C8B-B14F-4D97-AF65-F5344CB8AC3E}">
        <p14:creationId xmlns:p14="http://schemas.microsoft.com/office/powerpoint/2010/main" val="126324921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de Middleware e de Comunicação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https://youtu.be/m6deMoGpJgQ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https://youtu.be/5ewQBi1rx58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Protocolos de Rede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https://youtu.be/-tDGzwsBokY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https://www.youtube.com/watch?v=Ikvs6B2591M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de Aprendizagem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Plataforma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teste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https://quizizz.com/admin/quiz/5d77f407e3ebe1001bca7a46/areas-desafios-iot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https://quizizz.com/admin/quiz/63c839489b4345001ede1fb6/td-internet-das-coisas-parte-1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SERGIO,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Antonio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Pereira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Plataformas de middleware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livres para fins didáticos.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PIRES, Paulo F. </a:t>
            </a:r>
            <a:r>
              <a:rPr lang="pt-BR" sz="2000" dirty="0">
                <a:latin typeface="Calibri" panose="020F0502020204030204" pitchFamily="34" charset="0"/>
              </a:rPr>
              <a:t>et al. Plataformas para a internet das coisas. Minicursos SBRC-Simpósio Brasileiro de Redes de Computadores e Sistemas Distribuídos, 2015.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SCHENFELD, Matheus Crespi </a:t>
            </a:r>
            <a:r>
              <a:rPr lang="pt-BR" sz="2000" dirty="0">
                <a:latin typeface="Calibri" panose="020F0502020204030204" pitchFamily="34" charset="0"/>
              </a:rPr>
              <a:t>et al. Arquitetura para fog </a:t>
            </a:r>
            <a:r>
              <a:rPr lang="pt-BR" sz="2000" dirty="0" err="1">
                <a:latin typeface="Calibri" panose="020F0502020204030204" pitchFamily="34" charset="0"/>
              </a:rPr>
              <a:t>computing</a:t>
            </a:r>
            <a:r>
              <a:rPr lang="pt-BR" sz="2000" dirty="0">
                <a:latin typeface="Calibri" panose="020F0502020204030204" pitchFamily="34" charset="0"/>
              </a:rPr>
              <a:t> em sistemas de middleware para internet das coisas. In: Anais do XLIII Seminário Integrado de Software e Hardware. SBC, 2016. p. 1819-1829.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1F273A-F930-C6BF-15E6-BD0439DC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46" y="1200150"/>
            <a:ext cx="5705782" cy="35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603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muitos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middleware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Corretores de mensagens ou monitores de processamento de transações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de aplicativos da web ou de dispositivo móvel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integração baseada em nuvem como oferta de serviço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Service) ou um barramento de serviço corporativo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Enterprise Service Bus)</a:t>
            </a:r>
          </a:p>
        </p:txBody>
      </p:sp>
    </p:spTree>
    <p:extLst>
      <p:ext uri="{BB962C8B-B14F-4D97-AF65-F5344CB8AC3E}">
        <p14:creationId xmlns:p14="http://schemas.microsoft.com/office/powerpoint/2010/main" val="27642896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 fornecer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permitem que diferentes aplicativos e serviços se comuniquem usando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mensagens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comuns, como: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(notação de objeto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(transferência de estado representacional);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(linguagem de marcação extensível);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(protocolo de acesso a objeto simples);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Serviços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Escritos em várias linguagens: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Java, C++, PHP e Python,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conversem entre si.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6333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e controle conexões e integrações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Conexões seguras e transferência de dados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Gerencie o tráfego dinamicamente em sistemas distribuídos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108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Camada de containers (CI/CD)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Camada de ambientes de execução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Camada de integração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Camada de automação de processos e gerenciamento de decisões 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180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Middleware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 a mensagens (MOM)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Chamada de procedimento remoto (RPC)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ou banco de dados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(interface de programação de aplicativos)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Broker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middleware de especificação CORBA (Common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Broker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144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1647</Words>
  <Application>Microsoft Office PowerPoint</Application>
  <PresentationFormat>Apresentação na tela (16:9)</PresentationFormat>
  <Paragraphs>211</Paragraphs>
  <Slides>33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02  Plataformas Middleware,  Comunicação e Protocolos de Rede IoT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Middleware</vt:lpstr>
      <vt:lpstr>Plataformas de Comunicação IoT</vt:lpstr>
      <vt:lpstr>Plataformas Cloud IoT</vt:lpstr>
      <vt:lpstr>Plataformas Prototipação IoT</vt:lpstr>
      <vt:lpstr>Plataformas Middleware IoT</vt:lpstr>
      <vt:lpstr>Plataformas Middleware IoT</vt:lpstr>
      <vt:lpstr>Protocolos de Rede para IOT</vt:lpstr>
      <vt:lpstr>Protocolos de Rede para IOT</vt:lpstr>
      <vt:lpstr>Protocolos de Rede para IOT</vt:lpstr>
      <vt:lpstr>Protocolo Wi-fi de Rede para IOT</vt:lpstr>
      <vt:lpstr>Protocolos de Rede para IOT</vt:lpstr>
      <vt:lpstr>Exemplos de IOT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780</cp:revision>
  <dcterms:created xsi:type="dcterms:W3CDTF">2020-03-17T20:12:34Z</dcterms:created>
  <dcterms:modified xsi:type="dcterms:W3CDTF">2023-03-14T17:34:56Z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