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91" r:id="rId3"/>
    <p:sldId id="331" r:id="rId4"/>
    <p:sldId id="349" r:id="rId5"/>
    <p:sldId id="341" r:id="rId6"/>
    <p:sldId id="346" r:id="rId7"/>
    <p:sldId id="347" r:id="rId8"/>
    <p:sldId id="348" r:id="rId9"/>
    <p:sldId id="345" r:id="rId10"/>
    <p:sldId id="352" r:id="rId11"/>
    <p:sldId id="353" r:id="rId12"/>
    <p:sldId id="356" r:id="rId13"/>
    <p:sldId id="354" r:id="rId14"/>
    <p:sldId id="355" r:id="rId15"/>
    <p:sldId id="343" r:id="rId16"/>
    <p:sldId id="351" r:id="rId17"/>
    <p:sldId id="350" r:id="rId18"/>
    <p:sldId id="344" r:id="rId19"/>
    <p:sldId id="333" r:id="rId20"/>
    <p:sldId id="323" r:id="rId21"/>
    <p:sldId id="334" r:id="rId22"/>
    <p:sldId id="337" r:id="rId23"/>
    <p:sldId id="342" r:id="rId24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9685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3152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0497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33470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74151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21994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71076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96149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4713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8727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7849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5739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98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9611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6624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foz.ifpr.edu.br/wiki/index.php/Artigos_sobre_Internet_das_Coisas_e_Padroniza%C3%A7%C3%A3o#Internet_of_Things_-_The_role_of_reconfigurable_platform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infranewstelecom.com.br/protocolos-de-comunicacao-para-ambientes-de-internet-das-coisas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br/internet-of-things/what-is-iot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acervolima.com/7-melhores-plataformas-de-desenvolvimento-de-internet-das-coisas-iot/" TargetMode="External"/><Relationship Id="rId4" Type="http://schemas.openxmlformats.org/officeDocument/2006/relationships/hyperlink" Target="https://azure.microsoft.com/pt-br/solutions/iot/#overview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pt-br/resources/cloud-computing-dictionary/what-is-iot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tecnoblog.net/responde/o-que-e-internet-das-coisas/" TargetMode="External"/><Relationship Id="rId4" Type="http://schemas.openxmlformats.org/officeDocument/2006/relationships/hyperlink" Target="https://https/www.sap.com/brazil/insights/what-is-iot-internet-of-things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lkvzcG1UMk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intel.com.br/content/www/br/pt/design/technologies-and-topics/iot/manageability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quizizz.com/admin/quiz/5d8954fda0089a001c105c1e/internet-das-coisa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Aplicação Cloud Indústria 40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Arquitetura </a:t>
            </a:r>
            <a:r>
              <a:rPr lang="pt-BR" b="1" dirty="0" err="1">
                <a:solidFill>
                  <a:srgbClr val="0070C0"/>
                </a:solidFill>
              </a:rPr>
              <a:t>IoT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Three-Layer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Architeture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arquitetura de três camadas, em português, foi uma das primeiras arquiteturas sugeridas, sendo formada basicamente, como o nome já diz, por três camadas, sendo elas: Camada de Percepção, Camada de Network e Camada de Aplicação.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camada de percepção é a camada mais baixa, sendo também conhecida por camada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física. Ela é responsável por, através de sensores, captar e juntar informações sobre o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ambiente, podendo ser estar informações parâmetros físicos como temperatura e umidade ou outros objetos inteligentes. </a:t>
            </a:r>
            <a:r>
              <a:rPr lang="pt-BR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JAHNKE, Alec. The 4 </a:t>
            </a:r>
            <a:r>
              <a:rPr lang="pt-BR" sz="1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Estages</a:t>
            </a:r>
            <a:r>
              <a:rPr lang="pt-BR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lang="pt-BR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2020. </a:t>
            </a:r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&lt;https://www.digi.com/blog/post/the-4-stages-of-iot-architecture&gt;. Acesso em: 06 mar. 2023.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60191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Arquitetura </a:t>
            </a:r>
            <a:r>
              <a:rPr lang="pt-BR" b="1" dirty="0" err="1">
                <a:solidFill>
                  <a:srgbClr val="0070C0"/>
                </a:solidFill>
              </a:rPr>
              <a:t>IoT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camada de Network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a camada intermediária, sendo responsável por conectar os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objetos inteligentes e conectar esses aos serviços de redes e aos servidores. Pode-se dizer que ela é uma camada de transporte de informação.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por último, porém não menos importante, 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camada de aplicação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 camada é responsável por entregar o desejado desde o início.</a:t>
            </a:r>
          </a:p>
        </p:txBody>
      </p:sp>
    </p:spTree>
    <p:extLst>
      <p:ext uri="{BB962C8B-B14F-4D97-AF65-F5344CB8AC3E}">
        <p14:creationId xmlns:p14="http://schemas.microsoft.com/office/powerpoint/2010/main" val="87290652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Arquitetura </a:t>
            </a:r>
            <a:r>
              <a:rPr lang="pt-BR" b="1" dirty="0" err="1">
                <a:solidFill>
                  <a:srgbClr val="0070C0"/>
                </a:solidFill>
              </a:rPr>
              <a:t>IoT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seja, supondo que o intuito desde o princípio fosse acender uma lâmpada com a voz, é nessa camada que será gerada uma resposta dizendo que a luz deve ser acesa após alguém dizer algo,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 Architecture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Pathway from Physical Signals to Business Decisions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Caminho dos Sinais Físicos para as Decisões de Negócios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Altexsoft</a:t>
            </a: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2020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</a:t>
            </a:r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&lt;https://www.altexsoft.com/blog/iot-architecture-layers-components/&gt;. </a:t>
            </a:r>
            <a:r>
              <a:rPr lang="en-US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Acesso</a:t>
            </a:r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06 de</a:t>
            </a:r>
          </a:p>
          <a:p>
            <a:pPr marL="0" indent="0" algn="just">
              <a:buNone/>
            </a:pPr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mar. 2021.</a:t>
            </a:r>
            <a:endParaRPr lang="pt-BR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37566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Arquitetura </a:t>
            </a:r>
            <a:r>
              <a:rPr lang="pt-BR" b="1" dirty="0" err="1">
                <a:solidFill>
                  <a:srgbClr val="0070C0"/>
                </a:solidFill>
              </a:rPr>
              <a:t>IoT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Five-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Architeture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em português, arquitetura de cinco camadas.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Nessa arquitetura foram adicionadas as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camadas de processamento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que se localiza entre as camadas de Network e Aplicação e a de negócios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que se localiza acima da camada de Aplicação.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28702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Arquitetura </a:t>
            </a:r>
            <a:r>
              <a:rPr lang="pt-BR" b="1" dirty="0" err="1">
                <a:solidFill>
                  <a:srgbClr val="0070C0"/>
                </a:solidFill>
              </a:rPr>
              <a:t>IoT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160E5FB-D300-140D-0FD1-0A2DCAC2D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27" y="1063230"/>
            <a:ext cx="5472361" cy="408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97765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Esforços de Padronização e Protocolos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modelo utilizado como referência será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TCP/IP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usado para os protocolos na Internet.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Pelo fato da Internet das coisas ter sido baseada à princípio na Internet, o TCP/IP consegue descrever com naturalidade as camadas utilizadas na mesma. O modelo é dividido em quatro camadas: rede,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Internet, transporte e aplicação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64190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Esforços de Padronização e Protocolos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recomendação ITU-T Y.4115 especifica uma arquitetura de referência para os dispositivos denominados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device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capability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exposure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como smartphones, tablets e home gateways, os quais oferecem suporte a aplicações para acessar capacidades de dispositivos de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conectados a estes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de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uso pessoal, como por exemplo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relógios, óculos, capacetes e outros dispositivos vestíveis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geralmente são controlados por dispositivos como smartphones, que neste contexto funcionam como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provendo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middleware entre as aplicações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os dispositivos de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http://wiki.foz.ifpr.edu.br/wiki/index.php/Artigos_sobre_Internet_das_Coisas_e_Padroniza%C3%A7%C3%A3o#Internet_of_Things_-_The_role_of_reconfigurable_platforms</a:t>
            </a: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53626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A01971A-EAFC-5E56-5DD8-86154C8DB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12" y="1238250"/>
            <a:ext cx="7800975" cy="2667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Esforços de Padronização e Protocolos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https://www.infranewstelecom.com.br/protocolos-de-comunicacao-para-ambientes-de-internet-das-coisas/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43514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Plataformas </a:t>
            </a:r>
            <a:r>
              <a:rPr lang="pt-BR" b="1" dirty="0" err="1">
                <a:solidFill>
                  <a:srgbClr val="0070C0"/>
                </a:solidFill>
              </a:rPr>
              <a:t>IoT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Oracle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https://www.oracle.com/br/internet-of-things/what-is-iot/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Azure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https://azure.microsoft.com/pt-br/solutions/iot/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https://azure.microsoft.com/pt-br/solutions/iot/#overview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Cloud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Platform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 de serviços da Web da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Amazon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ThingWorx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IRI Voracidade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IBM Watson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https://acervolima.com/7-melhores-plataformas-de-desenvolvimento-de-internet-das-coisas-iot/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58427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8502"/>
            <a:ext cx="8865056" cy="381076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https://azure.microsoft.com/pt-br/resources/cloud-computing-dictionary/what-is-iot/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https://www.sap.com/brazil/insights/what-is-iot-internet-of-things.html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https://tecnoblog.net/responde/o-que-e-internet-das-coisas/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01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Conceitos de Internet das Coisas - </a:t>
            </a:r>
            <a:r>
              <a:rPr lang="pt-BR" sz="3600" b="1" dirty="0" err="1">
                <a:solidFill>
                  <a:schemeClr val="bg1"/>
                </a:solidFill>
              </a:rPr>
              <a:t>IoT</a:t>
            </a:r>
            <a:endParaRPr lang="pt-BR" sz="36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https://www.youtube.com/watch?v=jlkvzcG1UMk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						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https://www.intel.com.br/content/www/br/pt/design/technologies-and-topics/iot/manageability.html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(Atividade Verificadora de Aprendizagem)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https://quizizz.com/admin/quiz/5d8954fda0089a001c105c1e</a:t>
            </a:r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/internet-das-coisas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7270"/>
            <a:ext cx="8865056" cy="392024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MAGRANI, Eduardo. A internet das coisas. Editora FGV, 2018.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Pires, Paulo F., et al. "Plataformas para a internet das coisas." Minicursos SBRC-Simpósio Brasileiro de Redes de Computadores e Sistemas Distribuídos (2015).</a:t>
            </a:r>
            <a:endParaRPr lang="pt-BR" sz="20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Calibri" panose="020F0502020204030204" pitchFamily="34" charset="0"/>
              </a:rPr>
              <a:t>[3] </a:t>
            </a:r>
            <a:r>
              <a:rPr lang="pt-BR" sz="2000" dirty="0" err="1">
                <a:latin typeface="Calibri" panose="020F0502020204030204" pitchFamily="34" charset="0"/>
              </a:rPr>
              <a:t>Carrion</a:t>
            </a:r>
            <a:r>
              <a:rPr lang="pt-BR" sz="2000" dirty="0">
                <a:latin typeface="Calibri" panose="020F0502020204030204" pitchFamily="34" charset="0"/>
              </a:rPr>
              <a:t>, Patrícia, </a:t>
            </a:r>
            <a:r>
              <a:rPr lang="pt-BR" sz="2000" dirty="0" err="1">
                <a:latin typeface="Calibri" panose="020F0502020204030204" pitchFamily="34" charset="0"/>
              </a:rPr>
              <a:t>and</a:t>
            </a:r>
            <a:r>
              <a:rPr lang="pt-BR" sz="2000" dirty="0">
                <a:latin typeface="Calibri" panose="020F0502020204030204" pitchFamily="34" charset="0"/>
              </a:rPr>
              <a:t> Manuela Quaresma. "Internet da Coisas (</a:t>
            </a:r>
            <a:r>
              <a:rPr lang="pt-BR" sz="2000" dirty="0" err="1">
                <a:latin typeface="Calibri" panose="020F0502020204030204" pitchFamily="34" charset="0"/>
              </a:rPr>
              <a:t>IoT</a:t>
            </a:r>
            <a:r>
              <a:rPr lang="pt-BR" sz="2000" dirty="0">
                <a:latin typeface="Calibri" panose="020F0502020204030204" pitchFamily="34" charset="0"/>
              </a:rPr>
              <a:t>): Definições e aplicabilidade aos usuários finais." </a:t>
            </a:r>
            <a:r>
              <a:rPr lang="pt-BR" sz="2000" dirty="0" err="1">
                <a:latin typeface="Calibri" panose="020F0502020204030204" pitchFamily="34" charset="0"/>
              </a:rPr>
              <a:t>Human</a:t>
            </a:r>
            <a:r>
              <a:rPr lang="pt-BR" sz="2000" dirty="0">
                <a:latin typeface="Calibri" panose="020F0502020204030204" pitchFamily="34" charset="0"/>
              </a:rPr>
              <a:t> </a:t>
            </a:r>
            <a:r>
              <a:rPr lang="pt-BR" sz="2000" dirty="0" err="1">
                <a:latin typeface="Calibri" panose="020F0502020204030204" pitchFamily="34" charset="0"/>
              </a:rPr>
              <a:t>Factors</a:t>
            </a:r>
            <a:r>
              <a:rPr lang="pt-BR" sz="2000" dirty="0">
                <a:latin typeface="Calibri" panose="020F0502020204030204" pitchFamily="34" charset="0"/>
              </a:rPr>
              <a:t> in Design 8.15 (2019): 049-066.</a:t>
            </a: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Calibri" panose="020F0502020204030204" pitchFamily="34" charset="0"/>
              </a:rPr>
              <a:t>[4] Santos, Bruno P., et al. "Internet das coisas: da teoria à prática." Minicursos SBRC-Simpósio Brasileiro de Redes de Computadores e Sistemas </a:t>
            </a:r>
            <a:r>
              <a:rPr lang="pt-BR" sz="2000" dirty="0" err="1">
                <a:latin typeface="Calibri" panose="020F0502020204030204" pitchFamily="34" charset="0"/>
              </a:rPr>
              <a:t>Distribuıdos</a:t>
            </a:r>
            <a:r>
              <a:rPr lang="pt-BR" sz="2000" dirty="0">
                <a:latin typeface="Calibri" panose="020F0502020204030204" pitchFamily="34" charset="0"/>
              </a:rPr>
              <a:t> 31 (2016): 16.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Aplicação Cloud Indústria 40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919698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pt-BR" b="1" dirty="0" err="1">
                <a:solidFill>
                  <a:srgbClr val="0070C0"/>
                </a:solidFill>
              </a:rPr>
              <a:t>IoT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refere ao processo de conectar objetos físicos do dia a dia à Internet, incluindo objetos domésticos comuns, como lâmpadas, dispositivos médicos e acessórios, dispositivos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até mesmo cidades inteligentes.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dispositivos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colocados nesses objetos físicos se enquadram principalmente em 1 de 2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eles são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(que envia um comando para alguma coisa) ou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(que coleta dados e os envia para outro lugar).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Definição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pt-BR" b="1" dirty="0" err="1">
                <a:solidFill>
                  <a:srgbClr val="0070C0"/>
                </a:solidFill>
              </a:rPr>
              <a:t>IoT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das Coisas inclui qualquer objeto ou “coisa” que possa ser conectada sem fio a uma rede de Internet.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Hoje, 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passou a significar mais especificamente coisas conectadas e equipadas com sensores, software e outras tecnologias para transmitir e receber dados com a finalidade de informar os usuários ou automatizar uma ação.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Conectividade Wi-Fi -&gt; 5G/Plataformas de Rede -&gt; Big Data.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90006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Funcionamento </a:t>
            </a:r>
            <a:r>
              <a:rPr lang="pt-BR" b="1" dirty="0" err="1">
                <a:solidFill>
                  <a:srgbClr val="0070C0"/>
                </a:solidFill>
              </a:rPr>
              <a:t>IoT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refere a qualquer sistema de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físicos que recebem e transferem dados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redes sem fio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pouca intervenção humana. Isso é possível com a integração de dispositivos de computação simples com todos os tipos de objetos.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 ao enviar, receber e analisar dados continuamente em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ciclo de feedback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Dependendo do tipo de tecnologia de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 análise pode ser conduzida por humanos ou por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inteligência artificial 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(IA/ML)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praticamente em tempo real ou em um período maior.</a:t>
            </a:r>
          </a:p>
        </p:txBody>
      </p:sp>
    </p:spTree>
    <p:extLst>
      <p:ext uri="{BB962C8B-B14F-4D97-AF65-F5344CB8AC3E}">
        <p14:creationId xmlns:p14="http://schemas.microsoft.com/office/powerpoint/2010/main" val="86661151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Desafios </a:t>
            </a:r>
            <a:r>
              <a:rPr lang="pt-BR" b="1" dirty="0" err="1">
                <a:solidFill>
                  <a:srgbClr val="0070C0"/>
                </a:solidFill>
              </a:rPr>
              <a:t>IoT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data, o volume de dados produzidos por um sistema de dispositivos inteligentes;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Segurança (política de senha =&gt;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botnet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(rede de computadores-zumbis)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Privacidade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Infraestrutura (IPV4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carrier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grade NAT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IPV6,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computação de borda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882521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Exemplos </a:t>
            </a:r>
            <a:r>
              <a:rPr lang="pt-BR" b="1" dirty="0" err="1">
                <a:solidFill>
                  <a:srgbClr val="0070C0"/>
                </a:solidFill>
              </a:rPr>
              <a:t>IoT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Indústria (sensores nos equipamentos para manutenção, uso de equipamentos,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Transportes Containers (RFID, para rastreamento)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Agricultura (sensores de umidade, irrigação)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Smartwatches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futuro está no envio, recebimento 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análise de dados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junto com aplicações de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728858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Exemplos </a:t>
            </a:r>
            <a:r>
              <a:rPr lang="pt-BR" b="1" dirty="0" err="1">
                <a:solidFill>
                  <a:srgbClr val="0070C0"/>
                </a:solidFill>
              </a:rPr>
              <a:t>IoT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8328"/>
            <a:ext cx="8865056" cy="410594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83BA2169-FB7B-064E-4EB1-5885B9E28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2056" y="1097078"/>
            <a:ext cx="6893891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49603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Arquitetura </a:t>
            </a:r>
            <a:r>
              <a:rPr lang="pt-BR" b="1" dirty="0" err="1">
                <a:solidFill>
                  <a:srgbClr val="0070C0"/>
                </a:solidFill>
              </a:rPr>
              <a:t>IoT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das coisas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surge para utilizar esta conexão pré-existente para conectar coisas, fazer a troca de dados e tomada de decisão sem necessariamente depender da interferência humana.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Existem, três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precisam ser combinados para uma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aplicação de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existir: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dispositivos, redes de comunicação e sistemas de controle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utilizadas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Three-Layer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Architeture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a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Five-Layer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Architeture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125980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3006</TotalTime>
  <Words>1413</Words>
  <Application>Microsoft Office PowerPoint</Application>
  <PresentationFormat>Apresentação na tela (16:9)</PresentationFormat>
  <Paragraphs>136</Paragraphs>
  <Slides>23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8" baseType="lpstr">
      <vt:lpstr>Arial</vt:lpstr>
      <vt:lpstr>Calibri</vt:lpstr>
      <vt:lpstr>Times New Roman</vt:lpstr>
      <vt:lpstr>Wingdings</vt:lpstr>
      <vt:lpstr>Office Theme</vt:lpstr>
      <vt:lpstr>Aplicação Cloud Indústria 40 Python</vt:lpstr>
      <vt:lpstr> Aula 01  Conceitos de Internet das Coisas - IoT</vt:lpstr>
      <vt:lpstr>Contextualização IoT</vt:lpstr>
      <vt:lpstr>Definição IoT</vt:lpstr>
      <vt:lpstr>Funcionamento IoT</vt:lpstr>
      <vt:lpstr>Desafios IoT</vt:lpstr>
      <vt:lpstr>Exemplos IoT</vt:lpstr>
      <vt:lpstr>Exemplos IoT</vt:lpstr>
      <vt:lpstr>Arquitetura IoT</vt:lpstr>
      <vt:lpstr>Arquitetura IoT</vt:lpstr>
      <vt:lpstr>Arquitetura IoT</vt:lpstr>
      <vt:lpstr>Arquitetura IoT</vt:lpstr>
      <vt:lpstr>Arquitetura IoT</vt:lpstr>
      <vt:lpstr>Arquitetura IoT</vt:lpstr>
      <vt:lpstr>Esforços de Padronização e Protocolos</vt:lpstr>
      <vt:lpstr>Esforços de Padronização e Protocolos</vt:lpstr>
      <vt:lpstr>Esforços de Padronização e Protocolos</vt:lpstr>
      <vt:lpstr>Plataformas IoT</vt:lpstr>
      <vt:lpstr>Leitura Específica</vt:lpstr>
      <vt:lpstr>Aprenda+</vt:lpstr>
      <vt:lpstr>Dinâmica/Atividades</vt:lpstr>
      <vt:lpstr>Referências Bibliográficas</vt:lpstr>
      <vt:lpstr>Aplicação Cloud Indústria 40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760</cp:revision>
  <dcterms:created xsi:type="dcterms:W3CDTF">2020-03-17T20:12:34Z</dcterms:created>
  <dcterms:modified xsi:type="dcterms:W3CDTF">2023-03-06T18:31:19Z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