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31" r:id="rId4"/>
    <p:sldId id="345" r:id="rId5"/>
    <p:sldId id="346" r:id="rId6"/>
    <p:sldId id="347" r:id="rId7"/>
    <p:sldId id="348" r:id="rId8"/>
    <p:sldId id="352" r:id="rId9"/>
    <p:sldId id="353" r:id="rId10"/>
    <p:sldId id="354" r:id="rId11"/>
    <p:sldId id="355" r:id="rId12"/>
    <p:sldId id="356" r:id="rId13"/>
    <p:sldId id="341" r:id="rId14"/>
    <p:sldId id="351" r:id="rId15"/>
    <p:sldId id="342" r:id="rId16"/>
    <p:sldId id="357" r:id="rId17"/>
    <p:sldId id="358" r:id="rId18"/>
    <p:sldId id="359" r:id="rId19"/>
    <p:sldId id="343" r:id="rId20"/>
    <p:sldId id="349" r:id="rId21"/>
    <p:sldId id="350" r:id="rId22"/>
    <p:sldId id="344" r:id="rId23"/>
    <p:sldId id="360" r:id="rId24"/>
    <p:sldId id="361" r:id="rId25"/>
    <p:sldId id="333" r:id="rId26"/>
    <p:sldId id="323" r:id="rId27"/>
    <p:sldId id="334" r:id="rId28"/>
    <p:sldId id="337" r:id="rId29"/>
    <p:sldId id="309" r:id="rId3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6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752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025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33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4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990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31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089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82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501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462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196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988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58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2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97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05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4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09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92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ODenKGOHMRkC&amp;oi=fnd&amp;pg=PA9&amp;dq=microcontrolador+&amp;ots=unvT_d386z&amp;sig=nKrTAprr4r1gR94lsFX_g0NKC7o#v=onepage&amp;q=microcontrolador&amp;f=fals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ks.google.com.br/books?hl=pt-BR&amp;lr=&amp;id=fnTvx-_qwucC&amp;oi=fnd&amp;pg=PA20&amp;dq=microcontrolador+&amp;ots=HiESGOvggU&amp;sig=NYk0RDRRJaZYtzvsjlidzdAdudU#v=onepage&amp;q=microcontrolador&amp;f=fals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6087762e9c806b001c65dc74/microcontrolado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quizizz.com/admin/quiz/5aa686b4bc8374001abc8e88/sistemas-embarcados-e-microcontroladore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afe.in/comparison-between-different-pic-familie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how.com.br/historia-microcontroladores-info_42970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115/www/document/16f628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1974, ele foi colocado à venda para as indústrias eletrônicas. O TMS 1000 estava disponível em várias configurações de tamanhos de RAM e ROM.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1983, cerca de 100 milhões de dispositivos TMS 1000 haviam sido vendidos.</a:t>
            </a:r>
          </a:p>
        </p:txBody>
      </p:sp>
    </p:spTree>
    <p:extLst>
      <p:ext uri="{BB962C8B-B14F-4D97-AF65-F5344CB8AC3E}">
        <p14:creationId xmlns:p14="http://schemas.microsoft.com/office/powerpoint/2010/main" val="8320098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Intel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 produzir o primeiro microprocessador, a Intel também desenvolveu muitos microcontroladores importantes, dois deles sendo o 8048 e o 8051, utilizado como o processador no teclado do computador da IBM.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seguiu em 1980, e se tornou uma das famílias mais populares de microcontroladores.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Variantes da arquitetura do 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ainda são produzidas atualmente, tornando o 8051 um dos projetos eletrônicos mais duradouros da história.</a:t>
            </a:r>
          </a:p>
        </p:txBody>
      </p:sp>
    </p:spTree>
    <p:extLst>
      <p:ext uri="{BB962C8B-B14F-4D97-AF65-F5344CB8AC3E}">
        <p14:creationId xmlns:p14="http://schemas.microsoft.com/office/powerpoint/2010/main" val="4837247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Modernos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 dispositivos de uso geral, microcontroladores especializados estão sendo produzidos para áreas como automotiva, iluminação, comunicação e dispositivos de baixo consumo de energia.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também têm se tornado menores e mais potentes. Por exemplo, em 2010, a Atmel anunciou um microcontrolador flash em um pacote medindo 2 mm por 2 mm.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dispositivos minúsculos são pequenos e baratos o suficiente para serem utilizados em produtos como brinquedos e escovas de dentes.</a:t>
            </a:r>
          </a:p>
        </p:txBody>
      </p:sp>
    </p:spTree>
    <p:extLst>
      <p:ext uri="{BB962C8B-B14F-4D97-AF65-F5344CB8AC3E}">
        <p14:creationId xmlns:p14="http://schemas.microsoft.com/office/powerpoint/2010/main" val="33028624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Evolução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Século XVII – Primórdios da Computação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de geração “zero”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Blaise Pascal (1642) — Máquina de Calcular Mecânica, cobrar impostos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Babbage (séc. XIX, 1822) — Calculadora mecânica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matemáticas)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Herman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Hollerith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(1880) — Cartões perfurados, censo 1886 nos EUA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ÁBACO (séc. V a.c.), origem chinesa, operações matemáticas</a:t>
            </a:r>
          </a:p>
        </p:txBody>
      </p:sp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Evolução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Geração - Computadores eletrônicos (relés e válvulas), Anos 40, 1946, ENIAC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Geração - Computadores (transistores), (1955-1965), IBM 7090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Geração - Computadores (circuitos integrados), (1965-1975), IBM 360, Intel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Geração - Computadores (VLSI), (1980), IBM, Intel 8088, PC XT, PC AT, PC 386, PC 486, (Pentium),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Geração - Computadores (VLSI), (2009), IBM, Intel, Apple, MMX, Pentium II, Celeron, Macintosh, AMD, i3, i5, i7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6ª Geração – Nanotecnologia Aplicações dedicadas (microcontroladores, microprocessadores),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 1999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7ª Geração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biochip</a:t>
            </a:r>
            <a:r>
              <a:rPr lang="pt-BR" sz="2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???) será?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056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de uma CPU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8637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em registradores internos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binários como entrada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Processa-os de acordo com um conjunto de instruções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 as instruções na memória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 uma saída</a:t>
            </a:r>
          </a:p>
        </p:txBody>
      </p:sp>
    </p:spTree>
    <p:extLst>
      <p:ext uri="{BB962C8B-B14F-4D97-AF65-F5344CB8AC3E}">
        <p14:creationId xmlns:p14="http://schemas.microsoft.com/office/powerpoint/2010/main" val="11628712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Componentes Básicos - Chip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8637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(ULA e UC)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de Entrada e de Saída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Comunicação Serial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I/O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Sistemas Lógicos, Relés, Interruptores, etc.</a:t>
            </a:r>
          </a:p>
        </p:txBody>
      </p:sp>
    </p:spTree>
    <p:extLst>
      <p:ext uri="{BB962C8B-B14F-4D97-AF65-F5344CB8AC3E}">
        <p14:creationId xmlns:p14="http://schemas.microsoft.com/office/powerpoint/2010/main" val="36458927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Componentes Básicos - Chip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863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480386-32CC-5368-939B-FF6AD3DB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8918"/>
            <a:ext cx="6504432" cy="35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953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Componentes Básicos - Chip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863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8AE5CF-0908-4862-65C1-D46BBE50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266959"/>
            <a:ext cx="6859830" cy="35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919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Distinção Entre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famílias são identificadas principalmente pelos dois primeiros dígitos do código do dispositivo.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caractere alfabético a seguir fornece alguma indicação da tecnologia usada.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caractere 'C' entre os números IC indica tecnologia CMOS, e a inserção 'F' indica incorporação de tecnologia de memória Flash, um 'A' após o número indica uma atualização tecnológica no primeiro dispositivo de emissão. </a:t>
            </a:r>
          </a:p>
        </p:txBody>
      </p:sp>
    </p:spTree>
    <p:extLst>
      <p:ext uri="{BB962C8B-B14F-4D97-AF65-F5344CB8AC3E}">
        <p14:creationId xmlns:p14="http://schemas.microsoft.com/office/powerpoint/2010/main" val="34020744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Distinção Entre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cinco famílias são dadas abaixo.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Série 16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da série 16C5X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da série 12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Série 17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Série 18</a:t>
            </a:r>
          </a:p>
        </p:txBody>
      </p:sp>
    </p:spTree>
    <p:extLst>
      <p:ext uri="{BB962C8B-B14F-4D97-AF65-F5344CB8AC3E}">
        <p14:creationId xmlns:p14="http://schemas.microsoft.com/office/powerpoint/2010/main" val="68131133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Distinção Entre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Fonte: https://www.nbcafe.in/comparison-between-different-pic-families/</a:t>
            </a: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BB8BC2B-75E7-C968-AB9A-76E8B5CDC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83685"/>
              </p:ext>
            </p:extLst>
          </p:nvPr>
        </p:nvGraphicFramePr>
        <p:xfrm>
          <a:off x="780288" y="1063230"/>
          <a:ext cx="7034785" cy="3191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957">
                  <a:extLst>
                    <a:ext uri="{9D8B030D-6E8A-4147-A177-3AD203B41FA5}">
                      <a16:colId xmlns:a16="http://schemas.microsoft.com/office/drawing/2014/main" val="2551801554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1932583628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2947301152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1039551043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1729192001"/>
                    </a:ext>
                  </a:extLst>
                </a:gridCol>
              </a:tblGrid>
              <a:tr h="791661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Família 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Tamanho da   Pilha (bytes)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Tamanho da   instrução (bit)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Quantidade de   instruções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Vetores de   Interrupção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39378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12C/12F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               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923326"/>
                  </a:ext>
                </a:extLst>
              </a:tr>
              <a:tr h="565472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16C5/16F5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8106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16C/16F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77891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17C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                 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                 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337827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18C/18F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                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48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7467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Identificação de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ESP8266, ESP32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AVR / AVR 32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8051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PIC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NXP LCP 2000 / 3000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Propeller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MSP430</a:t>
            </a:r>
          </a:p>
        </p:txBody>
      </p:sp>
    </p:spTree>
    <p:extLst>
      <p:ext uri="{BB962C8B-B14F-4D97-AF65-F5344CB8AC3E}">
        <p14:creationId xmlns:p14="http://schemas.microsoft.com/office/powerpoint/2010/main" val="7998087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Diferenças Entre </a:t>
            </a:r>
            <a:r>
              <a:rPr lang="pt-BR" b="1" dirty="0" err="1">
                <a:solidFill>
                  <a:srgbClr val="0070C0"/>
                </a:solidFill>
              </a:rPr>
              <a:t>Micropr</a:t>
            </a:r>
            <a:r>
              <a:rPr lang="pt-BR" b="1" dirty="0">
                <a:solidFill>
                  <a:srgbClr val="0070C0"/>
                </a:solidFill>
              </a:rPr>
              <a:t>. </a:t>
            </a:r>
            <a:r>
              <a:rPr lang="pt-BR" b="1" dirty="0" err="1">
                <a:solidFill>
                  <a:srgbClr val="0070C0"/>
                </a:solidFill>
              </a:rPr>
              <a:t>vs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Micrcon</a:t>
            </a:r>
            <a:r>
              <a:rPr lang="pt-BR" b="1" dirty="0">
                <a:solidFill>
                  <a:srgbClr val="0070C0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57EFFB8-7C72-A215-C9A7-3311E4261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30719"/>
              </p:ext>
            </p:extLst>
          </p:nvPr>
        </p:nvGraphicFramePr>
        <p:xfrm>
          <a:off x="136079" y="1227335"/>
          <a:ext cx="835133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65">
                  <a:extLst>
                    <a:ext uri="{9D8B030D-6E8A-4147-A177-3AD203B41FA5}">
                      <a16:colId xmlns:a16="http://schemas.microsoft.com/office/drawing/2014/main" val="3591765167"/>
                    </a:ext>
                  </a:extLst>
                </a:gridCol>
                <a:gridCol w="4134865">
                  <a:extLst>
                    <a:ext uri="{9D8B030D-6E8A-4147-A177-3AD203B41FA5}">
                      <a16:colId xmlns:a16="http://schemas.microsoft.com/office/drawing/2014/main" val="61328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Microprocessador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Microcontrolador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7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Consiste em uma CPU que acessa periféricos externos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Possui CPU, memória, E/S e outros elementos </a:t>
                      </a:r>
                      <a:r>
                        <a:rPr lang="pt-BR" dirty="0" err="1"/>
                        <a:t>intergrados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Empregados em computadores, como PCs e servidores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Usados em dispositivos embarcados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Baseado na arquitetura de Von Neumann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Baseados em arquitetura 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Custo elevado devido à sua complexidade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Custo muito baixo, inclusive do sistema completo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1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Sem restrições de memória, pois usa RAM externa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Possuem pouca memória, interna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Pode ser usado em aplicações dos mais variados tipos (propósito geral), inclusive simultâneas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Executa aplicações relativamente simples, geralmente por 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Consumo de energia e dissipação de calor são elevados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Consumo de energia e dissipação de calor são baixos – pode operar com pilhas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Clock</a:t>
                      </a:r>
                      <a:r>
                        <a:rPr lang="pt-BR" dirty="0"/>
                        <a:t> na casa dos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Clock</a:t>
                      </a:r>
                      <a:r>
                        <a:rPr lang="pt-BR" dirty="0"/>
                        <a:t> na casa dos MHz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3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4489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Plataformas Dev. para </a:t>
            </a:r>
            <a:r>
              <a:rPr lang="pt-BR" b="1" dirty="0" err="1">
                <a:solidFill>
                  <a:srgbClr val="0070C0"/>
                </a:solidFill>
              </a:rPr>
              <a:t>Microcon</a:t>
            </a:r>
            <a:r>
              <a:rPr lang="pt-BR" b="1" dirty="0">
                <a:solidFill>
                  <a:srgbClr val="0070C0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Arduíno e Ferramenta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microcontroladores PIC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95950789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Programação Microcontroladores.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https://books.google.com.br/books?hl=pt-BR&amp;lr=&amp;id=ODenKGOHMRkC&amp;oi=fnd&amp;pg=PA9&amp;dq=microcontrolador+&amp;ots=unvT_d386z&amp;sig=nKrTAprr4r1gR94lsFX_g0NKC7o#v=onepage&amp;q=microcontrolador&amp;f=false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Programação Microcontroladores.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https://books.google.com.br/books?hl=pt-BR&amp;lr=&amp;id=fnTvx-_qwucC&amp;oi=fnd&amp;pg=PA20&amp;dq=microcontrolador+&amp;ots=HiESGOvggU&amp;sig=NYk0RDRRJaZYtzvsjlidzdAdudU#v=onepage&amp;q=microcontrolador&amp;f=false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Programação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https://youtu.be/EeRXSKfaYjA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CPU Works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https://youtu.be/cNN_tTXABUA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https://quizizz.com/admin/quiz/6087762e9c806b001c65dc74/microcontrolador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https://quizizz.com/admin/quiz/5aa686b4bc8374001abc8e88/sistemas-embarcados-e-microcontroladores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PEREIRA, Fábio. Microcontroladores PIC: programação em C. Saraiva Educação SA, 2007.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dirty="0" err="1">
                <a:latin typeface="Calibri" panose="020F0502020204030204" pitchFamily="34" charset="0"/>
              </a:rPr>
              <a:t>Eletrogate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Calibri" panose="020F0502020204030204" pitchFamily="34" charset="0"/>
              </a:rPr>
              <a:t>https://blog.eletrogate.com/introducao-aos-microcontroladores-pic-parte-1/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Subham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Dutta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https://www.nbcafe.in/comparison-between-different-pic-families/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Steve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Aycock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https://www.ehow.com.br/historia-microcontroladores-info_42970/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 num único circuito integrado que reúne um núcleo de processador, memórias voláteis e não voláteis e periféricos programáveis de entrada e de saída de dados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temos o microcontrolador 16F628A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Microchip, componente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Controlador de Interface Programável). 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– PIC1650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9247DAE-6FF5-D747-4F7A-283856A7940F}"/>
              </a:ext>
            </a:extLst>
          </p:cNvPr>
          <p:cNvSpPr/>
          <p:nvPr/>
        </p:nvSpPr>
        <p:spPr>
          <a:xfrm>
            <a:off x="3828288" y="1332369"/>
            <a:ext cx="74371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ULA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F26A25-1725-AA6A-74D4-7B1ECCD20140}"/>
              </a:ext>
            </a:extLst>
          </p:cNvPr>
          <p:cNvSpPr/>
          <p:nvPr/>
        </p:nvSpPr>
        <p:spPr>
          <a:xfrm>
            <a:off x="3669792" y="2434067"/>
            <a:ext cx="1060704" cy="923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Unidade de Controle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71552D-FE65-3B73-DD22-7C44C6C5BD7F}"/>
              </a:ext>
            </a:extLst>
          </p:cNvPr>
          <p:cNvSpPr/>
          <p:nvPr/>
        </p:nvSpPr>
        <p:spPr>
          <a:xfrm>
            <a:off x="6381528" y="2534774"/>
            <a:ext cx="1372584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Memória de Dados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BF727B-0ED5-8C52-E575-505DED8AC858}"/>
              </a:ext>
            </a:extLst>
          </p:cNvPr>
          <p:cNvSpPr/>
          <p:nvPr/>
        </p:nvSpPr>
        <p:spPr>
          <a:xfrm>
            <a:off x="609600" y="2634655"/>
            <a:ext cx="1584960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Memória de Instruções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674A20-A76E-EFC9-467F-1222BA0A21B2}"/>
              </a:ext>
            </a:extLst>
          </p:cNvPr>
          <p:cNvSpPr/>
          <p:nvPr/>
        </p:nvSpPr>
        <p:spPr>
          <a:xfrm>
            <a:off x="3389964" y="4089763"/>
            <a:ext cx="1604232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Dispositivos Entra</a:t>
            </a:r>
            <a:r>
              <a:rPr lang="pt-BR" dirty="0"/>
              <a:t>da / Saída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3048389-9EAB-1D4C-BCCE-8C809E50AC8C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4200144" y="1701697"/>
            <a:ext cx="0" cy="7323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6D3C78C-2C77-3AE7-9951-D44D553D69A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730496" y="2895730"/>
            <a:ext cx="165103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F6EB944-D5A5-2786-FE3A-67613F962B4D}"/>
              </a:ext>
            </a:extLst>
          </p:cNvPr>
          <p:cNvCxnSpPr/>
          <p:nvPr/>
        </p:nvCxnSpPr>
        <p:spPr>
          <a:xfrm flipH="1">
            <a:off x="2194560" y="2895730"/>
            <a:ext cx="147523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DDAF1BC-0CA5-EA77-3770-2A91308E8B86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4192080" y="3357393"/>
            <a:ext cx="8064" cy="7323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388544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– PIC16F68A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5CB3ECA-D0BA-5CAA-49C7-1DBC360E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78" y="1026654"/>
            <a:ext cx="3765074" cy="40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60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–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0BFEE2-4505-B3FA-E5A0-16F2C5273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64" y="1095413"/>
            <a:ext cx="5194461" cy="395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490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–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Controles de processos(usinas nucleares, Petrobrás); Cálculos balísticos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Tráfegos, grafos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Controle de sistemas lógicos, sistemas analógicos, PWM, linguagem C, comunicação serial,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pinos I/O, conversores,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Datasheet: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https://web.mit.edu/6.115/www/document/16f628.pdf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875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microcontrolador foi inventado pela Texas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início da década de 1970, aproximadamente na mesma época que o primeiro microprocessador foi inventado pela Intel.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primeiros microcontroladores eram basicamente microprocessadores com memória incorporada tal como RAM e ROM.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Posteriormente, eles evoluíram para uma vasta variedade de dispositivos adaptados para aplicações específicas de sistemas embarcados tais como carros, telefones sem fio e eletrodomésticos.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671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1971, o primeiro microcontrolador foi inventado por 2 engenheiros na Texas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Instituto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Smithsoniano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Gary Boone e Michael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Cochram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criaram o TMS 1000, que era um microcontrolador de 4 bits com ROM e RAM incorporados.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microcontrolador era utilizando internamente pela empresa nas suas calculadoras, de 1972 a 1974, e foi melhorado ao longo dos anos.</a:t>
            </a:r>
          </a:p>
        </p:txBody>
      </p:sp>
    </p:spTree>
    <p:extLst>
      <p:ext uri="{BB962C8B-B14F-4D97-AF65-F5344CB8AC3E}">
        <p14:creationId xmlns:p14="http://schemas.microsoft.com/office/powerpoint/2010/main" val="12920669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1499</Words>
  <Application>Microsoft Office PowerPoint</Application>
  <PresentationFormat>Apresentação na tela (16:9)</PresentationFormat>
  <Paragraphs>211</Paragraphs>
  <Slides>29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01  Microcontroladores</vt:lpstr>
      <vt:lpstr>Contextualização</vt:lpstr>
      <vt:lpstr>Arquitetura – PIC1650</vt:lpstr>
      <vt:lpstr>Arquitetura – PIC16F68A</vt:lpstr>
      <vt:lpstr>Exemplos – PIC</vt:lpstr>
      <vt:lpstr>Aplicações – PIC</vt:lpstr>
      <vt:lpstr>História dos Microcontroladores</vt:lpstr>
      <vt:lpstr>História dos Microcontroladores</vt:lpstr>
      <vt:lpstr>História dos Microcontroladores</vt:lpstr>
      <vt:lpstr>História dos Microcontroladores</vt:lpstr>
      <vt:lpstr>História dos Microcontroladores</vt:lpstr>
      <vt:lpstr>Evolução dos Microcontroladores</vt:lpstr>
      <vt:lpstr>Evolução dos Microcontroladores</vt:lpstr>
      <vt:lpstr>Características de uma CPU</vt:lpstr>
      <vt:lpstr>Componentes Básicos - Chip</vt:lpstr>
      <vt:lpstr>Componentes Básicos - Chip</vt:lpstr>
      <vt:lpstr>Componentes Básicos - Chip</vt:lpstr>
      <vt:lpstr>Distinção Entre Microcontroladores</vt:lpstr>
      <vt:lpstr>Distinção Entre Microcontroladores</vt:lpstr>
      <vt:lpstr>Distinção Entre Microcontroladores</vt:lpstr>
      <vt:lpstr>Identificação de Microcontroladores</vt:lpstr>
      <vt:lpstr>Diferenças Entre Micropr. vs Micrcon.</vt:lpstr>
      <vt:lpstr>Plataformas Dev. para Microcon.</vt:lpstr>
      <vt:lpstr>Leitura Específica</vt:lpstr>
      <vt:lpstr>Aprenda+</vt:lpstr>
      <vt:lpstr>Dinâmica/Atividades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753</cp:revision>
  <dcterms:created xsi:type="dcterms:W3CDTF">2020-03-17T20:12:34Z</dcterms:created>
  <dcterms:modified xsi:type="dcterms:W3CDTF">2023-03-09T14:33:32Z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