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91" r:id="rId3"/>
    <p:sldId id="355" r:id="rId4"/>
    <p:sldId id="340" r:id="rId5"/>
    <p:sldId id="359" r:id="rId6"/>
    <p:sldId id="345" r:id="rId7"/>
    <p:sldId id="344" r:id="rId8"/>
    <p:sldId id="343" r:id="rId9"/>
    <p:sldId id="347" r:id="rId10"/>
    <p:sldId id="348" r:id="rId11"/>
    <p:sldId id="349" r:id="rId12"/>
    <p:sldId id="351" r:id="rId13"/>
    <p:sldId id="350" r:id="rId14"/>
    <p:sldId id="352" r:id="rId15"/>
    <p:sldId id="353" r:id="rId16"/>
    <p:sldId id="354" r:id="rId17"/>
    <p:sldId id="356" r:id="rId18"/>
    <p:sldId id="358" r:id="rId19"/>
    <p:sldId id="357" r:id="rId20"/>
    <p:sldId id="346" r:id="rId21"/>
    <p:sldId id="341" r:id="rId22"/>
    <p:sldId id="342" r:id="rId23"/>
    <p:sldId id="361" r:id="rId24"/>
    <p:sldId id="360" r:id="rId25"/>
    <p:sldId id="333" r:id="rId26"/>
    <p:sldId id="323" r:id="rId27"/>
    <p:sldId id="334" r:id="rId28"/>
    <p:sldId id="363" r:id="rId29"/>
    <p:sldId id="362" r:id="rId30"/>
    <p:sldId id="337" r:id="rId31"/>
    <p:sldId id="309" r:id="rId3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293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8487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9740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058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1620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9030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8688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1492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1066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9905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2497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4307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15815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8549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8347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52452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57784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193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9366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9843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1898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0357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016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kerhero.com/blog/introducao-as-portas-logica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tanatubes.com.br/webstore/?c=337&amp;t=5-0-Portas-de-Entrada-e-Saida-dos-microcontroladores-PIC16F627A-PIC16F628A-e-PIC16F648A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ventos.spc.org.pe/cibse2015/pdfs/07_WER15.pdf" TargetMode="External"/><Relationship Id="rId4" Type="http://schemas.openxmlformats.org/officeDocument/2006/relationships/hyperlink" Target="https://files.comunidades.net/mutcom/ARTIGO_SIST_EMB.pdf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cursos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IAOR32H1vk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kerhero.com/blog/introducao-as-portas-logicas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 err="1">
                <a:solidFill>
                  <a:srgbClr val="0070C0"/>
                </a:solidFill>
              </a:rPr>
              <a:t>SoC</a:t>
            </a:r>
            <a:r>
              <a:rPr lang="pt-BR" b="1" dirty="0">
                <a:solidFill>
                  <a:srgbClr val="0070C0"/>
                </a:solidFill>
              </a:rPr>
              <a:t> – Terminais: Interface com o Hardware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83514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 apresentam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diversos terminais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funções variadas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Alimentação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Para que os microcontroladores funcionem é preciso uma fonte de tensão contínua que atenda aos requisitos elétricos do dispositivo. Dependendo do encapsulamento do chip, e das características do microcontrolador, um ou mais terminais devem ser conectados na fonte.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 função principal desse pino é reiniciar o microcontrolador.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0203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 err="1">
                <a:solidFill>
                  <a:srgbClr val="0070C0"/>
                </a:solidFill>
              </a:rPr>
              <a:t>SoC</a:t>
            </a:r>
            <a:r>
              <a:rPr lang="pt-BR" b="1" dirty="0">
                <a:solidFill>
                  <a:srgbClr val="0070C0"/>
                </a:solidFill>
              </a:rPr>
              <a:t> – Terminais: Interface com o Hardware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Controlados por periféricos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 ser usados como entradas e saídas de propósito geral. Ou ainda, exercer uma função específica em um periférico do microcontrolador. Diversos microcontroladores apresentam terminais com funções multiplexadas e podem assumir diferentes funções dependendo da configuração realizada.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Analógicos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Alguns periféricos do microcontrolador atuam com sinais analógicos. Por exemplo, comparadores analógicos e conversores de sinais (A/D ou D/A).</a:t>
            </a:r>
          </a:p>
        </p:txBody>
      </p:sp>
    </p:spTree>
    <p:extLst>
      <p:ext uri="{BB962C8B-B14F-4D97-AF65-F5344CB8AC3E}">
        <p14:creationId xmlns:p14="http://schemas.microsoft.com/office/powerpoint/2010/main" val="385106281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 err="1">
                <a:solidFill>
                  <a:srgbClr val="0070C0"/>
                </a:solidFill>
              </a:rPr>
              <a:t>SoC</a:t>
            </a:r>
            <a:r>
              <a:rPr lang="pt-BR" b="1" dirty="0">
                <a:solidFill>
                  <a:srgbClr val="0070C0"/>
                </a:solidFill>
              </a:rPr>
              <a:t> – Terminais: Interface com o Hardware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As operações executadas pelo processador são governadas por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de sincronismo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O sinal de sincronismo pode ser gerado internamente ou externamente.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Externamente, o modo mais comum de gerar esse sinal é com a utilização de circuitos eletrônicos em conjunto com elementos piezoelétricos, formando um sistema chamado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oscilador Pierce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geral, tais sistemas utilizam cristal de quartzo ou ressonador cerâmico como oscilador.</a:t>
            </a:r>
          </a:p>
        </p:txBody>
      </p:sp>
    </p:spTree>
    <p:extLst>
      <p:ext uri="{BB962C8B-B14F-4D97-AF65-F5344CB8AC3E}">
        <p14:creationId xmlns:p14="http://schemas.microsoft.com/office/powerpoint/2010/main" val="152655703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 err="1">
                <a:solidFill>
                  <a:srgbClr val="0070C0"/>
                </a:solidFill>
              </a:rPr>
              <a:t>SoC</a:t>
            </a:r>
            <a:r>
              <a:rPr lang="pt-BR" b="1" dirty="0">
                <a:solidFill>
                  <a:srgbClr val="0070C0"/>
                </a:solidFill>
              </a:rPr>
              <a:t> – Terminais: Interface com o Hardware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eletrônica e especialmente em circuitos digitais síncronos,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de relógio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(em inglês,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é um sinal usado para coordenar as ações de dois ou mais circuitos eletrônicos.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Internamente, alguns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apresentam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circuitos osciladores 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Independente da fonte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cabe ressaltar que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velocidade do processador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ditada pela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frequência do sinal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corresponde à taxa de pulsos por segundo.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Além disso, o tempo necessário para executar uma instrução é medido com relação à quantidade de ciclos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de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05591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Periféricos -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8105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possui internamente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seleção de periféricos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podem variar em quantidade e complexidade: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Baixo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Conversor de sinal (D/A e A/D);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Comparador analógico;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Barramentos: I2C, SPI, CAN;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Temporizadores e contadores;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Watchdog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serial assíncrona e síncrona.</a:t>
            </a:r>
          </a:p>
        </p:txBody>
      </p:sp>
    </p:spTree>
    <p:extLst>
      <p:ext uri="{BB962C8B-B14F-4D97-AF65-F5344CB8AC3E}">
        <p14:creationId xmlns:p14="http://schemas.microsoft.com/office/powerpoint/2010/main" val="425966998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Periféricos -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8105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Médio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alta velocidade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 de memória: SRAM externa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91471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Periféricos -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8105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Alto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Unidade de gerenciamento de memória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PCI 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Codificadores e decodificadores de vídeo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 de memória: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DRAM/SDRAM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75977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Portas</a:t>
            </a:r>
            <a:r>
              <a:rPr lang="en-US" b="1" dirty="0">
                <a:solidFill>
                  <a:srgbClr val="0070C0"/>
                </a:solidFill>
              </a:rPr>
              <a:t> de I/O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8338"/>
            <a:ext cx="8865056" cy="38391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portas de entrada 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propósito geral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Input/Output – GPIO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possivelmente representam os elementos mais explorados de microcontroladores.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linhas digitais conectadas aos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externos do 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usadas para o controle e o acionamento de dispositivos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LEDs, botões, motores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 ser configurada independentemente como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 de entrada ou de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134893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Portas</a:t>
            </a:r>
            <a:r>
              <a:rPr lang="en-US" b="1" dirty="0">
                <a:solidFill>
                  <a:srgbClr val="0070C0"/>
                </a:solidFill>
              </a:rPr>
              <a:t> de I/O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8338"/>
            <a:ext cx="8865056" cy="38391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de uma linguagem de programação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pode-se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escrever um nível lógico baixo ou alto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 de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Analogamente, é possível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 valores digitais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 de entrada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geral,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necessita de instruções especiais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acessar os dispositivos periféricos.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mesmos comandos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store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para comunicação com a memória servem 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219225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Portas</a:t>
            </a:r>
            <a:r>
              <a:rPr lang="en-US" b="1" dirty="0">
                <a:solidFill>
                  <a:srgbClr val="0070C0"/>
                </a:solidFill>
              </a:rPr>
              <a:t> de I/O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8338"/>
            <a:ext cx="8865056" cy="38391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Necessitam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mover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registradores dos periféricos e a memória / processador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portas de entrada 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propósito geral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Input/Output – GPIO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possivelmente representam os elementos mais explorados de microcontroladores.</a:t>
            </a:r>
          </a:p>
        </p:txBody>
      </p:sp>
    </p:spTree>
    <p:extLst>
      <p:ext uri="{BB962C8B-B14F-4D97-AF65-F5344CB8AC3E}">
        <p14:creationId xmlns:p14="http://schemas.microsoft.com/office/powerpoint/2010/main" val="71390096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05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Periféricos Integrados – Portas e Conversores </a:t>
            </a:r>
            <a:r>
              <a:rPr lang="pt-BR" sz="3600" b="1">
                <a:solidFill>
                  <a:schemeClr val="bg1"/>
                </a:solidFill>
              </a:rPr>
              <a:t>e Comunicação Serial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Portas</a:t>
            </a:r>
            <a:r>
              <a:rPr lang="en-US" b="1" dirty="0">
                <a:solidFill>
                  <a:srgbClr val="0070C0"/>
                </a:solidFill>
              </a:rPr>
              <a:t> INPUT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Refere-se à chegada de dados à CPU.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seja,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 sai de um dispositivo e vai para a CPU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(registradores, memória).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Mouse, teclado, sensor, </a:t>
            </a:r>
            <a:r>
              <a:rPr lang="pt-B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 drive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forma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externos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dá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utilizando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alguns de seus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https://www.makerhero.com/blog/introducao-as-portas-logicas/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75848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Portas</a:t>
            </a:r>
            <a:r>
              <a:rPr lang="en-US" b="1" dirty="0">
                <a:solidFill>
                  <a:srgbClr val="0070C0"/>
                </a:solidFill>
              </a:rPr>
              <a:t> de OUTPUT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8338"/>
            <a:ext cx="8865056" cy="38391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Refere-se à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de dados da CPU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Ou seja,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 é gerado na CPU e enviado para uma interface ou um dispositivo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Monitor, impressora, atuador, </a:t>
            </a:r>
            <a:r>
              <a:rPr lang="pt-B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 drive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possui linhas dedicadas ao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tratamento de dados, endereços e sinais de controle que formam um único barramento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mapeada em memória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ocupam endereços específicos na RAM.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isolada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pinos do barramento, acesso à memória ou dispositivo de I/O.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49901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Conversores</a:t>
            </a:r>
            <a:r>
              <a:rPr lang="en-US" b="1" dirty="0">
                <a:solidFill>
                  <a:srgbClr val="0070C0"/>
                </a:solidFill>
              </a:rPr>
              <a:t> A/C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69594"/>
            <a:ext cx="8865056" cy="37679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grande número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operam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valores contínuos de tensão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portanto não podem ser usados diretamente por meio das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portas digitais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 os valores de tensão destes sensores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manipula-los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digital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preciso primeiramente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convertê-los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um dispositivo capaz disto é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conversor analógico/digital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(ADC, do inglês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digital converter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Muitos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possuem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 integrado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não necessitando que este dispositivo seja conectado externamente.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4285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Serial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69594"/>
            <a:ext cx="8865056" cy="37679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serial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permite a interligação entre um microcontrolador e um computador, ou outros dispositivos.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bastante comum em muitas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famílias de 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traz capacidades muito interessantes, como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leitura de dados de sensores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de entrada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por meio 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enviam estas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leituras para um computador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capaz de usar estes dados em aplicações robustas, como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visualização de dados em uma tela de alta resolução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880698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Serial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69594"/>
            <a:ext cx="8865056" cy="37679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 de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é possível, para por exemplo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acionar motores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 meio de comandos oriundos de um computador.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por meio deste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que se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conectam módulos de comunicação sem fio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bastante populares,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módulos Bluetooth e WiFi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expandem as capacidades de operação de circuitos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068496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Portas de Entrada e Saída dos microcontroladores família PIC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https://www.altanatubes.com.br/webstore/?c=337&amp;t=5-0-Portas-de-Entrada-e-Saida-dos-microcontroladores-PIC16F627A-PIC16F628A-e-PIC16F648A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Sistemas Embarcados.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https://files.comunidades.net/mutcom/ARTIGO_SIST_EMB.pdf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Especificação de Requisitos Sistemas Embarcados.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https://eventos.spc.org.pe/cibse2015/pdfs/07_WER15.pdf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Cursos Sistemas Embarcados - Microcontroladores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https://embarcados.com.br/cursos/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Arquitetura de Software para Sistemas Embarcados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https://www.youtube.com/watch?v=UIAOR32H1vk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01 Placa Arduino Uno R3; 01 Protoboard; 01 Led; 02 botões; 03 resistores 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r>
              <a:rPr lang="el-G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				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Reproduzir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Arduino Uno R3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Programa: Introdução aos operadores lógicos (C++)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Aqui, definimos os pinos que serão utilizados no programa</a:t>
            </a:r>
          </a:p>
          <a:p>
            <a:pPr marL="0" indent="0" algn="just">
              <a:buNone/>
            </a:pP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2;</a:t>
            </a:r>
          </a:p>
          <a:p>
            <a:pPr marL="0" indent="0" algn="just">
              <a:buNone/>
            </a:pP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BotaoA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3;</a:t>
            </a:r>
          </a:p>
          <a:p>
            <a:pPr marL="0" indent="0" algn="just">
              <a:buNone/>
            </a:pP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BotaoB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4;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setup()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Define o pino do LED como saída</a:t>
            </a: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BotaoA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Define os botões como entrada</a:t>
            </a: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BotaoB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	}   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loop()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Passa o valor dos botões para as variáveis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BotaoA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Foi escolhido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só assume o valor 0 ou 1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=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BotaoB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Também poderia ser um '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ou um 'char'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(!A) // Se NÃO A, acende o LED; (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!A&amp;&amp;B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A&amp;&amp;B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(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A&amp;&amp;!B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A||B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 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}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Se a condição não for satisfeita, apaga o LED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 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}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(200);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// um terminal do botão </a:t>
            </a: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no +, 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outro terminal </a:t>
            </a: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no –, conectando com o resistor.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8888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Resolver exercícios portas lógicas: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Montagem do circuito para portas lógicas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https://www.makerhero.com/blog/introducao-as-portas-logicas/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83413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Periféricos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Integrados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53846"/>
            <a:ext cx="8865056" cy="38836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placas ou aparelhos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recebem ou enviam informações para o computador. Alguns exemplos de periféricos são: Impressoras, Digitalizadores, leitores de CD – DVD, mouses, teclados, câmeras, etc.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é, em última análise,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computador em um único chip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mesmo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chip estão integrados CPU/GPU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circuitos auxiliares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periféricos I/O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como memória de programa, memória de dados, interface de comunicação serial, temporizadores/contadores,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portas de I/O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circuito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89641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OSSADA, Jaime </a:t>
            </a:r>
            <a:r>
              <a:rPr lang="pt-BR" sz="1800" b="1" dirty="0" err="1">
                <a:latin typeface="Calibri" panose="020F0502020204030204" pitchFamily="34" charset="0"/>
              </a:rPr>
              <a:t>Cazuhiro</a:t>
            </a:r>
            <a:r>
              <a:rPr lang="pt-BR" sz="1800" b="1" dirty="0">
                <a:latin typeface="Calibri" panose="020F0502020204030204" pitchFamily="34" charset="0"/>
              </a:rPr>
              <a:t> et al. GERSE</a:t>
            </a:r>
            <a:r>
              <a:rPr lang="pt-BR" sz="1800" dirty="0">
                <a:latin typeface="Calibri" panose="020F0502020204030204" pitchFamily="34" charset="0"/>
              </a:rPr>
              <a:t>: Guia de </a:t>
            </a:r>
            <a:r>
              <a:rPr lang="pt-BR" sz="1800" dirty="0" err="1">
                <a:latin typeface="Calibri" panose="020F0502020204030204" pitchFamily="34" charset="0"/>
              </a:rPr>
              <a:t>Elicitação</a:t>
            </a:r>
            <a:r>
              <a:rPr lang="pt-BR" sz="1800" dirty="0">
                <a:latin typeface="Calibri" panose="020F0502020204030204" pitchFamily="34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pt-BR" sz="1800" b="1" dirty="0">
                <a:latin typeface="Calibri" panose="020F0502020204030204" pitchFamily="34" charset="0"/>
              </a:rPr>
              <a:t>BARBIERO, Andréia Aparecida; HEXSEL, Roberto André.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Simulaçao</a:t>
            </a:r>
            <a:r>
              <a:rPr lang="pt-BR" sz="1800" dirty="0">
                <a:latin typeface="Calibri" panose="020F0502020204030204" pitchFamily="34" charset="0"/>
              </a:rPr>
              <a:t> de Sistemas Embarcados utilizando </a:t>
            </a:r>
            <a:r>
              <a:rPr lang="pt-BR" sz="1800" dirty="0" err="1">
                <a:latin typeface="Calibri" panose="020F0502020204030204" pitchFamily="34" charset="0"/>
              </a:rPr>
              <a:t>ArchC</a:t>
            </a:r>
            <a:r>
              <a:rPr lang="pt-BR" sz="1800" dirty="0">
                <a:latin typeface="Calibri" panose="020F0502020204030204" pitchFamily="34" charset="0"/>
              </a:rPr>
              <a:t>. In: Anais do VII Workshop em Sistemas Computacionais de Alto Desempenho. SBC, 2006. p. 17-24.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CUNHA, Alessandro 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que são sistemas embarcados. Saber Eletrônica, v. 43, n. 414, p. 1-6, 2007.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OSSADA, Jaime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Cazuhiro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GERSE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Guia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Periféricos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Integrados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53846"/>
            <a:ext cx="8865056" cy="38836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podemos ligar diversos tipos de circuitos, mas eles devem ter características que permitam que o microcontrolador entenda os sinais que fornecem.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Podemos ligar nessas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entradas: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sensores digitais que possuam recursos para digitalizar a medida que realizam.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pinos configurados como saídas digitais podem ser comandados por meio do software e ter seu valor de tensão assim alterado.</a:t>
            </a:r>
          </a:p>
        </p:txBody>
      </p:sp>
    </p:spTree>
    <p:extLst>
      <p:ext uri="{BB962C8B-B14F-4D97-AF65-F5344CB8AC3E}">
        <p14:creationId xmlns:p14="http://schemas.microsoft.com/office/powerpoint/2010/main" val="16101139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Periféricos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Integrados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53846"/>
            <a:ext cx="8865056" cy="38836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lógico 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valor de tensão nulo, já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lógico 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valor de tensão de alimentação do circuito.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digital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microcontroladores é a principal interface deste componente com o mundo real, bastando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conectar um 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fazê-lo piscar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pequeno alto-falante para emitir um sinal sonoro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188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Periféricos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Integrados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53846"/>
            <a:ext cx="8865056" cy="38836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 de Microcontroladores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Cortex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Atmel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AVR / AVR 32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8051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Microchip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PIC16F627A, PIC16F628A e PIC16F648A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61847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Periféricos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Integrados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7985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aqueles que enviam informações para o computador.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teclado, mouse.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aqueles que recebem informações do computador.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monitor, impressora, caixas de som.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aqueles que enviam e recebem informações para/do computador.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monitor touchscreen, drive de CD – DVD.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Armazenamento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aqueles que armazenam informações.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 drive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cartão de memória.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equipamentos adicionados ao computador que enviam e recebem dados, acessórios que se conectem ao computador.</a:t>
            </a:r>
          </a:p>
        </p:txBody>
      </p:sp>
    </p:spTree>
    <p:extLst>
      <p:ext uri="{BB962C8B-B14F-4D97-AF65-F5344CB8AC3E}">
        <p14:creationId xmlns:p14="http://schemas.microsoft.com/office/powerpoint/2010/main" val="242352070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SoC </a:t>
            </a:r>
            <a:r>
              <a:rPr lang="en-US" b="1" dirty="0" err="1">
                <a:solidFill>
                  <a:srgbClr val="0070C0"/>
                </a:solidFill>
              </a:rPr>
              <a:t>Genérico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Internamente, um microcontrolador possui diversos módulos. Assim como um computador, cada módulo possui uma função específica. Em geral, apresentam uma unidade de processamento simples, memória e dispositivos de entrada e saída.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BAC0E9A-DB5E-0790-7351-962890AC6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739" y="2137356"/>
            <a:ext cx="2724690" cy="290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596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SoC </a:t>
            </a:r>
            <a:r>
              <a:rPr lang="en-US" b="1" dirty="0" err="1">
                <a:solidFill>
                  <a:srgbClr val="0070C0"/>
                </a:solidFill>
              </a:rPr>
              <a:t>Genérico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8105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interagir com o externo são usados periféricos, representados por módulo de I/O.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Cabe destacar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fazem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meio externo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 de von Neumann (Único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UCP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=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Memória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Programa/Dados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 de Harvard (02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UCP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=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Memória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Dados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UCP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=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Memória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Programa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56715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5289</TotalTime>
  <Words>2129</Words>
  <Application>Microsoft Office PowerPoint</Application>
  <PresentationFormat>Apresentação na tela (16:9)</PresentationFormat>
  <Paragraphs>211</Paragraphs>
  <Slides>31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05  Periféricos Integrados – Portas e Conversores e Comunicação Serial</vt:lpstr>
      <vt:lpstr>Periféricos Integrados</vt:lpstr>
      <vt:lpstr>Periféricos Integrados</vt:lpstr>
      <vt:lpstr>Periféricos Integrados</vt:lpstr>
      <vt:lpstr>Periféricos Integrados</vt:lpstr>
      <vt:lpstr>Periféricos Integrados</vt:lpstr>
      <vt:lpstr>Arquitetura SoC Genérico</vt:lpstr>
      <vt:lpstr>Arquitetura SoC Genérico</vt:lpstr>
      <vt:lpstr>SoC – Terminais: Interface com o Hardware</vt:lpstr>
      <vt:lpstr>SoC – Terminais: Interface com o Hardware</vt:lpstr>
      <vt:lpstr>SoC – Terminais: Interface com o Hardware</vt:lpstr>
      <vt:lpstr>SoC – Terminais: Interface com o Hardware</vt:lpstr>
      <vt:lpstr>Periféricos - Microcontroladores</vt:lpstr>
      <vt:lpstr>Periféricos - Microcontroladores</vt:lpstr>
      <vt:lpstr>Periféricos - Microcontroladores</vt:lpstr>
      <vt:lpstr>Portas de I/O – CI</vt:lpstr>
      <vt:lpstr>Portas de I/O – CI</vt:lpstr>
      <vt:lpstr>Portas de I/O – CI</vt:lpstr>
      <vt:lpstr>Portas INPUT – CI</vt:lpstr>
      <vt:lpstr>Portas de OUTPUT – CI</vt:lpstr>
      <vt:lpstr>Conversores A/C – CI</vt:lpstr>
      <vt:lpstr>Comunicação Serial – CI</vt:lpstr>
      <vt:lpstr>Comunicação Serial – CI</vt:lpstr>
      <vt:lpstr>Leitura Específica</vt:lpstr>
      <vt:lpstr>Aprenda+</vt:lpstr>
      <vt:lpstr>Dinâmica/Atividades - Exercícios</vt:lpstr>
      <vt:lpstr>Dinâmica/Atividades - Exercícios</vt:lpstr>
      <vt:lpstr>Dinâmica/Atividades - Exercícios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908</cp:revision>
  <dcterms:created xsi:type="dcterms:W3CDTF">2020-03-17T20:12:34Z</dcterms:created>
  <dcterms:modified xsi:type="dcterms:W3CDTF">2024-09-16T21:33:45Z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