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1" r:id="rId3"/>
    <p:sldId id="340" r:id="rId4"/>
    <p:sldId id="344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43" r:id="rId15"/>
    <p:sldId id="362" r:id="rId16"/>
    <p:sldId id="347" r:id="rId17"/>
    <p:sldId id="348" r:id="rId18"/>
    <p:sldId id="349" r:id="rId19"/>
    <p:sldId id="363" r:id="rId20"/>
    <p:sldId id="342" r:id="rId21"/>
    <p:sldId id="365" r:id="rId22"/>
    <p:sldId id="341" r:id="rId23"/>
    <p:sldId id="366" r:id="rId24"/>
    <p:sldId id="367" r:id="rId25"/>
    <p:sldId id="368" r:id="rId26"/>
    <p:sldId id="369" r:id="rId27"/>
    <p:sldId id="372" r:id="rId28"/>
    <p:sldId id="373" r:id="rId29"/>
    <p:sldId id="370" r:id="rId30"/>
    <p:sldId id="346" r:id="rId31"/>
    <p:sldId id="359" r:id="rId32"/>
    <p:sldId id="371" r:id="rId33"/>
    <p:sldId id="360" r:id="rId34"/>
    <p:sldId id="345" r:id="rId35"/>
    <p:sldId id="361" r:id="rId36"/>
    <p:sldId id="364" r:id="rId37"/>
    <p:sldId id="333" r:id="rId38"/>
    <p:sldId id="323" r:id="rId39"/>
    <p:sldId id="334" r:id="rId40"/>
    <p:sldId id="374" r:id="rId41"/>
    <p:sldId id="375" r:id="rId42"/>
    <p:sldId id="337" r:id="rId43"/>
    <p:sldId id="309" r:id="rId4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2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5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3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3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19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0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87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37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9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54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14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80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9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00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35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2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7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9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67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128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38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9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8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YohanaAlves/simplex-halfduplex-e-fullduplex-793975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I3QKMzSXU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ufrj.br/bitstream/11422/9714/1/monopoli10007473.pdf" TargetMode="External"/><Relationship Id="rId7" Type="http://schemas.openxmlformats.org/officeDocument/2006/relationships/hyperlink" Target="https://smarthouse.readthedocs.io/en/latest/internetDasCoisas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obocore.net/tutoriais/comparacao-entre-protocolos-de-comunicacao-serial.html" TargetMode="External"/><Relationship Id="rId5" Type="http://schemas.openxmlformats.org/officeDocument/2006/relationships/hyperlink" Target="https://www.dca.fee.unicamp.br/~rferrari/EA075_2s2017/Cap.%206.2%20-%20Protocolos.pdf" TargetMode="External"/><Relationship Id="rId4" Type="http://schemas.openxmlformats.org/officeDocument/2006/relationships/hyperlink" Target="http://paginapessoal.utfpr.edu.br/gustavobborba/material/files/mc_nocoesGerais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1HmMtz9QG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aFzAKzFLy68" TargetMode="External"/><Relationship Id="rId4" Type="http://schemas.openxmlformats.org/officeDocument/2006/relationships/hyperlink" Target="https://www.bairrospd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k74cM8379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Sentido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smartphone, Nextel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 dispositivo pode transmitir e receber dados ao mesmo tempo.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dispositivo que comunica dessa forma pode enviar ou receber mas não executa essas funções 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rádio e TV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trata de dispositivos que sua comunicação é unidirecional, ou seja, apenas efetua o envio ou recebimento.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B3E735-C0CF-02F6-B7FA-EE5BD8FCC050}"/>
              </a:ext>
            </a:extLst>
          </p:cNvPr>
          <p:cNvSpPr txBox="1"/>
          <p:nvPr/>
        </p:nvSpPr>
        <p:spPr>
          <a:xfrm>
            <a:off x="4702659" y="3030651"/>
            <a:ext cx="2596896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3"/>
              </a:rPr>
              <a:t>https://pt.slideshare.net/YohanaAlves/simplex-halfduplex-e-fullduplex-79397599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1421429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Tensão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os protocolos identificam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 alto e baixo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58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/TX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termo usado para representar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GND ou 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conectados com seus semelhantes,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--&gt; GND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RX/TX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uma ligação diferente.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ligado 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 enviando para 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vice-versa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50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 e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método de comando centralizado onde apenas o dispositivo mestre pode iniciar uma comunicação, enviando comandos, controlando a taxa de comunicação,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que um bit pode assumir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 (1)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 (0).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interpretados pelos protocolos baseados 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 a 5V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 (bit 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 a 0,8V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nível lógico baixo (bit 0).</a:t>
            </a:r>
          </a:p>
        </p:txBody>
      </p:sp>
    </p:spTree>
    <p:extLst>
      <p:ext uri="{BB962C8B-B14F-4D97-AF65-F5344CB8AC3E}">
        <p14:creationId xmlns:p14="http://schemas.microsoft.com/office/powerpoint/2010/main" val="191211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66381F-AC36-23BD-3687-43BD8DB7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5502"/>
            <a:ext cx="6599095" cy="36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5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C88F05-736B-AB26-306E-4459FD19377B}"/>
              </a:ext>
            </a:extLst>
          </p:cNvPr>
          <p:cNvGraphicFramePr>
            <a:graphicFrameLocks noGrp="1"/>
          </p:cNvGraphicFramePr>
          <p:nvPr/>
        </p:nvGraphicFramePr>
        <p:xfrm>
          <a:off x="142864" y="1114806"/>
          <a:ext cx="8074545" cy="3732208"/>
        </p:xfrm>
        <a:graphic>
          <a:graphicData uri="http://schemas.openxmlformats.org/drawingml/2006/table">
            <a:tbl>
              <a:tblPr/>
              <a:tblGrid>
                <a:gridCol w="2691515">
                  <a:extLst>
                    <a:ext uri="{9D8B030D-6E8A-4147-A177-3AD203B41FA5}">
                      <a16:colId xmlns:a16="http://schemas.microsoft.com/office/drawing/2014/main" val="469379005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2541046299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1753277221"/>
                    </a:ext>
                  </a:extLst>
                </a:gridCol>
              </a:tblGrid>
              <a:tr h="809142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 comunicação (bps)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Sentido de Transmissão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69664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Trasmitter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7412"/>
                  </a:ext>
                </a:extLst>
              </a:tr>
              <a:tr h="8091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a 10M (depende do dispositivo)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8181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I²C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ou 400k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88012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232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61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1"/>
            <a:ext cx="8865056" cy="399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hardware de computador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 assíncrona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o formato de dados e as velocidades de transmissão são configuráveis.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bits de dados um a um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enquadrado pelos bits de início e parada, de modo que o tempo preciso seja tratado pelo canal de comunicação.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37443-776C-CA55-4B45-80B2E27A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59" y="1697656"/>
            <a:ext cx="3321981" cy="2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ou SPI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que permite a comunicação do microcontrolador com diversos outros componentes, formando uma rede.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interface de comunicação série síncrona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curta distância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em sistemas embarcados.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I²C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 serial Barramento(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ISA, VESA, EISA, AGP, PCI, AMR,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conectar periféricos de baixa velocidade(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teclado, mouse, joysticks, USB 1.0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uma placa mãe, a um sistema embarcado ou a um telefone celular.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é pronunciado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quadrado-C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I-dois-C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46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padrão de protocolo para troca série de dados binários entre um DTE(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DCE(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protocolo de comunicação que suporta transferência de dados entre computadores e periféricos.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Assíncrono.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protocolo está sendo desenvolvido por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líderes industriais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intuito de torná-lo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definitivo para comunicação de periféricos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USB-A; USB-B (conectar impressoras, HDs externos,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USB-C; USB-3.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(2.0)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(3.0)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97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sigla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uma rede de comunicação bastante utilizada globalmente entre gerenciamentos eletrônicos com o objetivo de transmissão de dados sobre as condições de operação dos Módulo de Controle.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inteligente do veículo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vinculada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todos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do carro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geral, substituindo os fios de informação para cada sistema, por dois fios que obtém todas essas informações e mandam para quem precisa, no caso, os módulos.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provê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sofisticado mecanismo de detecção e manipulação de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alta imunidade contra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eletromagnética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72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>
                <a:solidFill>
                  <a:schemeClr val="bg1"/>
                </a:solidFill>
              </a:rPr>
              <a:t>Periféricos – </a:t>
            </a:r>
            <a:r>
              <a:rPr lang="pt-BR" sz="3600" b="1" dirty="0">
                <a:solidFill>
                  <a:schemeClr val="bg1"/>
                </a:solidFill>
              </a:rPr>
              <a:t>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quaisquer dispositivos auxiliares que se conectam e trabalham com o computador para colocar informações ou obter informações dele.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ou 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conectados a um computador ou a outro dispositivo principal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auxiliar em suas funções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entrada/saída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complementam as capacidades do dispositivo principal, permitindo que os usuários interajam com o sistema e realizem diferentes tarefas.</a:t>
            </a:r>
          </a:p>
        </p:txBody>
      </p:sp>
    </p:spTree>
    <p:extLst>
      <p:ext uri="{BB962C8B-B14F-4D97-AF65-F5344CB8AC3E}">
        <p14:creationId xmlns:p14="http://schemas.microsoft.com/office/powerpoint/2010/main" val="16591350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palavra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se referir a um dispositivo externo ao computador, como um digitalizador, mas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fisicamente dentro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tecnicamente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adicionam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não fazem parte do grupo “principal” de componentes,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placa-mãe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fonte de alimentação,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conectados externamente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dispositivo, por portas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VGA, Ethernet, HDMI, de áudio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25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eletrônico microprocessado, completamente encapsulado, dedicado ao dispositivo ou sistema, , elétrico, mecânico, hidráulico, etc. que ele controla.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portáteis e práticos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exigem menos recursos, com memória e funcionalidade limitados.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disso, é um dos modelos mais utilizados no mercado. Alguns exemplos são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celulares, laptops e calculadoras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energético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reduzido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por unidade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especializada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tempo de resposta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em tempo real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coexistem (firmware)</a:t>
            </a:r>
          </a:p>
        </p:txBody>
      </p:sp>
    </p:spTree>
    <p:extLst>
      <p:ext uri="{BB962C8B-B14F-4D97-AF65-F5344CB8AC3E}">
        <p14:creationId xmlns:p14="http://schemas.microsoft.com/office/powerpoint/2010/main" val="21654017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baseados principalmente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utilizam microprocessadores (mais complexos), e chips para processamento dedicado, como chips DSP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60840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utilizados em inúmeras aplicações,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controles industriais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lavadoras)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Aviônica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Eletrônica automotiva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7325444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Praticamente tudo o que é programável possui um sistema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são, geralmente,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classificados em quatro 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geral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(PDA,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vídeo-games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(Controles veiculares, controles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reatores nucleares);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Sinais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(radares, sonares, DVD player, processadores de efeitos, analisadores de espectro);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/ Rede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(telefones celulares, roteadores, modems de internet).</a:t>
            </a:r>
          </a:p>
        </p:txBody>
      </p:sp>
    </p:spTree>
    <p:extLst>
      <p:ext uri="{BB962C8B-B14F-4D97-AF65-F5344CB8AC3E}">
        <p14:creationId xmlns:p14="http://schemas.microsoft.com/office/powerpoint/2010/main" val="23440188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Interfaces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outro possuem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gráficas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 usuário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Às vezes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resume a 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LEDs, sinais sonoros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alguns casos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remotamente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algum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RS-232, I2C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outro.</a:t>
            </a:r>
          </a:p>
        </p:txBody>
      </p:sp>
    </p:spTree>
    <p:extLst>
      <p:ext uri="{BB962C8B-B14F-4D97-AF65-F5344CB8AC3E}">
        <p14:creationId xmlns:p14="http://schemas.microsoft.com/office/powerpoint/2010/main" val="13498411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podem se comunicar com o mundo externo usando diversos tipos de periféricos,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Seriais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Cartões SD,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Ethernet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(General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Pin)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ADC e DAC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 especializados, como PROFIBUS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wireless,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Bluetooth</a:t>
            </a:r>
          </a:p>
        </p:txBody>
      </p:sp>
    </p:spTree>
    <p:extLst>
      <p:ext uri="{BB962C8B-B14F-4D97-AF65-F5344CB8AC3E}">
        <p14:creationId xmlns:p14="http://schemas.microsoft.com/office/powerpoint/2010/main" val="36948472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https://youtu.be/1I3QKMzSXUM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1A186-CE42-51EB-C996-A94338E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1138571"/>
            <a:ext cx="5929986" cy="32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72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técnicas que regulam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dados entre microcontroladores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de programas específicos, permitindo: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dispositivos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 eventos ou alterações em variáveis ambientais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gerar uma saída na forma de sinais elétricos ou ópticos, que serão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processados pelo 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utilizados para realizar  algum tipo de tarefa de controle, muitas vezes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acionando um atuador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sinais para outros circuitos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nó é responsável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realizar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com 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temperatura, umidade e luminosidade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alguns exemplos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183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utilizados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são bidirecionais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podendo conectar os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existem pinos específicos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72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Detectores de 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Acelerômetros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Giroscópios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Gás e fumaça.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57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aqueles que realizam alguma ação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servo motor por exemplo é um nó atuador, podendo ser utilizado para abrir uma janela na casa ou mover algum objeto.</a:t>
            </a:r>
          </a:p>
        </p:txBody>
      </p:sp>
    </p:spTree>
    <p:extLst>
      <p:ext uri="{BB962C8B-B14F-4D97-AF65-F5344CB8AC3E}">
        <p14:creationId xmlns:p14="http://schemas.microsoft.com/office/powerpoint/2010/main" val="12455344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gerando uma ação no ambiente externo, por exemplo, luz, temperatura, som, movimento/força.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 eles,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geram uma 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trabalho executado, mudando uma característica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84415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CDE0D-93C1-AFAB-982C-409CD6E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" y="1455619"/>
            <a:ext cx="5888061" cy="3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13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D8018-812B-89D8-F9FA-E8B4EAC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37" y="1619042"/>
            <a:ext cx="5226470" cy="3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32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Aquisição de Dados em Microcontrolador e Comunicação pelo Protocolo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https://pantheon.ufrj.br/bitstream/11422/9714/1/monopoli10007473.pdf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http://paginapessoal.utfpr.edu.br/gustavobborba/material/files/mc_nocoesGerais.pdf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Comunicações: Protocolos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https://www.dca.fee.unicamp.br/~rferrari/EA075_2s2017/Cap.%206.2%20-%20Protocolos.pdf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https://www.robocore.net/tutoriais/comparacao-entre-protocolos-de-comunicacao-serial.html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https://smarthouse.readthedocs.io/en/latest/internetDasCoisas.html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comunicações UART, I2C e SPI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https://youtu.be/A1HmMtz9QGs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https://www.bairrospd.com/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Outputs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https://youtu.be/aFzAKzFLy68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https://youtu.be/ek74cM8379I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recebidos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definidos 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estabelecido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para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consiga manter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sincronia durante o recebimento dos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isolar os dados de interesse dentro do pacote.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em muitas áreas tecnológicas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possibilitam o transporte de informação entre dispositivos, estabelecendo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e convenções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regem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 de diferentes 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295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sensor; // C++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.begin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INPUT); }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sensor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==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("Perigo");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	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ISHIHARA, Gustavo </a:t>
            </a:r>
            <a:r>
              <a:rPr lang="pt-BR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Luchine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Protocolo de comunicação para uma rede de sensores sem fio: teoria e implementação em </a:t>
            </a:r>
            <a:r>
              <a:rPr lang="pt-BR" sz="1800" dirty="0" err="1">
                <a:latin typeface="Calibri" panose="020F0502020204030204" pitchFamily="34" charset="0"/>
              </a:rPr>
              <a:t>SoC.</a:t>
            </a:r>
            <a:r>
              <a:rPr lang="pt-BR" sz="1800" dirty="0">
                <a:latin typeface="Calibri" panose="020F0502020204030204" pitchFamily="34" charset="0"/>
              </a:rPr>
              <a:t> 2006.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LAZARIN, Nilson Mori; PANTOJA, Carlos Eduardo; JESUS, Vinicius Souza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Um protocolo para </a:t>
            </a:r>
            <a:r>
              <a:rPr lang="pt-BR" sz="1800" dirty="0" err="1">
                <a:latin typeface="Calibri" panose="020F0502020204030204" pitchFamily="34" charset="0"/>
              </a:rPr>
              <a:t>comunicaçao</a:t>
            </a:r>
            <a:r>
              <a:rPr lang="pt-BR" sz="1800" dirty="0">
                <a:latin typeface="Calibri" panose="020F0502020204030204" pitchFamily="34" charset="0"/>
              </a:rPr>
              <a:t> entre sistemas </a:t>
            </a:r>
            <a:r>
              <a:rPr lang="pt-BR" sz="1800" dirty="0" err="1">
                <a:latin typeface="Calibri" panose="020F0502020204030204" pitchFamily="34" charset="0"/>
              </a:rPr>
              <a:t>multi-agentes</a:t>
            </a:r>
            <a:r>
              <a:rPr lang="pt-BR" sz="1800" dirty="0">
                <a:latin typeface="Calibri" panose="020F0502020204030204" pitchFamily="34" charset="0"/>
              </a:rPr>
              <a:t> embarcados. In: 15th Workshop-</a:t>
            </a:r>
            <a:r>
              <a:rPr lang="pt-BR" sz="1800" dirty="0" err="1">
                <a:latin typeface="Calibri" panose="020F0502020204030204" pitchFamily="34" charset="0"/>
              </a:rPr>
              <a:t>School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on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Agents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Environments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and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Applications</a:t>
            </a:r>
            <a:r>
              <a:rPr lang="pt-BR" sz="1800" dirty="0">
                <a:latin typeface="Calibri" panose="020F0502020204030204" pitchFamily="34" charset="0"/>
              </a:rPr>
              <a:t> (WESAAC). 2021.</a:t>
            </a:r>
          </a:p>
          <a:p>
            <a:pPr marL="0" indent="0" algn="just">
              <a:buNone/>
            </a:pPr>
            <a:endParaRPr lang="pt-BR" sz="18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HUBERT, MARCO KASDORF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protocolo CAN como solução para aplicações distribuídas, baseadas em objetos, entre PCs e microcontroladores. Universidade Federal de Pelotas, 2001.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formatos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seguir,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e recebe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sequencialmente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permite que o número de fios seja menor.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capaz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e 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de uma via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é capaz de enviar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bits simultaneamente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maior rapidez na transmissão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690736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unidade geralmente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por segundo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representa a velocidade de uma comunicação.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assíncrona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bps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um bit em 0,0001s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taxa assume diferentes nomes dependendo da comunicação, como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chamada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assíncronas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conhecida como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57318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todos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ligados a mesma linha de comunicação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estar com a mesma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usam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referência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taxa dos dispositivos seja diferente, dificilmente os dispositivos receberão os dados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3069210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depende de um sinal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bit ou conjunto de bits enviado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 de um pulso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tendo como principal vantagem sua velocidade de transmissão de dados, em contrapartida é necessário um fio extra para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1BC1-3FEC-DE9C-9826-E82BA074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40" y="2463545"/>
            <a:ext cx="3068955" cy="25538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D77253-8468-C392-590E-2472F30B501F}"/>
              </a:ext>
            </a:extLst>
          </p:cNvPr>
          <p:cNvSpPr txBox="1"/>
          <p:nvPr/>
        </p:nvSpPr>
        <p:spPr>
          <a:xfrm>
            <a:off x="5949696" y="3108960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71464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um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portanto o número de fios necessários é menor. Contudo,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 dos dados é mais complicado e susceptível a erros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isso alguns parâmetros são necessários para garantir o envio sem erros.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muito evidente em comunicações assíncrona é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especifica a velocidade de recepção e envio, por isso é muito importante que os dois dispositivos utilizem a mesma taxa.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9040-DD03-F8E0-00B1-F5172AD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5" y="3137295"/>
            <a:ext cx="3173022" cy="1897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205AC-3DBD-EB4E-2B2F-4DE76B3EF936}"/>
              </a:ext>
            </a:extLst>
          </p:cNvPr>
          <p:cNvSpPr txBox="1"/>
          <p:nvPr/>
        </p:nvSpPr>
        <p:spPr>
          <a:xfrm>
            <a:off x="764643" y="3701211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577471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2593</Words>
  <Application>Microsoft Office PowerPoint</Application>
  <PresentationFormat>Apresentação na tela (16:9)</PresentationFormat>
  <Paragraphs>306</Paragraphs>
  <Slides>43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07  Periféricos – Sensores e Atuadores</vt:lpstr>
      <vt:lpstr>Definição Protocolos de Comunicação</vt:lpstr>
      <vt:lpstr>Definição Protocolos de Comunicação</vt:lpstr>
      <vt:lpstr>Formatos Protocolos de Comunicação</vt:lpstr>
      <vt:lpstr>Taxa de Comunicação dos Protocolos</vt:lpstr>
      <vt:lpstr>Taxa de Comunicação dos Protocolos</vt:lpstr>
      <vt:lpstr>Método de Comunicação (Protocolos)</vt:lpstr>
      <vt:lpstr>Método de Comunicação (Protocolos)</vt:lpstr>
      <vt:lpstr>Sentido de Transmissão (Protocolos)</vt:lpstr>
      <vt:lpstr>Tensão de Transmissão (Protocolos)</vt:lpstr>
      <vt:lpstr>Terminologias (Protocolos)</vt:lpstr>
      <vt:lpstr>Terminologias (Protocolos)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Dispositivos Externos</vt:lpstr>
      <vt:lpstr>Dispositivos Externos</vt:lpstr>
      <vt:lpstr>Sistemas Embarcados</vt:lpstr>
      <vt:lpstr>Características - Sistemas Embarcados</vt:lpstr>
      <vt:lpstr>Hardware - Sistemas Embarcados</vt:lpstr>
      <vt:lpstr>Aplicações - Sistemas Embarcados</vt:lpstr>
      <vt:lpstr>Aplicações - Sistemas Embarcados</vt:lpstr>
      <vt:lpstr>Interfaces - Sistemas Embarcados</vt:lpstr>
      <vt:lpstr>Comunicação - Sistemas Embarcados</vt:lpstr>
      <vt:lpstr>Vídeo - Sistemas Embarcados</vt:lpstr>
      <vt:lpstr>Sensores</vt:lpstr>
      <vt:lpstr>Sensores</vt:lpstr>
      <vt:lpstr>Tipos de Sensores</vt:lpstr>
      <vt:lpstr>Atuadores</vt:lpstr>
      <vt:lpstr>Atuadores</vt:lpstr>
      <vt:lpstr>Ciclo de Malha de Controle Fechada</vt:lpstr>
      <vt:lpstr>Ciclo de Malha de Controle Fechada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949</cp:revision>
  <dcterms:created xsi:type="dcterms:W3CDTF">2020-03-17T20:12:34Z</dcterms:created>
  <dcterms:modified xsi:type="dcterms:W3CDTF">2023-05-18T01:02:32Z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