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91" r:id="rId3"/>
    <p:sldId id="369" r:id="rId4"/>
    <p:sldId id="364" r:id="rId5"/>
    <p:sldId id="374" r:id="rId6"/>
    <p:sldId id="381" r:id="rId7"/>
    <p:sldId id="378" r:id="rId8"/>
    <p:sldId id="376" r:id="rId9"/>
    <p:sldId id="379" r:id="rId10"/>
    <p:sldId id="375" r:id="rId11"/>
    <p:sldId id="333" r:id="rId12"/>
    <p:sldId id="323" r:id="rId13"/>
    <p:sldId id="334" r:id="rId14"/>
    <p:sldId id="337" r:id="rId15"/>
    <p:sldId id="30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9260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9750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071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656288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1762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8126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43581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405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files.comunidades.net/mutcom/ARTIGO_SIST_EMB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cursos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inkercad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Contador no Display LCD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399"/>
            <a:ext cx="8865056" cy="41054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800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1; // contador de segundos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Adafruit_LiquidCrystal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lcd_1(0);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(16, 2);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Senha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"); 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980687" y="2465342"/>
            <a:ext cx="491947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setCursor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(0, 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lcd_1.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setBacklight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aguarda 800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cont_segs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1; }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86EA1C1-FAC8-D152-9127-14C8F0BAAE2C}"/>
              </a:ext>
            </a:extLst>
          </p:cNvPr>
          <p:cNvSpPr txBox="1"/>
          <p:nvPr/>
        </p:nvSpPr>
        <p:spPr>
          <a:xfrm>
            <a:off x="5638800" y="951207"/>
            <a:ext cx="3208561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ATENÇÃO: Ligação do LCD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GND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VCC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5V</a:t>
            </a:r>
            <a:endParaRPr lang="pt-BR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SDA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A6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SCL =&gt;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</a:t>
            </a:r>
          </a:p>
        </p:txBody>
      </p:sp>
    </p:spTree>
    <p:extLst>
      <p:ext uri="{BB962C8B-B14F-4D97-AF65-F5344CB8AC3E}">
        <p14:creationId xmlns:p14="http://schemas.microsoft.com/office/powerpoint/2010/main" val="245960802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Sistemas Embarcados.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https://files.comunidades.net/mutcom/ARTIGO_SIST_EMB.pdf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Cursos Sistemas Embarcados -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https://embarcados.com.br/cursos/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Imprimir na porta serial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World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Monitor;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um led piscar no pino 12,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piscar 4 Leds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Acender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uma Lâmpada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Contador no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LCD I2C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Otimizar o código do projeto 3 utilizando estrutura de repetição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 Livre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OSSADA, Jaime </a:t>
            </a:r>
            <a:r>
              <a:rPr lang="pt-BR" sz="1800" b="1" dirty="0" err="1">
                <a:latin typeface="Calibri" panose="020F0502020204030204" pitchFamily="34" charset="0"/>
              </a:rPr>
              <a:t>Cazuhiro</a:t>
            </a:r>
            <a:r>
              <a:rPr lang="pt-BR" sz="1800" b="1" dirty="0">
                <a:latin typeface="Calibri" panose="020F0502020204030204" pitchFamily="34" charset="0"/>
              </a:rPr>
              <a:t> et al. GERSE</a:t>
            </a:r>
            <a:r>
              <a:rPr lang="pt-BR" sz="1800" dirty="0">
                <a:latin typeface="Calibri" panose="020F0502020204030204" pitchFamily="34" charset="0"/>
              </a:rPr>
              <a:t>: Guia de </a:t>
            </a:r>
            <a:r>
              <a:rPr lang="pt-BR" sz="1800" dirty="0" err="1">
                <a:latin typeface="Calibri" panose="020F0502020204030204" pitchFamily="34" charset="0"/>
              </a:rPr>
              <a:t>Elicitação</a:t>
            </a:r>
            <a:r>
              <a:rPr lang="pt-BR" sz="1800" dirty="0">
                <a:latin typeface="Calibri" panose="020F0502020204030204" pitchFamily="34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latin typeface="Calibri" panose="020F0502020204030204" pitchFamily="34" charset="0"/>
              </a:rPr>
              <a:t>BARBIERO, Andréia Aparecida; HEXSEL, Roberto André.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Simulaçao</a:t>
            </a:r>
            <a:r>
              <a:rPr lang="pt-BR" sz="1800" dirty="0">
                <a:latin typeface="Calibri" panose="020F0502020204030204" pitchFamily="34" charset="0"/>
              </a:rPr>
              <a:t> de Sistemas Embarcados utilizando </a:t>
            </a:r>
            <a:r>
              <a:rPr lang="pt-BR" sz="1800" dirty="0" err="1">
                <a:latin typeface="Calibri" panose="020F0502020204030204" pitchFamily="34" charset="0"/>
              </a:rPr>
              <a:t>ArchC</a:t>
            </a:r>
            <a:r>
              <a:rPr lang="pt-BR" sz="1800" dirty="0">
                <a:latin typeface="Calibri" panose="020F0502020204030204" pitchFamily="34" charset="0"/>
              </a:rPr>
              <a:t>. In: Anais do VII Workshop em Sistemas Computacionais de Alto Desempenho. SBC, 2006. p. 17-24.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CUNHA, Alessandro 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que são sistemas embarcados. Saber Eletrônica, v. 43, n. 414, p. 1-6, 2007.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OSSADA, Jaime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Cazuhiro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 al. GERSE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Guia de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Elicitação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Requisitos para Sistemas Embarcados. In: WER. 2012.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03.1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Arduino – Plataforma </a:t>
            </a:r>
            <a:r>
              <a:rPr lang="pt-BR" sz="3600" b="1" dirty="0" err="1">
                <a:solidFill>
                  <a:schemeClr val="bg1"/>
                </a:solidFill>
              </a:rPr>
              <a:t>Tinkercad</a:t>
            </a:r>
            <a:r>
              <a:rPr lang="pt-BR" sz="3600" b="1" dirty="0">
                <a:solidFill>
                  <a:schemeClr val="bg1"/>
                </a:solidFill>
              </a:rPr>
              <a:t>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Plataforma Arduino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8784"/>
            <a:ext cx="8865056" cy="391466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  <a:hlinkClick r:id="rId3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https://embarcados.com.br/tinkercad/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C3DC84B-0383-9EFC-0BC1-FB70E21A18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5" y="1063231"/>
            <a:ext cx="7297994" cy="352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893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Código </a:t>
            </a:r>
            <a:r>
              <a:rPr lang="en-US" b="1" dirty="0" err="1">
                <a:solidFill>
                  <a:srgbClr val="0070C0"/>
                </a:solidFill>
              </a:rPr>
              <a:t>Básico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92886"/>
            <a:ext cx="8865056" cy="394463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aba circuitos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cria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circuito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de Configuração -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13 default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() {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}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Saída Digital, pino 13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pt-BR" sz="1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Seção da Aplicação</a:t>
            </a:r>
          </a:p>
          <a:p>
            <a:pPr marL="0" indent="0" algn="just">
              <a:buNone/>
            </a:pP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{ //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Acende e desliga o led ligado ao pino 13, num intervalo de 1s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delay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(1000); }</a:t>
            </a:r>
          </a:p>
        </p:txBody>
      </p:sp>
    </p:spTree>
    <p:extLst>
      <p:ext uri="{BB962C8B-B14F-4D97-AF65-F5344CB8AC3E}">
        <p14:creationId xmlns:p14="http://schemas.microsoft.com/office/powerpoint/2010/main" val="339541386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Passos</a:t>
            </a:r>
            <a:r>
              <a:rPr lang="en-US" b="1" dirty="0">
                <a:solidFill>
                  <a:srgbClr val="0070C0"/>
                </a:solidFill>
              </a:rPr>
              <a:t> p/ </a:t>
            </a:r>
            <a:r>
              <a:rPr lang="en-US" b="1" dirty="0" err="1">
                <a:solidFill>
                  <a:srgbClr val="0070C0"/>
                </a:solidFill>
              </a:rPr>
              <a:t>Criar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Projetos</a:t>
            </a:r>
            <a:r>
              <a:rPr lang="en-US" b="1" dirty="0">
                <a:solidFill>
                  <a:srgbClr val="0070C0"/>
                </a:solidFill>
              </a:rPr>
              <a:t> no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NOVO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projeto do tipo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Adicionar o Arduino UNO R3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Abrir a aba Código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Mudar para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 texto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Codificar se necessário conforme a solução do projeto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Testar solução no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Setup 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Loop</a:t>
            </a:r>
          </a:p>
        </p:txBody>
      </p:sp>
    </p:spTree>
    <p:extLst>
      <p:ext uri="{BB962C8B-B14F-4D97-AF65-F5344CB8AC3E}">
        <p14:creationId xmlns:p14="http://schemas.microsoft.com/office/powerpoint/2010/main" val="414654969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Hello World no Monitor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begin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9600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//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Serial.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World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velocidade de comunicação o computador,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taxa em bps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4362770" y="1706125"/>
            <a:ext cx="4645151" cy="23083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(LED_BUILTIN,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43496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Led Blink, </a:t>
            </a:r>
            <a:r>
              <a:rPr lang="en-US" b="1" dirty="0" err="1">
                <a:solidFill>
                  <a:srgbClr val="0070C0"/>
                </a:solidFill>
              </a:rPr>
              <a:t>pino</a:t>
            </a:r>
            <a:r>
              <a:rPr lang="en-US" b="1" dirty="0">
                <a:solidFill>
                  <a:srgbClr val="0070C0"/>
                </a:solidFill>
              </a:rPr>
              <a:t> 12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12;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OUTPUT);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Pode utilizar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resistor (ohms)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limitador de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corrente elétrica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LED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pino </a:t>
            </a:r>
            <a:r>
              <a:rPr lang="pt-BR" sz="1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cátodo (-) ligar no resistor ou GND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anodo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(+) ligar no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pino digital.</a:t>
            </a:r>
          </a:p>
          <a:p>
            <a:pPr marL="0" indent="0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456432" y="2017455"/>
            <a:ext cx="5544703" cy="255454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96349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Piscar</a:t>
            </a:r>
            <a:r>
              <a:rPr lang="en-US" b="1" dirty="0">
                <a:solidFill>
                  <a:srgbClr val="0070C0"/>
                </a:solidFill>
              </a:rPr>
              <a:t> 4 </a:t>
            </a:r>
            <a:r>
              <a:rPr lang="en-US" b="1" dirty="0" err="1">
                <a:solidFill>
                  <a:srgbClr val="0070C0"/>
                </a:solidFill>
              </a:rPr>
              <a:t>Leds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3864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pinoLed9 = 9;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pinoLed10 = 10;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pinoLed11 = 11;</a:t>
            </a:r>
          </a:p>
          <a:p>
            <a:pPr marL="0" indent="0">
              <a:buNone/>
            </a:pP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pinoLed12 = 12;</a:t>
            </a:r>
          </a:p>
          <a:p>
            <a:pPr marL="0" indent="0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}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142097" y="914400"/>
            <a:ext cx="5544703" cy="397031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(pinoLed9,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(pinoLed10,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(pinoLed11,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HIGH);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(pinoLed12, LOW);</a:t>
            </a:r>
          </a:p>
          <a:p>
            <a:pPr marL="0" indent="0">
              <a:buNone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    }</a:t>
            </a:r>
          </a:p>
        </p:txBody>
      </p:sp>
    </p:spTree>
    <p:extLst>
      <p:ext uri="{BB962C8B-B14F-4D97-AF65-F5344CB8AC3E}">
        <p14:creationId xmlns:p14="http://schemas.microsoft.com/office/powerpoint/2010/main" val="32477631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Tinkercad</a:t>
            </a:r>
            <a:r>
              <a:rPr lang="en-US" b="1" dirty="0">
                <a:solidFill>
                  <a:srgbClr val="0070C0"/>
                </a:solidFill>
              </a:rPr>
              <a:t> – </a:t>
            </a:r>
            <a:r>
              <a:rPr lang="en-US" b="1" dirty="0" err="1">
                <a:solidFill>
                  <a:srgbClr val="0070C0"/>
                </a:solidFill>
              </a:rPr>
              <a:t>Lâmpada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14400"/>
            <a:ext cx="8865056" cy="412089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tempo 1000</a:t>
            </a:r>
          </a:p>
          <a:p>
            <a:pPr marL="0" indent="0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12</a:t>
            </a:r>
          </a:p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Adicionar ao Projeto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R3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Lâmpada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Bateria de 9V</a:t>
            </a:r>
          </a:p>
          <a:p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Relé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SPDT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(p/ open/close circuito)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0790EAA-BD40-6646-0955-2EDBC47F45A4}"/>
              </a:ext>
            </a:extLst>
          </p:cNvPr>
          <p:cNvSpPr txBox="1"/>
          <p:nvPr/>
        </p:nvSpPr>
        <p:spPr>
          <a:xfrm>
            <a:off x="3770767" y="914400"/>
            <a:ext cx="5230368" cy="19389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digitalWrite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pinoLed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(tempo); //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1000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millisecond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D2E68B4-0FB0-8A4A-0B47-A3E79F02C2FF}"/>
              </a:ext>
            </a:extLst>
          </p:cNvPr>
          <p:cNvSpPr txBox="1"/>
          <p:nvPr/>
        </p:nvSpPr>
        <p:spPr>
          <a:xfrm>
            <a:off x="3770767" y="2809073"/>
            <a:ext cx="497890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indent="0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ATENÇÃO Ligação do Relé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bateria;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negativo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5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pino 12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6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na lâmpada;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8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ligar no GND digital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 + da bateria 9V, liga na Lâmpada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601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5098</TotalTime>
  <Words>1152</Words>
  <Application>Microsoft Office PowerPoint</Application>
  <PresentationFormat>Apresentação na tela (16:9)</PresentationFormat>
  <Paragraphs>174</Paragraphs>
  <Slides>15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03.1  Arduino – Plataforma Tinkercad Prática</vt:lpstr>
      <vt:lpstr>Plataforma Arduino Tinkercad</vt:lpstr>
      <vt:lpstr>Tinkercad – Código Básico</vt:lpstr>
      <vt:lpstr>Passos p/ Criar Projetos no Tinkercad</vt:lpstr>
      <vt:lpstr>Tinkercad – Hello World no Monitor</vt:lpstr>
      <vt:lpstr>Tinkercad – Led Blink, pino 12</vt:lpstr>
      <vt:lpstr>Tinkercad – Piscar 4 Leds</vt:lpstr>
      <vt:lpstr>Tinkercad – Lâmpada</vt:lpstr>
      <vt:lpstr>Tinkercad – Contador no Display LCD</vt:lpstr>
      <vt:lpstr>Leitura Específica</vt:lpstr>
      <vt:lpstr>Aprenda+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941</cp:revision>
  <dcterms:created xsi:type="dcterms:W3CDTF">2020-03-17T20:12:34Z</dcterms:created>
  <dcterms:modified xsi:type="dcterms:W3CDTF">2024-09-06T17:39:05Z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