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291" r:id="rId3"/>
    <p:sldId id="340" r:id="rId4"/>
    <p:sldId id="344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43" r:id="rId15"/>
    <p:sldId id="362" r:id="rId16"/>
    <p:sldId id="347" r:id="rId17"/>
    <p:sldId id="348" r:id="rId18"/>
    <p:sldId id="349" r:id="rId19"/>
    <p:sldId id="363" r:id="rId20"/>
    <p:sldId id="342" r:id="rId21"/>
    <p:sldId id="365" r:id="rId22"/>
    <p:sldId id="341" r:id="rId23"/>
    <p:sldId id="366" r:id="rId24"/>
    <p:sldId id="367" r:id="rId25"/>
    <p:sldId id="368" r:id="rId26"/>
    <p:sldId id="369" r:id="rId27"/>
    <p:sldId id="372" r:id="rId28"/>
    <p:sldId id="373" r:id="rId29"/>
    <p:sldId id="370" r:id="rId30"/>
    <p:sldId id="346" r:id="rId31"/>
    <p:sldId id="359" r:id="rId32"/>
    <p:sldId id="371" r:id="rId33"/>
    <p:sldId id="360" r:id="rId34"/>
    <p:sldId id="345" r:id="rId35"/>
    <p:sldId id="361" r:id="rId36"/>
    <p:sldId id="364" r:id="rId37"/>
    <p:sldId id="333" r:id="rId38"/>
    <p:sldId id="323" r:id="rId39"/>
    <p:sldId id="334" r:id="rId40"/>
    <p:sldId id="374" r:id="rId41"/>
    <p:sldId id="375" r:id="rId42"/>
    <p:sldId id="337" r:id="rId43"/>
    <p:sldId id="309" r:id="rId4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1529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4628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2528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321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6155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8175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1601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1430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7195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5052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18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81872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40751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93717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45932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2543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38398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711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63148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44800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896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70098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0350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4233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66374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9491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0674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21286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4135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3879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84557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0890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9523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9496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5885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171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t.slideshare.net/YohanaAlves/simplex-halfduplex-e-fullduplex-7939759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1I3QKMzSXUM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antheon.ufrj.br/bitstream/11422/9714/1/monopoli10007473.pdf" TargetMode="External"/><Relationship Id="rId7" Type="http://schemas.openxmlformats.org/officeDocument/2006/relationships/hyperlink" Target="https://smarthouse.readthedocs.io/en/latest/internetDasCoisas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robocore.net/tutoriais/comparacao-entre-protocolos-de-comunicacao-serial.html" TargetMode="External"/><Relationship Id="rId5" Type="http://schemas.openxmlformats.org/officeDocument/2006/relationships/hyperlink" Target="https://www.dca.fee.unicamp.br/~rferrari/EA075_2s2017/Cap.%206.2%20-%20Protocolos.pdf" TargetMode="External"/><Relationship Id="rId4" Type="http://schemas.openxmlformats.org/officeDocument/2006/relationships/hyperlink" Target="http://paginapessoal.utfpr.edu.br/gustavobborba/material/files/mc_nocoesGerais.pdf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A1HmMtz9QGs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youtu.be/aFzAKzFLy68" TargetMode="External"/><Relationship Id="rId4" Type="http://schemas.openxmlformats.org/officeDocument/2006/relationships/hyperlink" Target="https://www.bairrospd.com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k74cM8379I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inovaedu.tech/ldr-arduino-parte1/?cn-reloaded=1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pazcH1jI1qU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sparkfun.com/tutorials/serial-peripheral-interface-spi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sparkfun.com/tutorials/serial-peripheral-interface-s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Sentido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Transmissão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Full-duplex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smartphone, Nextel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 que o dispositivo pode transmitir e receber dados ao mesmo tempo.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Half-duplex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Walkie-Talkies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dispositivo que comunica dessa forma pode enviar ou receber mas não executa essas funções simultaneamente.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Simplex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Transmissão de rádio e TV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trata de dispositivos que sua comunicação é unidirecional, ou seja, apenas efetua o envio ou recebimento.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BB3E735-C0CF-02F6-B7FA-EE5BD8FCC050}"/>
              </a:ext>
            </a:extLst>
          </p:cNvPr>
          <p:cNvSpPr txBox="1"/>
          <p:nvPr/>
        </p:nvSpPr>
        <p:spPr>
          <a:xfrm>
            <a:off x="4702659" y="3030651"/>
            <a:ext cx="2596896" cy="101565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Fonte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: 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  <a:hlinkClick r:id="rId3"/>
              </a:rPr>
              <a:t>https://pt.slideshare.net/YohanaAlves/simplex-halfduplex-e-fullduplex-79397599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Acesso em mai. 2023.</a:t>
            </a:r>
          </a:p>
        </p:txBody>
      </p:sp>
    </p:spTree>
    <p:extLst>
      <p:ext uri="{BB962C8B-B14F-4D97-AF65-F5344CB8AC3E}">
        <p14:creationId xmlns:p14="http://schemas.microsoft.com/office/powerpoint/2010/main" val="142142907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Tensão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Transmissão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os protocolos identificam 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níveis lógicos alto e baixo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325896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Terminologias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/TX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o termo usado para representar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 receptor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serial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 contrário 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de GND ou VCC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são conectados com seus semelhantes, 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GND --&gt; GND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RX/TX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uma ligação diferente.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 ser ligado 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seja,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transmissor enviando para o receptor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vice-versa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915085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Terminologias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Mestre e escravo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método de comando centralizado onde apenas o dispositivo mestre pode iniciar uma comunicação, enviando comandos, controlando a taxa de comunicação, etc.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lógico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estados que um bit pode assumir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alto (1)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baixo (0).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níveis lógicos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interpretados pelos protocolos baseados nas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recebe.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exemplo,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 TTL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considera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2V a 5V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lógico alto (bit 1)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0V a 0,8V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nível lógico baixo (bit 0).</a:t>
            </a:r>
          </a:p>
        </p:txBody>
      </p:sp>
    </p:spTree>
    <p:extLst>
      <p:ext uri="{BB962C8B-B14F-4D97-AF65-F5344CB8AC3E}">
        <p14:creationId xmlns:p14="http://schemas.microsoft.com/office/powerpoint/2010/main" val="191211721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0422"/>
            <a:ext cx="8865056" cy="38470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66381F-AC36-23BD-3687-43BD8DB76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25502"/>
            <a:ext cx="6599095" cy="361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350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0422"/>
            <a:ext cx="8865056" cy="38470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86C88F05-736B-AB26-306E-4459FD19377B}"/>
              </a:ext>
            </a:extLst>
          </p:cNvPr>
          <p:cNvGraphicFramePr>
            <a:graphicFrameLocks noGrp="1"/>
          </p:cNvGraphicFramePr>
          <p:nvPr/>
        </p:nvGraphicFramePr>
        <p:xfrm>
          <a:off x="142864" y="1114806"/>
          <a:ext cx="8074545" cy="3732208"/>
        </p:xfrm>
        <a:graphic>
          <a:graphicData uri="http://schemas.openxmlformats.org/drawingml/2006/table">
            <a:tbl>
              <a:tblPr/>
              <a:tblGrid>
                <a:gridCol w="2691515">
                  <a:extLst>
                    <a:ext uri="{9D8B030D-6E8A-4147-A177-3AD203B41FA5}">
                      <a16:colId xmlns:a16="http://schemas.microsoft.com/office/drawing/2014/main" val="469379005"/>
                    </a:ext>
                  </a:extLst>
                </a:gridCol>
                <a:gridCol w="2691515">
                  <a:extLst>
                    <a:ext uri="{9D8B030D-6E8A-4147-A177-3AD203B41FA5}">
                      <a16:colId xmlns:a16="http://schemas.microsoft.com/office/drawing/2014/main" val="2541046299"/>
                    </a:ext>
                  </a:extLst>
                </a:gridCol>
                <a:gridCol w="2691515">
                  <a:extLst>
                    <a:ext uri="{9D8B030D-6E8A-4147-A177-3AD203B41FA5}">
                      <a16:colId xmlns:a16="http://schemas.microsoft.com/office/drawing/2014/main" val="1753277221"/>
                    </a:ext>
                  </a:extLst>
                </a:gridCol>
              </a:tblGrid>
              <a:tr h="809142"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1" dirty="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Protocolo</a:t>
                      </a:r>
                    </a:p>
                  </a:txBody>
                  <a:tcPr marR="9525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1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de comunicação (bps)</a:t>
                      </a:r>
                    </a:p>
                  </a:txBody>
                  <a:tcPr marL="95250" marR="9525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1" dirty="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Sentido de Transmissão</a:t>
                      </a:r>
                    </a:p>
                  </a:txBody>
                  <a:tcPr marL="95250" marR="9525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369664"/>
                  </a:ext>
                </a:extLst>
              </a:tr>
              <a:tr h="523562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UART(</a:t>
                      </a:r>
                      <a:r>
                        <a:rPr lang="pt-BR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Universal </a:t>
                      </a:r>
                      <a:r>
                        <a:rPr lang="pt-BR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Async</a:t>
                      </a:r>
                      <a:r>
                        <a:rPr lang="pt-BR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pt-BR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Receiver</a:t>
                      </a:r>
                      <a:r>
                        <a:rPr lang="pt-BR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pt-BR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Trasmitter</a:t>
                      </a: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 a 115200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Full-Duplex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587412"/>
                  </a:ext>
                </a:extLst>
              </a:tr>
              <a:tr h="809142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SPI(</a:t>
                      </a:r>
                      <a:r>
                        <a:rPr lang="pt-BR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 </a:t>
                      </a:r>
                      <a:r>
                        <a:rPr lang="pt-BR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Peripheral</a:t>
                      </a:r>
                      <a:r>
                        <a:rPr lang="pt-BR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Interface</a:t>
                      </a: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a 10M (depende do dispositivo)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Full-Duplex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158181"/>
                  </a:ext>
                </a:extLst>
              </a:tr>
              <a:tr h="523562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I²C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100k ou 400k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Half-Duplex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888012"/>
                  </a:ext>
                </a:extLst>
              </a:tr>
              <a:tr h="523562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 232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 a 115200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Full-Duplex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043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96127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0421"/>
            <a:ext cx="8865056" cy="39967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UART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dispositivo de hardware de computador para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serial assíncrona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que o formato de dados e as velocidades de transmissão são configuráveis. 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 bits de dados um a um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do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menos significativo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 significativo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enquadrado pelos bits de início e parada, de modo que o tempo preciso seja tratado pelo canal de comunicação.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3137443-776C-CA55-4B45-80B2E27A3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759" y="1697656"/>
            <a:ext cx="3321981" cy="252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1087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0422"/>
            <a:ext cx="8865056" cy="38470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Peripheral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 ou SPI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protocolo que permite a comunicação do microcontrolador com diversos outros componentes, formando uma rede.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especificação de interface de comunicação série síncrona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usada 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de curta distância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principalmente em sistemas embarcados.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I²C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barramento serial Barramento(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ISA, VESA, EISA, AGP, PCI, AMR,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multimestre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usado para conectar periféricos de baixa velocidade(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teclado, mouse, joysticks, USB 1.0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 uma placa mãe, a um sistema embarcado ou a um telefone celular.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Inter-integrado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é pronunciado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I-ao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quadrado-C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I-dois-C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0374607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0422"/>
            <a:ext cx="8865056" cy="388391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RS-232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padrão de protocolo para troca série de dados binários entre um DTE(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Terminal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um DCE(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protocolo de comunicação que suporta transferência de dados entre computadores e periféricos.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Assíncrono. 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 protocolo está sendo desenvolvido por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grandes líderes industriais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 intuito de torná-lo um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padrão definitivo para comunicação de periféricos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USB-A; USB-B (conectar impressoras, HDs externos,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Mini-USB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Micro-USB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USB-C; USB-3.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Sentido de Transmissão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Half-Duplex (2.0)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Full-Duplex (3.0)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59785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0422"/>
            <a:ext cx="8865056" cy="388391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sigla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"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Area Network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". 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 é uma rede de comunicação bastante utilizada globalmente entre gerenciamentos eletrônicos com o objetivo de transmissão de dados sobre as condições de operação dos Módulo de Controle.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 CAN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 inteligente do veículo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vinculada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todos os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módulos do carro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geral, substituindo os fios de informação para cada sistema, por dois fios que obtém todas essas informações e mandam para quem precisa, no caso, os módulos.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 CAN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provê um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sofisticado mecanismo de detecção e manipulação de erro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CRC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além de alta imunidade contra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interferência eletromagnética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157215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07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Periféricos Externos – Sensores e Atuadores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Dispositivos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Externos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8230"/>
            <a:ext cx="8865056" cy="3859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periféricos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quaisquer dispositivos auxiliares que se conectam e trabalham com o computador para colocar informações ou obter informações dele.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periféricos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componentes ou dispositivos externos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conectados a um computador ou a outro dispositivo principal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auxiliar em suas funções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fornecer entrada/saída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Eles complementam as capacidades do dispositivo principal, permitindo que os usuários interajam com o sistema e realizem diferentes tarefas.</a:t>
            </a:r>
          </a:p>
        </p:txBody>
      </p:sp>
    </p:spTree>
    <p:extLst>
      <p:ext uri="{BB962C8B-B14F-4D97-AF65-F5344CB8AC3E}">
        <p14:creationId xmlns:p14="http://schemas.microsoft.com/office/powerpoint/2010/main" val="165913501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Dispositivos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Externos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8230"/>
            <a:ext cx="8865056" cy="3859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Geralmente, a palavra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usada para se referir a um dispositivo externo ao computador, como um digitalizador, mas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localizados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fisicamente dentro do computador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tecnicamente periféricos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periféricos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adicionam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funcionalidade ao computador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mas não fazem parte do grupo “principal” de componentes, 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placa-mãe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fonte de alimentação, memória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externos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são todos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conectados externamente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um dispositivo, por portas 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USB, VGA, Ethernet, HDMI, de áudio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93253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embarcado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embedido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sistema eletrônico microprocessado, completamente encapsulado, dedicado ao dispositivo ou sistema, , elétrico, mecânico, hidráulico, etc. que ele controla.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embarcados móveis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portáteis e práticos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assim exigem menos recursos, com memória e funcionalidade limitados.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conta disso, é um dos modelos mais utilizados no mercado. Alguns exemplos são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telefones celulares, laptops e calculadoras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63737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 consumo energético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 reduzido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 custo por unidade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Operação especializada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 tempo de resposta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Operação em tempo real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Confiabilidade e Segurança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e software coexistem (firmware)</a:t>
            </a:r>
          </a:p>
        </p:txBody>
      </p:sp>
    </p:spTree>
    <p:extLst>
      <p:ext uri="{BB962C8B-B14F-4D97-AF65-F5344CB8AC3E}">
        <p14:creationId xmlns:p14="http://schemas.microsoft.com/office/powerpoint/2010/main" val="216540170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Hardware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embarcados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baseados principalmente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utilizam microprocessadores (mais complexos), e chips para processamento dedicado, como chips DSP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2608402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Aplicações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sistemas embarcados são utilizados em inúmeras aplicações, como por exemplo: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Relógios digitais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controles industriais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Eletrodomésticos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microondas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lavadoras)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Aviônica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Eletrônica automotiva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Automação residencial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Telefones celulares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Robótica</a:t>
            </a:r>
          </a:p>
        </p:txBody>
      </p:sp>
    </p:spTree>
    <p:extLst>
      <p:ext uri="{BB962C8B-B14F-4D97-AF65-F5344CB8AC3E}">
        <p14:creationId xmlns:p14="http://schemas.microsoft.com/office/powerpoint/2010/main" val="173254446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Aplicações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Praticamente tudo o que é programável possui um sistema embarcado.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embarcados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são, geralmente,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classificados em quatro tipos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Computação geral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(PDA,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vídeo-games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de Controle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(Controles veiculares, controles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reatores nucleares);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de Sinais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(radares, sonares, DVD player, processadores de efeitos, analisadores de espectro);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/ Rede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(telefones celulares, roteadores, modems de internet).</a:t>
            </a:r>
          </a:p>
        </p:txBody>
      </p:sp>
    </p:spTree>
    <p:extLst>
      <p:ext uri="{BB962C8B-B14F-4D97-AF65-F5344CB8AC3E}">
        <p14:creationId xmlns:p14="http://schemas.microsoft.com/office/powerpoint/2010/main" val="234401881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Interfaces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embarcados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possuem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nenhuma interface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outro possuem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gráficas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complexas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interação com o usuário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Às vezes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resume a alguns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botões, LEDs, sinais sonoros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alguns casos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embarcado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acessado remotamente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usando algum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 de comunicação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USB, RS-232, I2C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outro.</a:t>
            </a:r>
          </a:p>
        </p:txBody>
      </p:sp>
    </p:spTree>
    <p:extLst>
      <p:ext uri="{BB962C8B-B14F-4D97-AF65-F5344CB8AC3E}">
        <p14:creationId xmlns:p14="http://schemas.microsoft.com/office/powerpoint/2010/main" val="134984110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sistemas embarcados podem se comunicar com o mundo externo usando diversos tipos de periféricos, como: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Seriais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Cartões SD,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Flash, etc.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 Ethernet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 (General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Input/Output Pin)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Conversores ADC e DAC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Barramentos especializados, como PROFIBUS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wireless, como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XBee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Bluetooth</a:t>
            </a:r>
          </a:p>
        </p:txBody>
      </p:sp>
    </p:spTree>
    <p:extLst>
      <p:ext uri="{BB962C8B-B14F-4D97-AF65-F5344CB8AC3E}">
        <p14:creationId xmlns:p14="http://schemas.microsoft.com/office/powerpoint/2010/main" val="369484723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Vídeo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https://youtu.be/1I3QKMzSXUM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E1A186-CE42-51EB-C996-A94338EC7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214" y="1138571"/>
            <a:ext cx="5929986" cy="324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7722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8105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técnicas que regulam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transmissão de dados entre microcontroladores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meio de programas específicos, permitindo: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erros;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erros;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dados;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recepção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dados.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11395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Sensores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dispositivos capazes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detectar eventos ou alterações em variáveis ambientais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gerar uma saída na forma de sinais elétricos ou ópticos, que serão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processados pelo sistema embarcado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utilizados para realizar  algum tipo de tarefa de controle, muitas vezes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acionando um atuador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enviando sinais para outros circuitos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tipo de nó é responsável pela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leitura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meio externo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realizar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com o Arduino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de temperatura, umidade e luminosidade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alguns exemplos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391835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Sensores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de entrada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são utilizados na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enviar dados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 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são bidirecionais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podendo conectar os dispositivos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Controladores lógicos programáveis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existem pinos específicos 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95722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Sensores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Fotoelétrico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Detectores de sons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Velocidade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Magnéticos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Pressão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Acelerômetros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Giroscópios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Gás e fumaça.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48577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Atuadores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aqueles que realizam alguma ação no ambiente.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servo motor por exemplo é um nó atuador, podendo ser utilizado para abrir uma janela na casa ou mover algum objeto.</a:t>
            </a:r>
          </a:p>
        </p:txBody>
      </p:sp>
    </p:spTree>
    <p:extLst>
      <p:ext uri="{BB962C8B-B14F-4D97-AF65-F5344CB8AC3E}">
        <p14:creationId xmlns:p14="http://schemas.microsoft.com/office/powerpoint/2010/main" val="124553445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Atuadores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de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gerando uma ação no ambiente externo, por exemplo, luz, temperatura, som, movimento/força.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Pois eles,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geram uma 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trabalho executado, mudando uma característica no ambiente.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77844152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Ciclo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Malha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Controle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Fechada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9004"/>
            <a:ext cx="8865056" cy="39495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(sensores) =&gt;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(atuadores)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81CDE0D-93C1-AFAB-982C-409CD6E76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84" y="1455619"/>
            <a:ext cx="5888061" cy="36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7713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Ciclo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Malha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Controle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Fechada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9004"/>
            <a:ext cx="8865056" cy="39495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(sensores) =&gt;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(atuadores)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CD8018-812B-89D8-F9FA-E8B4EAC7D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237" y="1619042"/>
            <a:ext cx="5226470" cy="342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1323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de Aquisição de Dados em Microcontrolador e Comunicação pelo Protocolo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https://pantheon.ufrj.br/bitstream/11422/9714/1/monopoli10007473.pdf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http://paginapessoal.utfpr.edu.br/gustavobborba/material/files/mc_nocoesGerais.pdf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Comunicações: Protocolos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https://www.dca.fee.unicamp.br/~rferrari/EA075_2s2017/Cap.%206.2%20-%20Protocolos.pdf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https://www.robocore.net/tutoriais/comparacao-entre-protocolos-de-comunicacao-serial.html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https://smarthouse.readthedocs.io/en/latest/internetDasCoisas.html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Protocolos de comunicações UART, I2C e SPI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https://youtu.be/A1HmMtz9QGs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https://www.bairrospd.com/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Inputs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(Sensores) 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Outputs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(Atuadores)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https://youtu.be/aFzAKzFLy68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1,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componentes: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Placa Arduino URO R3</a:t>
            </a:r>
          </a:p>
          <a:p>
            <a:pPr marL="457200" indent="-457200" algn="just">
              <a:buAutoNum type="arabicPeriod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Protoboard</a:t>
            </a:r>
          </a:p>
          <a:p>
            <a:pPr marL="457200" indent="-457200" algn="just">
              <a:buAutoNum type="arabicPeriod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de movimento PIR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https://youtu.be/ek74cM8379I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 transmitidos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recebidos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definidos de acordo com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 de comunicação estabelecido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necessário para que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receptor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consiga manter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sincronia durante o recebimento dos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além de isolar os dados de interesse dentro do pacote.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em muitas áreas tecnológicas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pois possibilitam o transporte de informação entre dispositivos, estabelecendo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regras e convenções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regem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funcionamento de diferentes comunicações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629595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sensor; // C++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.begin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(9600);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INPUT); }</a:t>
            </a:r>
          </a:p>
          <a:p>
            <a:pPr marL="0" indent="0" algn="just">
              <a:buNone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 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sensor =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(3);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(sensor);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(sensor == 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("Perigo");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494848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2,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componentes: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Placa Arduino URO R3</a:t>
            </a:r>
          </a:p>
          <a:p>
            <a:pPr marL="457200" indent="-457200" algn="just">
              <a:buAutoNum type="arabicPeriod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Protoboard</a:t>
            </a:r>
          </a:p>
          <a:p>
            <a:pPr marL="457200" indent="-457200" algn="just">
              <a:buAutoNum type="arabicPeriod"/>
            </a:pP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Fotorresistor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LDR</a:t>
            </a:r>
          </a:p>
          <a:p>
            <a:pPr marL="457200" indent="-457200" algn="just">
              <a:buAutoNum type="arabicPeriod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Resistor 10 kΩ</a:t>
            </a:r>
          </a:p>
          <a:p>
            <a:pPr marL="457200" indent="-457200" algn="just">
              <a:buAutoNum type="arabicPeriod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Resistor 330 Ω</a:t>
            </a:r>
          </a:p>
          <a:p>
            <a:pPr marL="457200" indent="-457200" algn="just">
              <a:buAutoNum type="arabicPeriod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https://inovaedu.tech/ldr-arduino-parte1/?cn-reloaded=1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https://youtu.be/pazcH1jI1qU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340159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</a:t>
            </a:r>
            <a:r>
              <a:rPr lang="pt-BR" sz="1800" b="1" dirty="0">
                <a:latin typeface="Calibri" panose="020F0502020204030204" pitchFamily="34" charset="0"/>
              </a:rPr>
              <a:t>	</a:t>
            </a:r>
            <a:r>
              <a:rPr lang="pt-BR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ISHIHARA, Gustavo </a:t>
            </a:r>
            <a:r>
              <a:rPr lang="pt-BR" sz="18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Luchine</a:t>
            </a:r>
            <a:r>
              <a:rPr lang="pt-BR" sz="1800" b="1" dirty="0">
                <a:latin typeface="Calibri" panose="020F0502020204030204" pitchFamily="34" charset="0"/>
              </a:rPr>
              <a:t>. </a:t>
            </a:r>
            <a:r>
              <a:rPr lang="pt-BR" sz="1800" dirty="0">
                <a:latin typeface="Calibri" panose="020F0502020204030204" pitchFamily="34" charset="0"/>
              </a:rPr>
              <a:t>Protocolo de comunicação para uma rede de sensores sem fio: teoria e implementação em </a:t>
            </a:r>
            <a:r>
              <a:rPr lang="pt-BR" sz="1800" dirty="0" err="1">
                <a:latin typeface="Calibri" panose="020F0502020204030204" pitchFamily="34" charset="0"/>
              </a:rPr>
              <a:t>SoC.</a:t>
            </a:r>
            <a:r>
              <a:rPr lang="pt-BR" sz="1800" dirty="0">
                <a:latin typeface="Calibri" panose="020F0502020204030204" pitchFamily="34" charset="0"/>
              </a:rPr>
              <a:t> 2006.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pt-BR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LAZARIN, Nilson Mori; PANTOJA, Carlos Eduardo; JESUS, Vinicius Souza</a:t>
            </a:r>
            <a:r>
              <a:rPr lang="pt-BR" sz="1800" b="1" dirty="0">
                <a:latin typeface="Calibri" panose="020F0502020204030204" pitchFamily="34" charset="0"/>
              </a:rPr>
              <a:t>. </a:t>
            </a:r>
            <a:r>
              <a:rPr lang="pt-BR" sz="1800" dirty="0">
                <a:latin typeface="Calibri" panose="020F0502020204030204" pitchFamily="34" charset="0"/>
              </a:rPr>
              <a:t>Um protocolo para </a:t>
            </a:r>
            <a:r>
              <a:rPr lang="pt-BR" sz="1800" dirty="0" err="1">
                <a:latin typeface="Calibri" panose="020F0502020204030204" pitchFamily="34" charset="0"/>
              </a:rPr>
              <a:t>comunicaçao</a:t>
            </a:r>
            <a:r>
              <a:rPr lang="pt-BR" sz="1800" dirty="0">
                <a:latin typeface="Calibri" panose="020F0502020204030204" pitchFamily="34" charset="0"/>
              </a:rPr>
              <a:t> entre sistemas </a:t>
            </a:r>
            <a:r>
              <a:rPr lang="pt-BR" sz="1800" dirty="0" err="1">
                <a:latin typeface="Calibri" panose="020F0502020204030204" pitchFamily="34" charset="0"/>
              </a:rPr>
              <a:t>multi-agentes</a:t>
            </a:r>
            <a:r>
              <a:rPr lang="pt-BR" sz="1800" dirty="0">
                <a:latin typeface="Calibri" panose="020F0502020204030204" pitchFamily="34" charset="0"/>
              </a:rPr>
              <a:t> embarcados. In: 15th Workshop-</a:t>
            </a:r>
            <a:r>
              <a:rPr lang="pt-BR" sz="1800" dirty="0" err="1">
                <a:latin typeface="Calibri" panose="020F0502020204030204" pitchFamily="34" charset="0"/>
              </a:rPr>
              <a:t>School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on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Agents</a:t>
            </a:r>
            <a:r>
              <a:rPr lang="pt-BR" sz="1800" dirty="0">
                <a:latin typeface="Calibri" panose="020F0502020204030204" pitchFamily="34" charset="0"/>
              </a:rPr>
              <a:t>, </a:t>
            </a:r>
            <a:r>
              <a:rPr lang="pt-BR" sz="1800" dirty="0" err="1">
                <a:latin typeface="Calibri" panose="020F0502020204030204" pitchFamily="34" charset="0"/>
              </a:rPr>
              <a:t>Environments</a:t>
            </a:r>
            <a:r>
              <a:rPr lang="pt-BR" sz="1800" dirty="0">
                <a:latin typeface="Calibri" panose="020F0502020204030204" pitchFamily="34" charset="0"/>
              </a:rPr>
              <a:t>, </a:t>
            </a:r>
            <a:r>
              <a:rPr lang="pt-BR" sz="1800" dirty="0" err="1">
                <a:latin typeface="Calibri" panose="020F0502020204030204" pitchFamily="34" charset="0"/>
              </a:rPr>
              <a:t>and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Applications</a:t>
            </a:r>
            <a:r>
              <a:rPr lang="pt-BR" sz="1800" dirty="0">
                <a:latin typeface="Calibri" panose="020F0502020204030204" pitchFamily="34" charset="0"/>
              </a:rPr>
              <a:t> (WESAAC). 2021.</a:t>
            </a:r>
          </a:p>
          <a:p>
            <a:pPr marL="0" indent="0" algn="just">
              <a:buNone/>
            </a:pPr>
            <a:endParaRPr lang="pt-BR" sz="1800" b="1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HUBERT, MARCO KASDORF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protocolo CAN como solução para aplicações distribuídas, baseadas em objetos, entre PCs e microcontroladores. Universidade Federal de Pelotas, 2001.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Formatos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Existem dois formatos que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 seguir,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serial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 e recebe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toda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informação sequencialmente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que permite que o número de fios seja menor.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outro lado,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paralela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capaz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enviar e receber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dados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 de uma via de comunicação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seja, é capaz de enviar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vários bits simultaneamente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resultando em maior rapidez na transmissão da informação.</a:t>
            </a:r>
          </a:p>
        </p:txBody>
      </p:sp>
    </p:spTree>
    <p:extLst>
      <p:ext uri="{BB962C8B-B14F-4D97-AF65-F5344CB8AC3E}">
        <p14:creationId xmlns:p14="http://schemas.microsoft.com/office/powerpoint/2010/main" val="169073681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Taxa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dos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 unidade geralmente é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bits por segundo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representa a velocidade de uma comunicação.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exemplo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assíncrona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9600 bps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 um bit em 0,0001s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taxa assume diferentes nomes dependendo da comunicação, como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comunicações síncronas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é chamada de 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ou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comunicações assíncronas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é conhecida como "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Baud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12573188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Taxa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dos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importante lembrar que todos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ligados a mesma linha de comunicação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devem estar com a mesma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taxa de comunicação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principalmente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assíncronas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usam 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referência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a taxa dos dispositivos seja diferente, dificilmente os dispositivos receberão os dados corretamente.</a:t>
            </a:r>
          </a:p>
        </p:txBody>
      </p:sp>
    </p:spTree>
    <p:extLst>
      <p:ext uri="{BB962C8B-B14F-4D97-AF65-F5344CB8AC3E}">
        <p14:creationId xmlns:p14="http://schemas.microsoft.com/office/powerpoint/2010/main" val="306921090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Método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Síncrono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de comunicação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depende de um sinal de 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ou seja,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bit ou conjunto de bits enviado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depende de um pulso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tendo como principal vantagem sua velocidade de transmissão de dados, em contrapartida é necessário um fio extra para 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D1C1BC1-3FEC-DE9C-9826-E82BA0740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940" y="2463545"/>
            <a:ext cx="3068955" cy="255388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CD77253-8468-C392-590E-2472F30B501F}"/>
              </a:ext>
            </a:extLst>
          </p:cNvPr>
          <p:cNvSpPr txBox="1"/>
          <p:nvPr/>
        </p:nvSpPr>
        <p:spPr>
          <a:xfrm>
            <a:off x="5949696" y="3108960"/>
            <a:ext cx="2596896" cy="830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Fonte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: 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  <a:hlinkClick r:id="rId4"/>
              </a:rPr>
              <a:t>https://learn.sparkfun.com/tutorials/serial-peripheral-interface-spi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Acesso em mai. 2023.</a:t>
            </a:r>
          </a:p>
        </p:txBody>
      </p:sp>
    </p:spTree>
    <p:extLst>
      <p:ext uri="{BB962C8B-B14F-4D97-AF65-F5344CB8AC3E}">
        <p14:creationId xmlns:p14="http://schemas.microsoft.com/office/powerpoint/2010/main" val="3714647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Método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Assíncrono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Não precisa de um sinal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portanto o número de fios necessários é menor. Contudo,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envio dos dados é mais complicado e susceptível a erros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por isso alguns parâmetros são necessários para garantir o envio sem erros.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muito evidente em comunicações assíncrona é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Baud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especifica a velocidade de recepção e envio, por isso é muito importante que os dois dispositivos utilizem a mesma taxa.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689040-DD03-F8E0-00B1-F5172AD24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995" y="3137295"/>
            <a:ext cx="3173022" cy="189778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1E205AC-3DBD-EB4E-2B2F-4DE76B3EF936}"/>
              </a:ext>
            </a:extLst>
          </p:cNvPr>
          <p:cNvSpPr txBox="1"/>
          <p:nvPr/>
        </p:nvSpPr>
        <p:spPr>
          <a:xfrm>
            <a:off x="764643" y="3701211"/>
            <a:ext cx="2596896" cy="830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Fonte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: 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  <a:hlinkClick r:id="rId4"/>
              </a:rPr>
              <a:t>https://learn.sparkfun.com/tutorials/serial-peripheral-interface-spi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Acesso em mai. 2023.</a:t>
            </a:r>
          </a:p>
        </p:txBody>
      </p:sp>
    </p:spTree>
    <p:extLst>
      <p:ext uri="{BB962C8B-B14F-4D97-AF65-F5344CB8AC3E}">
        <p14:creationId xmlns:p14="http://schemas.microsoft.com/office/powerpoint/2010/main" val="357747197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5044</TotalTime>
  <Words>2594</Words>
  <Application>Microsoft Office PowerPoint</Application>
  <PresentationFormat>Apresentação na tela (16:9)</PresentationFormat>
  <Paragraphs>306</Paragraphs>
  <Slides>43</Slides>
  <Notes>41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8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Aula 07  Periféricos Externos – Sensores e Atuadores</vt:lpstr>
      <vt:lpstr>Definição Protocolos de Comunicação</vt:lpstr>
      <vt:lpstr>Definição Protocolos de Comunicação</vt:lpstr>
      <vt:lpstr>Formatos Protocolos de Comunicação</vt:lpstr>
      <vt:lpstr>Taxa de Comunicação dos Protocolos</vt:lpstr>
      <vt:lpstr>Taxa de Comunicação dos Protocolos</vt:lpstr>
      <vt:lpstr>Método de Comunicação (Protocolos)</vt:lpstr>
      <vt:lpstr>Método de Comunicação (Protocolos)</vt:lpstr>
      <vt:lpstr>Sentido de Transmissão (Protocolos)</vt:lpstr>
      <vt:lpstr>Tensão de Transmissão (Protocolos)</vt:lpstr>
      <vt:lpstr>Terminologias (Protocolos)</vt:lpstr>
      <vt:lpstr>Terminologias (Protocolos)</vt:lpstr>
      <vt:lpstr>Tipos de Protocolos de Comunicação</vt:lpstr>
      <vt:lpstr>Tipos de Protocolos de Comunicação</vt:lpstr>
      <vt:lpstr>Tipos de Protocolos de Comunicação</vt:lpstr>
      <vt:lpstr>Tipos de Protocolos de Comunicação</vt:lpstr>
      <vt:lpstr>Tipos de Protocolos de Comunicação</vt:lpstr>
      <vt:lpstr>Tipos de Protocolos de Comunicação</vt:lpstr>
      <vt:lpstr>Dispositivos Externos</vt:lpstr>
      <vt:lpstr>Dispositivos Externos</vt:lpstr>
      <vt:lpstr>Sistemas Embarcados</vt:lpstr>
      <vt:lpstr>Características - Sistemas Embarcados</vt:lpstr>
      <vt:lpstr>Hardware - Sistemas Embarcados</vt:lpstr>
      <vt:lpstr>Aplicações - Sistemas Embarcados</vt:lpstr>
      <vt:lpstr>Aplicações - Sistemas Embarcados</vt:lpstr>
      <vt:lpstr>Interfaces - Sistemas Embarcados</vt:lpstr>
      <vt:lpstr>Comunicação - Sistemas Embarcados</vt:lpstr>
      <vt:lpstr>Vídeo - Sistemas Embarcados</vt:lpstr>
      <vt:lpstr>Sensores</vt:lpstr>
      <vt:lpstr>Sensores</vt:lpstr>
      <vt:lpstr>Tipos de Sensores</vt:lpstr>
      <vt:lpstr>Atuadores</vt:lpstr>
      <vt:lpstr>Atuadores</vt:lpstr>
      <vt:lpstr>Ciclo de Malha de Controle Fechada</vt:lpstr>
      <vt:lpstr>Ciclo de Malha de Controle Fechada</vt:lpstr>
      <vt:lpstr>Leitura Específica</vt:lpstr>
      <vt:lpstr>Aprenda+</vt:lpstr>
      <vt:lpstr>Dinâmica/Atividades - Exercícios</vt:lpstr>
      <vt:lpstr>Dinâmica/Atividades - Exercícios</vt:lpstr>
      <vt:lpstr>Dinâmica/Atividades - Exercícios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948</cp:revision>
  <dcterms:created xsi:type="dcterms:W3CDTF">2020-03-17T20:12:34Z</dcterms:created>
  <dcterms:modified xsi:type="dcterms:W3CDTF">2023-05-17T19:43:27Z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