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1"/>
  </p:notesMasterIdLst>
  <p:sldIdLst>
    <p:sldId id="256" r:id="rId5"/>
    <p:sldId id="291" r:id="rId6"/>
    <p:sldId id="340" r:id="rId7"/>
    <p:sldId id="344" r:id="rId8"/>
    <p:sldId id="350" r:id="rId9"/>
    <p:sldId id="376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43" r:id="rId18"/>
    <p:sldId id="362" r:id="rId19"/>
    <p:sldId id="347" r:id="rId20"/>
    <p:sldId id="348" r:id="rId21"/>
    <p:sldId id="349" r:id="rId22"/>
    <p:sldId id="363" r:id="rId23"/>
    <p:sldId id="351" r:id="rId24"/>
    <p:sldId id="342" r:id="rId25"/>
    <p:sldId id="365" r:id="rId26"/>
    <p:sldId id="341" r:id="rId27"/>
    <p:sldId id="366" r:id="rId28"/>
    <p:sldId id="367" r:id="rId29"/>
    <p:sldId id="368" r:id="rId30"/>
    <p:sldId id="369" r:id="rId31"/>
    <p:sldId id="372" r:id="rId32"/>
    <p:sldId id="373" r:id="rId33"/>
    <p:sldId id="370" r:id="rId34"/>
    <p:sldId id="346" r:id="rId35"/>
    <p:sldId id="359" r:id="rId36"/>
    <p:sldId id="371" r:id="rId37"/>
    <p:sldId id="360" r:id="rId38"/>
    <p:sldId id="345" r:id="rId39"/>
    <p:sldId id="361" r:id="rId40"/>
    <p:sldId id="364" r:id="rId41"/>
    <p:sldId id="333" r:id="rId42"/>
    <p:sldId id="323" r:id="rId43"/>
    <p:sldId id="334" r:id="rId44"/>
    <p:sldId id="374" r:id="rId45"/>
    <p:sldId id="378" r:id="rId46"/>
    <p:sldId id="377" r:id="rId47"/>
    <p:sldId id="375" r:id="rId48"/>
    <p:sldId id="337" r:id="rId49"/>
    <p:sldId id="309" r:id="rId5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52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62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528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321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15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175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1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430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195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89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052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187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075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371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59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54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839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71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314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48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009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96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35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23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637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491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67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128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387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13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A29EB-8EB7-C5A1-FC06-42FF22D96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C68C0C-AC96-515E-C678-5C4D33B35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70549E1-A096-79D1-D378-DC2E54CE6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0841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70B80-C346-A5E5-D333-2D68695F8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FF1310-78D8-8445-9270-306B5070D3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B420FED-B069-C462-DEA7-BFFDBCA60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7081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4557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740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523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49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88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71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YohanaAlves/simplex-halfduplex-e-fullduplex-7939759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LFsHE9qzJ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I3QKMzSXU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theon.ufrj.br/bitstream/11422/9714/1/monopoli10007473.pdf" TargetMode="External"/><Relationship Id="rId7" Type="http://schemas.openxmlformats.org/officeDocument/2006/relationships/hyperlink" Target="https://smarthouse.readthedocs.io/en/latest/internetDasCoisa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obocore.net/tutoriais/comparacao-entre-protocolos-de-comunicacao-serial.html" TargetMode="External"/><Relationship Id="rId5" Type="http://schemas.openxmlformats.org/officeDocument/2006/relationships/hyperlink" Target="https://www.dca.fee.unicamp.br/~rferrari/EA075_2s2017/Cap.%206.2%20-%20Protocolos.pdf" TargetMode="External"/><Relationship Id="rId4" Type="http://schemas.openxmlformats.org/officeDocument/2006/relationships/hyperlink" Target="http://paginapessoal.utfpr.edu.br/gustavobborba/material/files/mc_nocoesGerais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1HmMtz9QG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aFzAKzFLy68" TargetMode="External"/><Relationship Id="rId4" Type="http://schemas.openxmlformats.org/officeDocument/2006/relationships/hyperlink" Target="https://www.bairrospd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cc/en/Tutorial/Ping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k74cM8379I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inovaedu.tech/ldr-arduino-parte1/?cn-reloaded=1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pazcH1jI1qU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convertbinary.com/texto-para-binar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sparkfun.com/tutorials/serial-peripheral-interface-spi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sparkfun.com/tutorials/serial-peripheral-interface-s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Sentido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Transmissão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Full-duplex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smartphone, Nextel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 que o dispositivo pode transmitir e receber dados ao mesmo tempo.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Walkie-Talkies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dispositivo que comunica dessa forma pode enviar ou receber, mas, não executa essas funções simultaneamente.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 de rádio e TV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trata de dispositivos que sua comunicação é unidirecional, ou seja, apenas efetua o envio ou recebimento.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B3E735-C0CF-02F6-B7FA-EE5BD8FCC050}"/>
              </a:ext>
            </a:extLst>
          </p:cNvPr>
          <p:cNvSpPr txBox="1"/>
          <p:nvPr/>
        </p:nvSpPr>
        <p:spPr>
          <a:xfrm>
            <a:off x="4702659" y="3030651"/>
            <a:ext cx="2596896" cy="10156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3"/>
              </a:rPr>
              <a:t>https://pt.slideshare.net/YohanaAlves/simplex-halfduplex-e-fullduplex-79397599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14214290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Tensão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Transmissão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os protocolos identificam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 alto e baixo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2589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Terminologias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/TX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termo usado para representar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contrário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de GND ou VCC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são conectados com seus semelhantes,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 --&gt; GND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RX/TX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uma ligação diferente.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 ser ligado 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transmissor enviando para o 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vice-versa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1508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Terminologias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 e escravo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método de comando centralizado onde apenas o dispositivo mestre pode iniciar uma comunicação, enviando comandos, controlando a taxa de comunicação,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estados que um bit pode assumir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alto (1)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baixo (0).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interpretados pelos protocolos baseados 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recebe.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TTL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2V a 5V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alto (bit 1)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0V a 0,8V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nível lógico baixo (bit 0).</a:t>
            </a:r>
          </a:p>
        </p:txBody>
      </p:sp>
    </p:spTree>
    <p:extLst>
      <p:ext uri="{BB962C8B-B14F-4D97-AF65-F5344CB8AC3E}">
        <p14:creationId xmlns:p14="http://schemas.microsoft.com/office/powerpoint/2010/main" val="19121172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0722"/>
            <a:ext cx="8865056" cy="41038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https://youtu.be/RLFsHE9qzJM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Canal da eletrônica - Professor Bairros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66381F-AC36-23BD-3687-43BD8DB7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20566"/>
            <a:ext cx="6599095" cy="36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350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6C88F05-736B-AB26-306E-4459FD19377B}"/>
              </a:ext>
            </a:extLst>
          </p:cNvPr>
          <p:cNvGraphicFramePr>
            <a:graphicFrameLocks noGrp="1"/>
          </p:cNvGraphicFramePr>
          <p:nvPr/>
        </p:nvGraphicFramePr>
        <p:xfrm>
          <a:off x="142864" y="1114806"/>
          <a:ext cx="8074545" cy="3732208"/>
        </p:xfrm>
        <a:graphic>
          <a:graphicData uri="http://schemas.openxmlformats.org/drawingml/2006/table">
            <a:tbl>
              <a:tblPr/>
              <a:tblGrid>
                <a:gridCol w="2691515">
                  <a:extLst>
                    <a:ext uri="{9D8B030D-6E8A-4147-A177-3AD203B41FA5}">
                      <a16:colId xmlns:a16="http://schemas.microsoft.com/office/drawing/2014/main" val="469379005"/>
                    </a:ext>
                  </a:extLst>
                </a:gridCol>
                <a:gridCol w="2691515">
                  <a:extLst>
                    <a:ext uri="{9D8B030D-6E8A-4147-A177-3AD203B41FA5}">
                      <a16:colId xmlns:a16="http://schemas.microsoft.com/office/drawing/2014/main" val="2541046299"/>
                    </a:ext>
                  </a:extLst>
                </a:gridCol>
                <a:gridCol w="2691515">
                  <a:extLst>
                    <a:ext uri="{9D8B030D-6E8A-4147-A177-3AD203B41FA5}">
                      <a16:colId xmlns:a16="http://schemas.microsoft.com/office/drawing/2014/main" val="1753277221"/>
                    </a:ext>
                  </a:extLst>
                </a:gridCol>
              </a:tblGrid>
              <a:tr h="809142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Protocolo</a:t>
                      </a: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 comunicação (bps)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Sentido de Transmissão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369664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UART(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Universal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Receiver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Trasmitter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a 115200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87412"/>
                  </a:ext>
                </a:extLst>
              </a:tr>
              <a:tr h="80914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SPI(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a 10M (depende do dispositivo)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58181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I²C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100k ou 400k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Half-Duplex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88012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 232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a 115200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04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612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1"/>
            <a:ext cx="8865056" cy="3996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dispositivo de hardware de computador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 assíncrona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que o formato de dados e as velocidades de transmissão são configuráveis.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bits de dados um a um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 significativo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significativo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enquadrado pelos bits de início e parada, de modo que o tempo preciso seja tratado pelo canal de comunicação.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137443-776C-CA55-4B45-80B2E27A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59" y="1697656"/>
            <a:ext cx="3321981" cy="25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108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ou SPI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protocolo que permite a comunicação do microcontrolador com diversos outros componentes, formando uma rede.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 de interface de comunicação série síncrona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usada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curta distância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principalmente em sistemas embarcados.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I²C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 serial Barramento(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ISA, VESA, EISA, AGP, PCI, AMR,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multimestre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conectar periféricos de baixa velocidade(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teclado, mouse, joysticks, USB 1.0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 uma placa mãe, a um sistema embarcado ou a um telefone celular.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Inter-integrado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é pronunciado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I-ao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quadrado-C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I-dois-C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37460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83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RS-232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padrão de protocolo para troca série de dados binários entre um DTE(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Terminal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um DCE(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protocolo de comunicação que suporta transferência de dados entre computadores e periféricos.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Assíncrono.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protocolo está sendo desenvolvido por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 líderes industriais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intuito de torná-lo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definitivo para comunicação de periféricos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USB-A; USB-B (conectar impressoras, HDs externos,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Mini-USB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Micro-USB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USB-C; USB-3, USB-4.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Sentido de Transmissão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(2.0)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Full-Duplex (3.0)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978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83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sigla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"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 Network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 é uma rede de comunicação bastante utilizada globalmente entre gerenciamentos eletrônicos com o objetivo de transmissão de dados sobre as condições de operação dos Módulo de Controle.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inteligente do veículo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vinculada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todos os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do carro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geral, substituindo os fios de informação para cada sistema, por dois fios que obtém todas essas informações e mandam para quem precisa, no caso, os módulos.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provê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sofisticado mecanismo de detecção e manipulação de erro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além de alta imunidade contra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interferência eletromagnética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5721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Protocolos </a:t>
            </a:r>
            <a:r>
              <a:rPr lang="pt-BR" sz="3600" b="1">
                <a:solidFill>
                  <a:schemeClr val="bg1"/>
                </a:solidFill>
              </a:rPr>
              <a:t>de Comunicação </a:t>
            </a:r>
            <a:r>
              <a:rPr lang="pt-BR" sz="3600" b="1" dirty="0">
                <a:solidFill>
                  <a:schemeClr val="bg1"/>
                </a:solidFill>
              </a:rPr>
              <a:t>e Periféricos Externos – Sensores e Atuadores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5" y="205980"/>
            <a:ext cx="8865056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Resumo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 de Comunicação (bps)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Sentido de Transmissão (Full-duplex,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Síncrono ou assíncrono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fios: 1, 2,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 do Protocolo (V): 0 a 5V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Dispositivos se Comunicando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Distância: 20cm, 15m,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188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Dispositivos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Externos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8230"/>
            <a:ext cx="8865056" cy="38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quaisquer dispositivos auxiliares que se conectam e trabalham com o computador para colocar informações ou obter informações dele.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componentes ou dispositivos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conectados a um computador ou a outro dispositivo principal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auxiliar em suas funções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fornecer entrada/saída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complementam as capacidades do dispositivo principal, permitindo que os usuários interajam com o sistema e realizem diferentes tarefas.</a:t>
            </a:r>
          </a:p>
        </p:txBody>
      </p:sp>
    </p:spTree>
    <p:extLst>
      <p:ext uri="{BB962C8B-B14F-4D97-AF65-F5344CB8AC3E}">
        <p14:creationId xmlns:p14="http://schemas.microsoft.com/office/powerpoint/2010/main" val="16591350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Dispositivos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Externos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8230"/>
            <a:ext cx="8865056" cy="38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Geralmente, a palavra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se referir a um dispositivo externo ao computador, como um digitalizador, mas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localizados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fisicamente dentro do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tecnicamente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adicionam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 ao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não fazem parte do grupo “principal” de componentes,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placa-mãe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fonte de alimentação,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todos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conectados externamente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 dispositivo, por portas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USB, VGA, Ethernet, HDMI, de áudio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325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embebido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sistema eletrônico microprocessado, completamente encapsulado, dedicado ao dispositivo ou sistema elétrico, mecânico, hidráulico, etc. que ele controla.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 móveis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portáteis e práticos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assim exigem menos recursos, como memória e funcionalidades limitadas.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conta disso, é um dos modelos mais utilizados no mercado. Alguns exemplos são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telefones celulares, laptops e calculadoras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3737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consumo energético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reduzido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 por unidade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Operação especializada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tempo de resposta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Operação em tempo real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 e Segurança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e software coexistem (firmware)</a:t>
            </a:r>
          </a:p>
        </p:txBody>
      </p:sp>
    </p:spTree>
    <p:extLst>
      <p:ext uri="{BB962C8B-B14F-4D97-AF65-F5344CB8AC3E}">
        <p14:creationId xmlns:p14="http://schemas.microsoft.com/office/powerpoint/2010/main" val="21654017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Hardware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baseados principalmente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utilizam microprocessadores (mais complexos), e chips para processamento dedicado, como chips DSP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260840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são utilizados em inúmeras aplicações, como por exemplo: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Relógios digitais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controles industriais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Eletrodomésticos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microondas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lavadoras)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Aviônica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Eletrônica automotiva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residencial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Telefones celulares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</a:p>
        </p:txBody>
      </p:sp>
    </p:spTree>
    <p:extLst>
      <p:ext uri="{BB962C8B-B14F-4D97-AF65-F5344CB8AC3E}">
        <p14:creationId xmlns:p14="http://schemas.microsoft.com/office/powerpoint/2010/main" val="17325444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Praticamente tudo o que é programável possui um sistema embarcado.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são, geralmente,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classificados em quatro tipos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geral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(PDA,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vídeo-games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Controle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(Controles veiculares, controles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reatores nucleares);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Sinais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(radares, sonares, DVD player, processadores de efeitos, analisadores de espectro);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/ Rede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(telefones celulares, roteadores, modems de internet).</a:t>
            </a:r>
          </a:p>
        </p:txBody>
      </p:sp>
    </p:spTree>
    <p:extLst>
      <p:ext uri="{BB962C8B-B14F-4D97-AF65-F5344CB8AC3E}">
        <p14:creationId xmlns:p14="http://schemas.microsoft.com/office/powerpoint/2010/main" val="234401881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Interfaces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possuem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nenhuma 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outro possuem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gráficas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complexas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interação com o usuário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Às vezes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resume a alguns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botões, LEDs, sinais sonoros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alguns casos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 remotamente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usando algum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USB, RS-232, I2C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outro.</a:t>
            </a:r>
          </a:p>
        </p:txBody>
      </p:sp>
    </p:spTree>
    <p:extLst>
      <p:ext uri="{BB962C8B-B14F-4D97-AF65-F5344CB8AC3E}">
        <p14:creationId xmlns:p14="http://schemas.microsoft.com/office/powerpoint/2010/main" val="134984110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se comunicar com o mundo externo usando diversos tipos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Seriais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Cartões SD,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Flash,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Ethernet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(General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Pin)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 ADC e DAC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 especializados, como PROFIBUS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wireless, como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Bluetooth</a:t>
            </a:r>
          </a:p>
        </p:txBody>
      </p:sp>
    </p:spTree>
    <p:extLst>
      <p:ext uri="{BB962C8B-B14F-4D97-AF65-F5344CB8AC3E}">
        <p14:creationId xmlns:p14="http://schemas.microsoft.com/office/powerpoint/2010/main" val="36948472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técnicas que regulam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 de dados entre microcontroladores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de programas específicos, permitindo: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erros;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erros;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Vídeo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https://youtu.be/1I3QKMzSXUM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E1A186-CE42-51EB-C996-A94338EC7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14" y="1138571"/>
            <a:ext cx="5929986" cy="32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722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dispositivos capazes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detectar eventos ou alterações em variáveis ambientais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gerar uma saída na forma de sinais elétricos ou ópticos, que serão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processados pelo 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utilizados para realizar  algum tipo de tarefa de controle, muitas vezes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acionando um atuador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enviando sinais para outros circuitos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nó é responsável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 externo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realizar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com o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temperatura, umidade e luminosidade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alguns exemplos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91835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são utilizados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são bidirecionais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podendo conectar os dispositivos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Controladores lógicos programáveis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existem pinos específicos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572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Fotoelétrico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Detectores de sons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Magnéticos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Acelerômetros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Giroscópios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Gás e fumaça.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8577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aqueles que realizam alguma ação no ambiente.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podendo ser utilizado para abrir uma janela na casa ou mover algum objeto.</a:t>
            </a:r>
          </a:p>
        </p:txBody>
      </p:sp>
    </p:spTree>
    <p:extLst>
      <p:ext uri="{BB962C8B-B14F-4D97-AF65-F5344CB8AC3E}">
        <p14:creationId xmlns:p14="http://schemas.microsoft.com/office/powerpoint/2010/main" val="124553445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saída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gerando uma ação no ambiente externo, por exemplo, luz, temperatura, som, movimento/força.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 eles,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geram uma 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trabalho executado, mudando uma característica no ambiente.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7844152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Malha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Controle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Fechada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9004"/>
            <a:ext cx="8865056" cy="3949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(sensores)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1CDE0D-93C1-AFAB-982C-409CD6E7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84" y="1455619"/>
            <a:ext cx="5888061" cy="36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713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Malha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Controle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Fechada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9004"/>
            <a:ext cx="8865056" cy="3949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(sensores)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CD8018-812B-89D8-F9FA-E8B4EAC7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37" y="1619042"/>
            <a:ext cx="5226470" cy="34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323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Aquisição de Dados em Microcontrolador e Comunicação pelo Protocolo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https://pantheon.ufrj.br/bitstream/11422/9714/1/monopoli10007473.pdf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http://paginapessoal.utfpr.edu.br/gustavobborba/material/files/mc_nocoesGerais.pdf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Comunicações: Protocolos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https://www.dca.fee.unicamp.br/~rferrari/EA075_2s2017/Cap.%206.2%20-%20Protocolos.pdf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https://www.robocore.net/tutoriais/comparacao-entre-protocolos-de-comunicacao-serial.html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https://smarthouse.readthedocs.io/en/latest/internetDasCoisas.html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comunicações UART, I2C e SPI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https://youtu.be/A1HmMtz9QGs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https://www.bairrospd.com/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Inputs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(Sensores)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Outputs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https://youtu.be/aFzAKzFLy68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transmitidos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recebidos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definidos de acordo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estabelecido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para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consiga manter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sincronia durante o recebimento dos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além de isolar os dados de interesse dentro do pacote.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em muitas áreas tecnológicas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possibilitam o transporte de informação entre dispositivos, estabelecendo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 e convenções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regem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 de diferentes comunicações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2959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1,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http://www.arduino.cc/en/Tutorial/Ping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https://youtu.be/ek74cM8379I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inches = 0;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 = 0;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4848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3E65A-3ACD-FDAD-762E-DE8F558C0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773C06-16A8-9286-9E3D-F4E6E416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6FEE652-D999-1E18-061E-CD3FC963630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loop()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cm = 0.01723 *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readUltrasonicDistance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7); //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in cm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inches = (cm / 2.54); //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inches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dividing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2.54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(inches);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("in, ");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(cm);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("cm");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delay(100); //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91353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FA6A3-6E96-01D8-66D5-C993B3540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EAB9A2-DBE1-FF2B-5BF6-89906604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8FE4D2-6C5A-4E48-E630-AEB3EEE6114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readUltrasonicDistance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echoPin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  //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delayMicroseconds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Sets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 pin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microseconds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delayMicroseconds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in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microseconds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pulseIn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78134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2,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componentes: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Fotorresistor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LDR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10 kΩ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330 Ω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https://inovaedu.tech/ldr-arduino-parte1/?cn-reloaded=1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https://youtu.be/pazcH1jI1qU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4015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	</a:t>
            </a:r>
            <a:r>
              <a:rPr lang="pt-BR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ISHIHARA, Gustavo </a:t>
            </a:r>
            <a:r>
              <a:rPr lang="pt-BR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Luchine</a:t>
            </a:r>
            <a:r>
              <a:rPr lang="pt-BR" sz="1800" b="1" dirty="0">
                <a:latin typeface="Calibri" panose="020F0502020204030204" pitchFamily="34" charset="0"/>
              </a:rPr>
              <a:t>. </a:t>
            </a:r>
            <a:r>
              <a:rPr lang="pt-BR" sz="1800" dirty="0">
                <a:latin typeface="Calibri" panose="020F0502020204030204" pitchFamily="34" charset="0"/>
              </a:rPr>
              <a:t>Protocolo de comunicação para uma rede de sensores sem fio: teoria e implementação em </a:t>
            </a:r>
            <a:r>
              <a:rPr lang="pt-BR" sz="1800" dirty="0" err="1">
                <a:latin typeface="Calibri" panose="020F0502020204030204" pitchFamily="34" charset="0"/>
              </a:rPr>
              <a:t>SoC.</a:t>
            </a:r>
            <a:r>
              <a:rPr lang="pt-BR" sz="1800" dirty="0">
                <a:latin typeface="Calibri" panose="020F0502020204030204" pitchFamily="34" charset="0"/>
              </a:rPr>
              <a:t> 2006.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LAZARIN, Nilson Mori; PANTOJA, Carlos Eduardo; JESUS, Vinicius Souza</a:t>
            </a:r>
            <a:r>
              <a:rPr lang="pt-BR" sz="1800" b="1" dirty="0">
                <a:latin typeface="Calibri" panose="020F0502020204030204" pitchFamily="34" charset="0"/>
              </a:rPr>
              <a:t>. </a:t>
            </a:r>
            <a:r>
              <a:rPr lang="pt-BR" sz="1800" dirty="0">
                <a:latin typeface="Calibri" panose="020F0502020204030204" pitchFamily="34" charset="0"/>
              </a:rPr>
              <a:t>Um protocolo para </a:t>
            </a:r>
            <a:r>
              <a:rPr lang="pt-BR" sz="1800" dirty="0" err="1">
                <a:latin typeface="Calibri" panose="020F0502020204030204" pitchFamily="34" charset="0"/>
              </a:rPr>
              <a:t>comunicaçao</a:t>
            </a:r>
            <a:r>
              <a:rPr lang="pt-BR" sz="1800" dirty="0">
                <a:latin typeface="Calibri" panose="020F0502020204030204" pitchFamily="34" charset="0"/>
              </a:rPr>
              <a:t> entre sistemas </a:t>
            </a:r>
            <a:r>
              <a:rPr lang="pt-BR" sz="1800" dirty="0" err="1">
                <a:latin typeface="Calibri" panose="020F0502020204030204" pitchFamily="34" charset="0"/>
              </a:rPr>
              <a:t>multi-agentes</a:t>
            </a:r>
            <a:r>
              <a:rPr lang="pt-BR" sz="1800" dirty="0">
                <a:latin typeface="Calibri" panose="020F0502020204030204" pitchFamily="34" charset="0"/>
              </a:rPr>
              <a:t> embarcados. In: 15th Workshop-</a:t>
            </a:r>
            <a:r>
              <a:rPr lang="pt-BR" sz="1800" dirty="0" err="1">
                <a:latin typeface="Calibri" panose="020F0502020204030204" pitchFamily="34" charset="0"/>
              </a:rPr>
              <a:t>School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on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Agents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 err="1">
                <a:latin typeface="Calibri" panose="020F0502020204030204" pitchFamily="34" charset="0"/>
              </a:rPr>
              <a:t>Environments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 err="1">
                <a:latin typeface="Calibri" panose="020F0502020204030204" pitchFamily="34" charset="0"/>
              </a:rPr>
              <a:t>and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Applications</a:t>
            </a:r>
            <a:r>
              <a:rPr lang="pt-BR" sz="1800" dirty="0">
                <a:latin typeface="Calibri" panose="020F0502020204030204" pitchFamily="34" charset="0"/>
              </a:rPr>
              <a:t> (WESAAC). 2021.</a:t>
            </a:r>
          </a:p>
          <a:p>
            <a:pPr marL="0" indent="0" algn="just">
              <a:buNone/>
            </a:pPr>
            <a:endParaRPr lang="pt-BR" sz="1800" b="1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HUBERT, MARCO KASDORF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protocolo CAN como solução para aplicações distribuídas, baseadas em objetos, entre PCs e microcontroladores. Universidade Federal de Pelotas, 2001.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872730"/>
            <a:ext cx="8865056" cy="40647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dois formatos que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seguir,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e recebe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toda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 sequencialmente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que permite que o número de fios seja menor.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outro lado,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paralela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capaz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e receber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de uma via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é capaz de enviar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bits simultaneamente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resultando em maior rapidez na transmissão da informação.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comunicação paralela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GPIB, ISA, ATA, SCSI, PCI, Front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I2C, UART, USART, USB, RS-232, etc.</a:t>
            </a:r>
          </a:p>
        </p:txBody>
      </p:sp>
    </p:spTree>
    <p:extLst>
      <p:ext uri="{BB962C8B-B14F-4D97-AF65-F5344CB8AC3E}">
        <p14:creationId xmlns:p14="http://schemas.microsoft.com/office/powerpoint/2010/main" val="16907368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Taxa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 unidade geralmente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por segundo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representa a velocidade de uma comunicação.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assíncrona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9600 bps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um bit em 0,0001s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taxa assume diferentes nomes dependendo da comunicação, como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 síncronas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chamada de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ou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 assíncronas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conhecida como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993277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Taxa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importante lembrar que todos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ligados a mesma linha de comunicação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 estar com a mesma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principalmente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usam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referência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taxa dos dispositivos seja diferente, dificilmente os dispositivos receberão os dados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30692109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Método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Síncrono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depende de um sinal de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bit ou conjunto de bits enviado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 de um pulso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tendo como principal vantagem sua velocidade de transmissão de dados, em contrapartida é necessário um fio extra para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https://pt.convertbinary.com/texto-para-binario/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1C1BC1-3FEC-DE9C-9826-E82BA074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940" y="2463545"/>
            <a:ext cx="3068955" cy="25538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D77253-8468-C392-590E-2472F30B501F}"/>
              </a:ext>
            </a:extLst>
          </p:cNvPr>
          <p:cNvSpPr txBox="1"/>
          <p:nvPr/>
        </p:nvSpPr>
        <p:spPr>
          <a:xfrm>
            <a:off x="5949696" y="3108960"/>
            <a:ext cx="2596896" cy="830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5"/>
              </a:rPr>
              <a:t>https://learn.sparkfun.com/tutorials/serial-peripheral-interface-spi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3714647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Método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precisa de um sinal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portanto o número de fios necessários é menor. Contudo,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envio dos dados é mais complicado e susceptível a erros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isso alguns parâmetros são necessários para garantir o envio sem erros.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muito evidente em comunicações assíncrona é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especifica a velocidade de recepção e envio, por isso é muito importante que os dois dispositivos utilizem a mesma taxa.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689040-DD03-F8E0-00B1-F5172AD2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95" y="3137295"/>
            <a:ext cx="3173022" cy="18977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E205AC-3DBD-EB4E-2B2F-4DE76B3EF936}"/>
              </a:ext>
            </a:extLst>
          </p:cNvPr>
          <p:cNvSpPr txBox="1"/>
          <p:nvPr/>
        </p:nvSpPr>
        <p:spPr>
          <a:xfrm>
            <a:off x="764643" y="3701211"/>
            <a:ext cx="2596896" cy="830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4"/>
              </a:rPr>
              <a:t>https://learn.sparkfun.com/tutorials/serial-peripheral-interface-spi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35774719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e1e31b-e8bc-4a9d-b016-a7aee7f17869">
      <Terms xmlns="http://schemas.microsoft.com/office/infopath/2007/PartnerControls"/>
    </lcf76f155ced4ddcb4097134ff3c332f>
    <TaxCatchAll xmlns="f8145f89-92d2-4d37-8709-42472031a4e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6819EDA44A43419A206A64A233AFA3" ma:contentTypeVersion="8" ma:contentTypeDescription="Crie um novo documento." ma:contentTypeScope="" ma:versionID="f7c45d3b59371912a69d3a72ba41e684">
  <xsd:schema xmlns:xsd="http://www.w3.org/2001/XMLSchema" xmlns:xs="http://www.w3.org/2001/XMLSchema" xmlns:p="http://schemas.microsoft.com/office/2006/metadata/properties" xmlns:ns2="98e1e31b-e8bc-4a9d-b016-a7aee7f17869" xmlns:ns3="f8145f89-92d2-4d37-8709-42472031a4ea" targetNamespace="http://schemas.microsoft.com/office/2006/metadata/properties" ma:root="true" ma:fieldsID="3b09216253706be607b6d048608cd832" ns2:_="" ns3:_="">
    <xsd:import namespace="98e1e31b-e8bc-4a9d-b016-a7aee7f17869"/>
    <xsd:import namespace="f8145f89-92d2-4d37-8709-42472031a4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1e31b-e8bc-4a9d-b016-a7aee7f17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97775bfb-6ca5-4830-96af-bb76916be1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145f89-92d2-4d37-8709-42472031a4e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f8f585a-9363-4b78-b8d1-9e374055f1d0}" ma:internalName="TaxCatchAll" ma:showField="CatchAllData" ma:web="f8145f89-92d2-4d37-8709-42472031a4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685939-BA00-463B-B483-6768DB1E360A}">
  <ds:schemaRefs>
    <ds:schemaRef ds:uri="http://schemas.microsoft.com/office/2006/metadata/properties"/>
    <ds:schemaRef ds:uri="http://schemas.microsoft.com/office/infopath/2007/PartnerControls"/>
    <ds:schemaRef ds:uri="98e1e31b-e8bc-4a9d-b016-a7aee7f17869"/>
    <ds:schemaRef ds:uri="f8145f89-92d2-4d37-8709-42472031a4ea"/>
  </ds:schemaRefs>
</ds:datastoreItem>
</file>

<file path=customXml/itemProps2.xml><?xml version="1.0" encoding="utf-8"?>
<ds:datastoreItem xmlns:ds="http://schemas.openxmlformats.org/officeDocument/2006/customXml" ds:itemID="{5F0CEC26-894B-4934-8E23-82943FCD06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C5C26F-B92B-49ED-9DB4-C5422A960E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1e31b-e8bc-4a9d-b016-a7aee7f17869"/>
    <ds:schemaRef ds:uri="f8145f89-92d2-4d37-8709-42472031a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5308</TotalTime>
  <Words>2888</Words>
  <Application>Microsoft Office PowerPoint</Application>
  <PresentationFormat>Apresentação na tela (16:9)</PresentationFormat>
  <Paragraphs>334</Paragraphs>
  <Slides>46</Slides>
  <Notes>44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07  Protocolos de Comunicação e Periféricos Externos – Sensores e Atuadores</vt:lpstr>
      <vt:lpstr>Definição Protocolos de Comunicação</vt:lpstr>
      <vt:lpstr>Definição Protocolos de Comunicação</vt:lpstr>
      <vt:lpstr>Formatos Protocolos de Comunicação</vt:lpstr>
      <vt:lpstr>Taxa de Comunicação dos Protocolos</vt:lpstr>
      <vt:lpstr>Taxa de Comunicação dos Protocolos</vt:lpstr>
      <vt:lpstr>Método de Comunicação (Protocolos)</vt:lpstr>
      <vt:lpstr>Método de Comunicação (Protocolos)</vt:lpstr>
      <vt:lpstr>Sentido de Transmissão (Protocolos)</vt:lpstr>
      <vt:lpstr>Tensão de Transmissão (Protocolos)</vt:lpstr>
      <vt:lpstr>Terminologias (Protocolos)</vt:lpstr>
      <vt:lpstr>Terminologias (Protocolos)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Resumo Protocolo de Comunicação Serial</vt:lpstr>
      <vt:lpstr>Dispositivos Externos</vt:lpstr>
      <vt:lpstr>Dispositivos Externos</vt:lpstr>
      <vt:lpstr>Sistemas Embarcados</vt:lpstr>
      <vt:lpstr>Características - Sistemas Embarcados</vt:lpstr>
      <vt:lpstr>Hardware - Sistemas Embarcados</vt:lpstr>
      <vt:lpstr>Aplicações - Sistemas Embarcados</vt:lpstr>
      <vt:lpstr>Aplicações - Sistemas Embarcados</vt:lpstr>
      <vt:lpstr>Interfaces - Sistemas Embarcados</vt:lpstr>
      <vt:lpstr>Comunicação - Sistemas Embarcados</vt:lpstr>
      <vt:lpstr>Vídeo - Sistemas Embarcados</vt:lpstr>
      <vt:lpstr>Sensores</vt:lpstr>
      <vt:lpstr>Sensores</vt:lpstr>
      <vt:lpstr>Tipos de Sensores</vt:lpstr>
      <vt:lpstr>Atuadores</vt:lpstr>
      <vt:lpstr>Atuadores</vt:lpstr>
      <vt:lpstr>Ciclo de Malha de Controle Fechada</vt:lpstr>
      <vt:lpstr>Ciclo de Malha de Controle Fechada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979</cp:revision>
  <dcterms:created xsi:type="dcterms:W3CDTF">2020-03-17T20:12:34Z</dcterms:created>
  <dcterms:modified xsi:type="dcterms:W3CDTF">2025-05-19T21:34:13Z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  <property fmtid="{D5CDD505-2E9C-101B-9397-08002B2CF9AE}" pid="3" name="ContentTypeId">
    <vt:lpwstr>0x010100A46819EDA44A43419A206A64A233AFA3</vt:lpwstr>
  </property>
</Properties>
</file>