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48"/>
  </p:notesMasterIdLst>
  <p:sldIdLst>
    <p:sldId id="256" r:id="rId5"/>
    <p:sldId id="291" r:id="rId6"/>
    <p:sldId id="340" r:id="rId7"/>
    <p:sldId id="344" r:id="rId8"/>
    <p:sldId id="350" r:id="rId9"/>
    <p:sldId id="351" r:id="rId10"/>
    <p:sldId id="352" r:id="rId11"/>
    <p:sldId id="353" r:id="rId12"/>
    <p:sldId id="354" r:id="rId13"/>
    <p:sldId id="355" r:id="rId14"/>
    <p:sldId id="356" r:id="rId15"/>
    <p:sldId id="357" r:id="rId16"/>
    <p:sldId id="358" r:id="rId17"/>
    <p:sldId id="343" r:id="rId18"/>
    <p:sldId id="362" r:id="rId19"/>
    <p:sldId id="347" r:id="rId20"/>
    <p:sldId id="348" r:id="rId21"/>
    <p:sldId id="349" r:id="rId22"/>
    <p:sldId id="363" r:id="rId23"/>
    <p:sldId id="342" r:id="rId24"/>
    <p:sldId id="365" r:id="rId25"/>
    <p:sldId id="341" r:id="rId26"/>
    <p:sldId id="366" r:id="rId27"/>
    <p:sldId id="367" r:id="rId28"/>
    <p:sldId id="368" r:id="rId29"/>
    <p:sldId id="369" r:id="rId30"/>
    <p:sldId id="372" r:id="rId31"/>
    <p:sldId id="373" r:id="rId32"/>
    <p:sldId id="370" r:id="rId33"/>
    <p:sldId id="346" r:id="rId34"/>
    <p:sldId id="359" r:id="rId35"/>
    <p:sldId id="371" r:id="rId36"/>
    <p:sldId id="360" r:id="rId37"/>
    <p:sldId id="345" r:id="rId38"/>
    <p:sldId id="361" r:id="rId39"/>
    <p:sldId id="364" r:id="rId40"/>
    <p:sldId id="333" r:id="rId41"/>
    <p:sldId id="323" r:id="rId42"/>
    <p:sldId id="334" r:id="rId43"/>
    <p:sldId id="374" r:id="rId44"/>
    <p:sldId id="375" r:id="rId45"/>
    <p:sldId id="337" r:id="rId46"/>
    <p:sldId id="309" r:id="rId47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9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4.xml"/><Relationship Id="rId51" Type="http://schemas.openxmlformats.org/officeDocument/2006/relationships/theme" Target="theme/theme1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0152958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46282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7252808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43213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3615594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481751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6160187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314301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571958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050525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1818728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0407510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3937171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3459325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25435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08383982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407114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7631482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48006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8896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2700984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203504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73842333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6663747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4494919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674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3212864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641354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638799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18455706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808905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19523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794965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058851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391714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pt.slideshare.net/YohanaAlves/simplex-halfduplex-e-fullduplex-79397599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1I3QKMzSXUM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pantheon.ufrj.br/bitstream/11422/9714/1/monopoli10007473.pdf" TargetMode="External"/><Relationship Id="rId7" Type="http://schemas.openxmlformats.org/officeDocument/2006/relationships/hyperlink" Target="https://smarthouse.readthedocs.io/en/latest/internetDasCoisas.html" TargetMode="Externa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.robocore.net/tutoriais/comparacao-entre-protocolos-de-comunicacao-serial.html" TargetMode="External"/><Relationship Id="rId5" Type="http://schemas.openxmlformats.org/officeDocument/2006/relationships/hyperlink" Target="https://www.dca.fee.unicamp.br/~rferrari/EA075_2s2017/Cap.%206.2%20-%20Protocolos.pdf" TargetMode="External"/><Relationship Id="rId4" Type="http://schemas.openxmlformats.org/officeDocument/2006/relationships/hyperlink" Target="http://paginapessoal.utfpr.edu.br/gustavobborba/material/files/mc_nocoesGerais.pdf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A1HmMtz9QGs" TargetMode="Externa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youtu.be/aFzAKzFLy68" TargetMode="External"/><Relationship Id="rId4" Type="http://schemas.openxmlformats.org/officeDocument/2006/relationships/hyperlink" Target="https://www.bairrospd.com/" TargetMode="Externa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k74cM8379I" TargetMode="External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inovaedu.tech/ldr-arduino-parte1/?cn-reloaded=1" TargetMode="Externa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pazcH1jI1qU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sparkfun.com/tutorials/serial-peripheral-interface-spi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learn.sparkfun.com/tutorials/serial-peripheral-interface-spi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Sentido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Full-duplex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smartphone, Nextel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Indica que o dispositivo pode transmitir e receber dados ao mesmo tempo.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Walkie-Talkies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dispositivo que comunica dessa forma pode enviar ou receber mas não executa essas funções simultaneamente.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Simplex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rádio e TV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 trata de dispositivos que sua comunicação é unidirecional, ou seja, apenas efetua o envio ou recebimento.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9BB3E735-C0CF-02F6-B7FA-EE5BD8FCC050}"/>
              </a:ext>
            </a:extLst>
          </p:cNvPr>
          <p:cNvSpPr txBox="1"/>
          <p:nvPr/>
        </p:nvSpPr>
        <p:spPr>
          <a:xfrm>
            <a:off x="4702659" y="3030651"/>
            <a:ext cx="2596896" cy="1015659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3"/>
              </a:rPr>
              <a:t>https://pt.slideshare.net/YohanaAlves/simplex-halfduplex-e-fullduplex-79397599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1421429070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Tensão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Transmissão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a </a:t>
            </a:r>
            <a:r>
              <a:rPr lang="pt-BR" sz="2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tensão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os protocolos identificam os </a:t>
            </a: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 alto e baixo</a:t>
            </a:r>
            <a:r>
              <a:rPr lang="pt-BR" sz="2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73258960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/TX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o termo usado para representar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Ao contrário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de GND ou VCC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são conectados com seus semelhantes,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GND --&gt; GND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RX/TX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tem uma ligação diferente.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 ser ligado 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RX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transmissor enviando para o 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vice-versa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91508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Terminologias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Mestre e escravo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método de comando centralizado onde apenas o dispositivo mestre pode iniciar uma comunicação, enviando comandos, controlando a taxa de comunicação, etc.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estados que um bit pode assumir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alto (1)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baixo (0).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níveis lógicos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interpretados pelos protocolos baseados nas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recebe.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exemplo,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TTL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considera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2V a 5V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nível lógico alto (bit 1)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0V a 0,8V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nível lógico baixo (bit 0).</a:t>
            </a:r>
          </a:p>
        </p:txBody>
      </p:sp>
    </p:spTree>
    <p:extLst>
      <p:ext uri="{BB962C8B-B14F-4D97-AF65-F5344CB8AC3E}">
        <p14:creationId xmlns:p14="http://schemas.microsoft.com/office/powerpoint/2010/main" val="1912117211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C66381F-AC36-23BD-3687-43BD8DB76A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225502"/>
            <a:ext cx="6599095" cy="3616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653505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2" name="Tabela 1">
            <a:extLst>
              <a:ext uri="{FF2B5EF4-FFF2-40B4-BE49-F238E27FC236}">
                <a16:creationId xmlns:a16="http://schemas.microsoft.com/office/drawing/2014/main" id="{86C88F05-736B-AB26-306E-4459FD19377B}"/>
              </a:ext>
            </a:extLst>
          </p:cNvPr>
          <p:cNvGraphicFramePr>
            <a:graphicFrameLocks noGrp="1"/>
          </p:cNvGraphicFramePr>
          <p:nvPr/>
        </p:nvGraphicFramePr>
        <p:xfrm>
          <a:off x="142864" y="1114806"/>
          <a:ext cx="8074545" cy="3732208"/>
        </p:xfrm>
        <a:graphic>
          <a:graphicData uri="http://schemas.openxmlformats.org/drawingml/2006/table">
            <a:tbl>
              <a:tblPr/>
              <a:tblGrid>
                <a:gridCol w="2691515">
                  <a:extLst>
                    <a:ext uri="{9D8B030D-6E8A-4147-A177-3AD203B41FA5}">
                      <a16:colId xmlns:a16="http://schemas.microsoft.com/office/drawing/2014/main" val="469379005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2541046299"/>
                    </a:ext>
                  </a:extLst>
                </a:gridCol>
                <a:gridCol w="2691515">
                  <a:extLst>
                    <a:ext uri="{9D8B030D-6E8A-4147-A177-3AD203B41FA5}">
                      <a16:colId xmlns:a16="http://schemas.microsoft.com/office/drawing/2014/main" val="1753277221"/>
                    </a:ext>
                  </a:extLst>
                </a:gridCol>
              </a:tblGrid>
              <a:tr h="809142"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Protocolo</a:t>
                      </a:r>
                    </a:p>
                  </a:txBody>
                  <a:tcPr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Taxa de comunicação (bps)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pt-BR" sz="2000" b="1" dirty="0">
                          <a:solidFill>
                            <a:srgbClr val="202124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Sentido de Transmissão</a:t>
                      </a:r>
                    </a:p>
                  </a:txBody>
                  <a:tcPr marL="95250" marR="95250" marT="76200" marB="762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3369664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UART(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Universal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Async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.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Receiver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Trasmitter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1587412"/>
                  </a:ext>
                </a:extLst>
              </a:tr>
              <a:tr h="80914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SPI(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Serial </a:t>
                      </a:r>
                      <a:r>
                        <a:rPr lang="pt-BR" sz="2000" b="1" dirty="0" err="1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Peripheral</a:t>
                      </a:r>
                      <a:r>
                        <a:rPr lang="pt-BR" sz="2000" b="1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Interface</a:t>
                      </a:r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 a 10M (depende do dispositivo)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55158181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I²C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100k ou 400k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Half-Duplex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4888012"/>
                  </a:ext>
                </a:extLst>
              </a:tr>
              <a:tr h="523562"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RS 232</a:t>
                      </a:r>
                    </a:p>
                  </a:txBody>
                  <a:tcPr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1200 a 115200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t-BR" sz="2000" dirty="0"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Full-Duplex</a:t>
                      </a:r>
                    </a:p>
                  </a:txBody>
                  <a:tcPr marL="95250" marR="95250" marT="76200" marB="76200" anchor="ctr">
                    <a:lnL>
                      <a:noFill/>
                    </a:lnL>
                    <a:lnR>
                      <a:noFill/>
                    </a:lnR>
                    <a:lnT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ADCE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60433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57961276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1"/>
            <a:ext cx="8865056" cy="399673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UART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dispositivo de hardware de computador para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 assíncrona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que o formato de dados e as velocidades de transmissão são configuráveis.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bits de dados um a um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do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menos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significativo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enquadrado pelos bits de início e parada, de modo que o tempo preciso seja tratado pelo canal de comunicação.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3137443-776C-CA55-4B45-80B2E27A3E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759" y="1697656"/>
            <a:ext cx="3321981" cy="252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710871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470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Peripheral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Interface ou SPI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protocolo que permite a comunicação do microcontrolador com diversos outros componentes, formando uma rede.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especificação de interface de comunicação série síncrona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usada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de curta distância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em sistemas embarcados.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I²C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 serial Barramento(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ISA, VESA, EISA, AGP, PCI, AMR,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multimestre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usado para conectar periféricos de baixa velocidade(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teclado, mouse, joysticks, USB 1.0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a uma placa mãe, a um sistema embarcado ou a um telefone celular.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Inter-integrado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é pronunciado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I-ao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quadrado-C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I-dois-C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4203746072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RS-232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padrão de protocolo para troca série de dados binários entre um DTE(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Terminal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um DCE(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Communication 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equipment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 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 protocolo de comunicação que suporta transferência de dados entre computadores e periféricos.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Assíncrono.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protocolo está sendo desenvolvido por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grandes líderes industriais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o intuito de torná-lo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padrão definitivo para comunicação de periféricos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Tipos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USB-A; USB-B (conectar impressoras, HDs externos,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Micro-USB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 USB-C; USB-3.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Sentido de Transmissão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Half-Duplex (2.0) </a:t>
            </a:r>
            <a:r>
              <a:rPr lang="en-US" sz="18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Full-Duplex (3.0)</a:t>
            </a: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68597855"/>
      </p:ext>
    </p:extLst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0422"/>
            <a:ext cx="8865056" cy="38839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sigla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representa "</a:t>
            </a:r>
            <a:r>
              <a:rPr lang="pt-BR" sz="18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Controller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Area Network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 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 é uma rede de comunicação bastante utilizada globalmente entre gerenciamentos eletrônicos com o objetivo de transmissão de dados sobre as condições de operação dos Módulo de Controle.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uma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inteligente do veículo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vinculada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 todos os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módulos do carro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em geral, substituindo os fios de informação para cada sistema, por dois fios que obtém todas essas informações e mandam para quem precisa, no caso, os módulos.</a:t>
            </a:r>
          </a:p>
          <a:p>
            <a:pPr marL="0" indent="0" algn="just">
              <a:buNone/>
            </a:pPr>
            <a:endParaRPr lang="pt-BR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CAN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provê um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sofisticado mecanismo de detecção e manipulação de erro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como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CRC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alta imunidade contra </a:t>
            </a:r>
            <a:r>
              <a:rPr lang="pt-BR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interferência eletromagnética</a:t>
            </a:r>
            <a:r>
              <a:rPr lang="pt-BR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01572158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07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Periféricos Externos – Sensores e Atuadores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quaisquer dispositivos auxiliares que se conectam e trabalham com o computador para colocar informações ou obter informações dele.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componentes ou 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conectados a um computador ou a outro dispositivo principal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auxiliar em suas funções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fornecer entrada/saída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Eles complementam as capacidades do dispositivo principal, permitindo que os usuários interajam com o sistema e realizem diferentes tarefas.</a:t>
            </a:r>
          </a:p>
        </p:txBody>
      </p:sp>
    </p:spTree>
    <p:extLst>
      <p:ext uri="{BB962C8B-B14F-4D97-AF65-F5344CB8AC3E}">
        <p14:creationId xmlns:p14="http://schemas.microsoft.com/office/powerpoint/2010/main" val="1659135018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Dispositivos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Externos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78230"/>
            <a:ext cx="8865056" cy="385929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Geralmente, a palavra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periférico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usada para se referir a um dispositivo externo ao computador, como um digitalizador, mas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localizados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fisicamente dentro do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também são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tecnicamente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periféricos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adicionam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funcionalidade ao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mas não fazem parte do grupo “principal” de componentes,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CPU, 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placa-mãe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fonte de alimentação, memória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externos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são todos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componentes conectados externamente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 um dispositivo, por portas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VGA, Ethernet, HDMI, de áudio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32538"/>
      </p:ext>
    </p:extLst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embedido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um sistema eletrônico microprocessado, completamente encapsulado, dedicado ao dispositivo ou sistema, , elétrico, mecânico, hidráulico, etc. que ele controla.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móveis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portáteis e práticos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assim exigem menos recursos, com memória e funcionalidade limitados.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conta disso, é um dos modelos mais utilizados no mercado. Alguns exemplos são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celulares, laptops e calculadoras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6637374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consumo energético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Tamanho reduzido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custo por unidade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especializada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Baixo tempo de resposta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Operação em tempo real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Confiabilidade e Segurança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Hardware e software coexistem (firmware)</a:t>
            </a:r>
          </a:p>
        </p:txBody>
      </p:sp>
    </p:spTree>
    <p:extLst>
      <p:ext uri="{BB962C8B-B14F-4D97-AF65-F5344CB8AC3E}">
        <p14:creationId xmlns:p14="http://schemas.microsoft.com/office/powerpoint/2010/main" val="2165401709"/>
      </p:ext>
    </p:extLst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Hardware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baseados principalmente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utilizam microprocessadores (mais complexos), e chips para processamento dedicado, como chips DSP 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Digital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Signal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026084029"/>
      </p:ext>
    </p:extLst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são utilizados em inúmeras aplicações, como por exemplo: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Relógios digitais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controles industriais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Eletrodomésticos (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microondas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lavadoras)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Aviônica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Eletrônica automotiva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residencial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Telefones celulares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Robótica</a:t>
            </a:r>
          </a:p>
        </p:txBody>
      </p:sp>
    </p:spTree>
    <p:extLst>
      <p:ext uri="{BB962C8B-B14F-4D97-AF65-F5344CB8AC3E}">
        <p14:creationId xmlns:p14="http://schemas.microsoft.com/office/powerpoint/2010/main" val="1732544465"/>
      </p:ext>
    </p:extLst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Aplicações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Praticamente tudo o que é programável possui um sistema embarcado.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são, geralmente,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classificados em quatro tipos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Computação geral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(PDA,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vídeo-games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etc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Controle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(Controles veiculares, controles de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vôo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reatores nucleares);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Processamento de Sinais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(radares, sonares, DVD player, processadores de efeitos, analisadores de espectro); 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/ Rede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(telefones celulares, roteadores, modems de internet).</a:t>
            </a:r>
          </a:p>
        </p:txBody>
      </p:sp>
    </p:spTree>
    <p:extLst>
      <p:ext uri="{BB962C8B-B14F-4D97-AF65-F5344CB8AC3E}">
        <p14:creationId xmlns:p14="http://schemas.microsoft.com/office/powerpoint/2010/main" val="2344018811"/>
      </p:ext>
    </p:extLst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Interfaces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Alguns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não possuem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nenhuma 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e outro possuem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gráficas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complexas 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interação com o usuário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Às vezes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 resume a alguns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botões, LEDs, sinais sonoros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alguns casos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acessado remotamente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usando algum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Ethernet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USB, RS-232, I2C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 outro.</a:t>
            </a:r>
          </a:p>
        </p:txBody>
      </p:sp>
    </p:spTree>
    <p:extLst>
      <p:ext uri="{BB962C8B-B14F-4D97-AF65-F5344CB8AC3E}">
        <p14:creationId xmlns:p14="http://schemas.microsoft.com/office/powerpoint/2010/main" val="1349841108"/>
      </p:ext>
    </p:extLst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podem se comunicar com o mundo externo usando diversos tipos de periféricos, como: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Seriais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Cartões SD,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Compact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Flash, etc.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Rede Ethernet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 (General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Purpose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Input/Output Pin)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Conversores ADC e DAC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Barramentos especializados, como PROFIBUS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Interfaces wireless, como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XBee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Bluetooth</a:t>
            </a:r>
          </a:p>
        </p:txBody>
      </p:sp>
    </p:spTree>
    <p:extLst>
      <p:ext uri="{BB962C8B-B14F-4D97-AF65-F5344CB8AC3E}">
        <p14:creationId xmlns:p14="http://schemas.microsoft.com/office/powerpoint/2010/main" val="3694847235"/>
      </p:ext>
    </p:extLst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Vídeo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29462"/>
            <a:ext cx="8865056" cy="4018026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			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https://youtu.be/1I3QKMzSXUM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1E1A186-CE42-51EB-C996-A94338EC7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85214" y="1138571"/>
            <a:ext cx="5929986" cy="32470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77722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81052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Conjunto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padrões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especificações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técnicas que regulam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 de dados entre microcontroladores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meio de programas específicos, permitindo: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correção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erros; 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transmissão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dados;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dispositivos capazes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detectar eventos ou alterações em variáveis ambientais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gerar uma saída na forma de sinais elétricos ou ópticos, que serão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processados pelo sistema embarcado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utilizados para realizar  algum tipo de tarefa de controle, muitas vezes 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acionando um atuador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enviando sinais para outros circuitos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Este tipo de nó é responsável pela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de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meio externo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realizar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com o 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 de temperatura, umidade e luminosidade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alguns exemplos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sensores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53918350"/>
      </p:ext>
    </p:extLst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entrada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são utilizados na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característica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dados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pinos são bidirecionais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podendo conectar os dispositivos de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Controladores lógicos programáveis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existem pinos específicos para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4957223"/>
      </p:ext>
    </p:extLst>
  </p:cSld>
  <p:clrMapOvr>
    <a:masterClrMapping/>
  </p:clrMapOvr>
  <p:transition spd="med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Tipos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Sensores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Fotoelétrico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Detectores de sons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Velocidade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Temperatura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Magnéticos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Pressão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Acelerômetros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Giroscópios</a:t>
            </a: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Gás e fumaça.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2485774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Nós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atuadores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aqueles que realizam alguma ação no ambiente.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servo motor por exemplo é um nó atuador, podendo ser utilizado para abrir uma janela na casa ou mover algum objeto.</a:t>
            </a:r>
          </a:p>
        </p:txBody>
      </p:sp>
    </p:spTree>
    <p:extLst>
      <p:ext uri="{BB962C8B-B14F-4D97-AF65-F5344CB8AC3E}">
        <p14:creationId xmlns:p14="http://schemas.microsoft.com/office/powerpoint/2010/main" val="1245534450"/>
      </p:ext>
    </p:extLst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Atuadores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de saída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), gerando uma ação no ambiente externo, por exemplo, luz, temperatura, som, movimento/força.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Pois eles,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geram uma 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trabalho executado, mudando uma característica no ambiente.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3778441520"/>
      </p:ext>
    </p:extLst>
  </p:cSld>
  <p:clrMapOvr>
    <a:masterClrMapping/>
  </p:clrMapOvr>
  <p:transition spd="med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81CDE0D-93C1-AFAB-982C-409CD6E766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2284" y="1455619"/>
            <a:ext cx="5888061" cy="360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9577136"/>
      </p:ext>
    </p:extLst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Ciclo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Malha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Controle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Fechada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99004"/>
            <a:ext cx="8865056" cy="3949513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AMBIENTE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(sensores) =&gt;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=&gt;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AECD8018-812B-89D8-F9FA-E8B4EAC7D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237" y="1619042"/>
            <a:ext cx="5226470" cy="3429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6913236"/>
      </p:ext>
    </p:extLst>
  </p:cSld>
  <p:clrMapOvr>
    <a:masterClrMapping/>
  </p:clrMapOvr>
  <p:transition spd="med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Sistema de Aquisição de Dados em Microcontrolador e Comunicação pelo Protocolo </a:t>
            </a:r>
            <a:r>
              <a:rPr lang="pt-BR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Modbus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https://pantheon.ufrj.br/bitstream/11422/9714/1/monopoli10007473.pdf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http://paginapessoal.utfpr.edu.br/gustavobborba/material/files/mc_nocoesGerais.pdf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Comunicações: Protocolos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</a:t>
            </a: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https://www.dca.fee.unicamp.br/~rferrari/EA075_2s2017/Cap.%206.2%20-%20Protocolos.pdf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https://www.robocore.net/tutoriais/comparacao-entre-protocolos-de-comunicacao-serial.html</a:t>
            </a: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https://smarthouse.readthedocs.io/en/latest/internetDasCoisas.html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Protocolos de comunicações UART, I2C e SPI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https://youtu.be/A1HmMtz9QGs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        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https://www.bairrospd.com/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Inputs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(Sensores) e </a:t>
            </a:r>
            <a:r>
              <a:rPr lang="pt-BR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Outputs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(Atuadores)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https://youtu.be/aFzAKzFLy68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1,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Sensor de movimento PIR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https://youtu.be/ek74cM8379I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Definição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dados transmitidos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recebidos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definidos de acordo com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 de comunicação estabelecido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Esse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necessário para que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receptor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consiga manter 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sincronia durante o recebimento dos dados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além de isolar os dados de interesse dentro do pacote.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utilizados em muitas áreas tecnológicas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pois possibilitam o transporte de informação entre dispositivos, estabelecendo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regras e convenções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regem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funcionamento de diferentes 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0629595"/>
      </p:ext>
    </p:extLst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sensor; // C++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</a:t>
            </a: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setup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{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.begin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(9600);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pinMode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(3, INPUT); }</a:t>
            </a:r>
          </a:p>
          <a:p>
            <a:pPr marL="0" indent="0" algn="just">
              <a:buNone/>
            </a:pPr>
            <a:endParaRPr lang="pt-B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void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loop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(){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sensor =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digitalRead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(3);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(sensor);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if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(sensor ==  </a:t>
            </a:r>
            <a:r>
              <a:rPr lang="pt-B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</a:t>
            </a:r>
            <a:r>
              <a:rPr lang="pt-BR" sz="1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Serial</a:t>
            </a:r>
            <a:r>
              <a:rPr lang="pt-BR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.println</a:t>
            </a: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("Perigo");</a:t>
            </a:r>
          </a:p>
          <a:p>
            <a:pPr marL="0" indent="0" algn="just">
              <a:buNone/>
            </a:pPr>
            <a:r>
              <a:rPr lang="pt-B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164948487"/>
      </p:ext>
    </p:extLst>
  </p:cSld>
  <p:clrMapOvr>
    <a:masterClrMapping/>
  </p:clrMapOvr>
  <p:transition spd="med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r>
              <a:rPr lang="en-US" b="1" dirty="0">
                <a:solidFill>
                  <a:srgbClr val="0070C0"/>
                </a:solidFill>
              </a:rPr>
              <a:t> - </a:t>
            </a:r>
            <a:r>
              <a:rPr lang="en-US" b="1" dirty="0" err="1">
                <a:solidFill>
                  <a:srgbClr val="0070C0"/>
                </a:solidFill>
              </a:rPr>
              <a:t>Exercícios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9964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Criar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projeto</a:t>
            </a:r>
            <a:r>
              <a:rPr lang="pt-BR" sz="18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 2,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componentes: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Placa Arduino URO R3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Protoboard</a:t>
            </a:r>
          </a:p>
          <a:p>
            <a:pPr marL="457200" indent="-457200" algn="just">
              <a:buAutoNum type="arabicPeriod"/>
            </a:pP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Fotorresistor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ou LDR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10 kΩ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Resistor 330 Ω</a:t>
            </a:r>
          </a:p>
          <a:p>
            <a:pPr marL="457200" indent="-457200" algn="just">
              <a:buAutoNum type="arabicPeriod"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https://inovaedu.tech/ldr-arduino-parte1/?cn-reloaded=1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https://youtu.be/pazcH1jI1qU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4340159"/>
      </p:ext>
    </p:extLst>
  </p:cSld>
  <p:clrMapOvr>
    <a:masterClrMapping/>
  </p:clrMapOvr>
  <p:transition spd="med"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</a:t>
            </a:r>
            <a:r>
              <a:rPr lang="pt-BR" sz="1800" b="1" dirty="0">
                <a:latin typeface="Calibri" panose="020F0502020204030204" pitchFamily="34" charset="0"/>
              </a:rPr>
              <a:t>	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ISHIHARA, Gustavo </a:t>
            </a:r>
            <a:r>
              <a:rPr lang="pt-BR" sz="1800" b="1" dirty="0" err="1">
                <a:solidFill>
                  <a:srgbClr val="FF0000"/>
                </a:solidFill>
                <a:latin typeface="Calibri" panose="020F0502020204030204" pitchFamily="34" charset="0"/>
              </a:rPr>
              <a:t>Luchine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Protocolo de comunicação para uma rede de sensores sem fio: teoria e implementação em </a:t>
            </a:r>
            <a:r>
              <a:rPr lang="pt-BR" sz="1800" dirty="0" err="1">
                <a:latin typeface="Calibri" panose="020F0502020204030204" pitchFamily="34" charset="0"/>
              </a:rPr>
              <a:t>SoC.</a:t>
            </a:r>
            <a:r>
              <a:rPr lang="pt-BR" sz="1800" dirty="0">
                <a:latin typeface="Calibri" panose="020F0502020204030204" pitchFamily="34" charset="0"/>
              </a:rPr>
              <a:t> 2006.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b="1" dirty="0">
                <a:solidFill>
                  <a:srgbClr val="FF0000"/>
                </a:solidFill>
                <a:latin typeface="Calibri" panose="020F0502020204030204" pitchFamily="34" charset="0"/>
              </a:rPr>
              <a:t>LAZARIN, Nilson Mori; PANTOJA, Carlos Eduardo; JESUS, Vinicius Souza</a:t>
            </a:r>
            <a:r>
              <a:rPr lang="pt-BR" sz="1800" b="1" dirty="0">
                <a:latin typeface="Calibri" panose="020F0502020204030204" pitchFamily="34" charset="0"/>
              </a:rPr>
              <a:t>. </a:t>
            </a:r>
            <a:r>
              <a:rPr lang="pt-BR" sz="1800" dirty="0">
                <a:latin typeface="Calibri" panose="020F0502020204030204" pitchFamily="34" charset="0"/>
              </a:rPr>
              <a:t>Um protocolo para </a:t>
            </a:r>
            <a:r>
              <a:rPr lang="pt-BR" sz="1800" dirty="0" err="1">
                <a:latin typeface="Calibri" panose="020F0502020204030204" pitchFamily="34" charset="0"/>
              </a:rPr>
              <a:t>comunicaçao</a:t>
            </a:r>
            <a:r>
              <a:rPr lang="pt-BR" sz="1800" dirty="0">
                <a:latin typeface="Calibri" panose="020F0502020204030204" pitchFamily="34" charset="0"/>
              </a:rPr>
              <a:t> entre sistemas </a:t>
            </a:r>
            <a:r>
              <a:rPr lang="pt-BR" sz="1800" dirty="0" err="1">
                <a:latin typeface="Calibri" panose="020F0502020204030204" pitchFamily="34" charset="0"/>
              </a:rPr>
              <a:t>multi-agentes</a:t>
            </a:r>
            <a:r>
              <a:rPr lang="pt-BR" sz="1800" dirty="0">
                <a:latin typeface="Calibri" panose="020F0502020204030204" pitchFamily="34" charset="0"/>
              </a:rPr>
              <a:t> embarcados. In: 15th Workshop-</a:t>
            </a:r>
            <a:r>
              <a:rPr lang="pt-BR" sz="1800" dirty="0" err="1">
                <a:latin typeface="Calibri" panose="020F0502020204030204" pitchFamily="34" charset="0"/>
              </a:rPr>
              <a:t>School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on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Agents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Environments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 err="1">
                <a:latin typeface="Calibri" panose="020F0502020204030204" pitchFamily="34" charset="0"/>
              </a:rPr>
              <a:t>and</a:t>
            </a:r>
            <a:r>
              <a:rPr lang="pt-BR" sz="1800" dirty="0">
                <a:latin typeface="Calibri" panose="020F0502020204030204" pitchFamily="34" charset="0"/>
              </a:rPr>
              <a:t> </a:t>
            </a:r>
            <a:r>
              <a:rPr lang="pt-BR" sz="1800" dirty="0" err="1">
                <a:latin typeface="Calibri" panose="020F0502020204030204" pitchFamily="34" charset="0"/>
              </a:rPr>
              <a:t>Applications</a:t>
            </a:r>
            <a:r>
              <a:rPr lang="pt-BR" sz="1800" dirty="0">
                <a:latin typeface="Calibri" panose="020F0502020204030204" pitchFamily="34" charset="0"/>
              </a:rPr>
              <a:t> (WESAAC). 2021.</a:t>
            </a:r>
          </a:p>
          <a:p>
            <a:pPr marL="0" indent="0" algn="just">
              <a:buNone/>
            </a:pPr>
            <a:endParaRPr lang="pt-BR" sz="1800" b="1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3] </a:t>
            </a:r>
            <a:r>
              <a:rPr lang="pt-BR" sz="18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HUBERT, MARCO KASDORF</a:t>
            </a:r>
            <a:r>
              <a:rPr lang="pt-BR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 protocolo CAN como solução para aplicações distribuídas, baseadas em objetos, entre PCs e microcontroladores. Universidade Federal de Pelotas, 2001.</a:t>
            </a: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Formatos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395222"/>
            <a:ext cx="8865056" cy="35422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Existem dois formatos que 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protocolos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podem seguir,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serial 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paralelo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serial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e recebe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toda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informação sequencialmente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 que permite que o número de fios seja menor.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outro lado, 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paralela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é capaz de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enviar e receber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dados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mais de uma via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ou seja, é capaz de enviar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vários bits simultaneamente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resultando em maior rapidez na transmissão da informação.</a:t>
            </a:r>
          </a:p>
        </p:txBody>
      </p:sp>
    </p:spTree>
    <p:extLst>
      <p:ext uri="{BB962C8B-B14F-4D97-AF65-F5344CB8AC3E}">
        <p14:creationId xmlns:p14="http://schemas.microsoft.com/office/powerpoint/2010/main" val="169073681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Sua unidade geralmente é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bits por segundo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bps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e representa a velocidade de uma comunicação.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 exemplo uma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comunicação assíncrona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9600 bps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envia um bit em 0,0001s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 taxa assume diferentes nomes dependendo da comunicação, como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chamada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ou em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 assíncronas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que é conhecida como "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1257318889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Taxa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dos 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importante lembrar que todos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dispositivos ligados a mesma linha de comunicação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devem estar com a mesma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taxa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principalmente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comunicações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não usam 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como referência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Caso a taxa dos dispositivos seja diferente, dificilmente os dispositivos receberão os dados corretamente.</a:t>
            </a:r>
          </a:p>
        </p:txBody>
      </p:sp>
    </p:spTree>
    <p:extLst>
      <p:ext uri="{BB962C8B-B14F-4D97-AF65-F5344CB8AC3E}">
        <p14:creationId xmlns:p14="http://schemas.microsoft.com/office/powerpoint/2010/main" val="306921090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o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método de comunicação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depende de um sinal de "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", ou seja,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cada bit ou conjunto de bits enviado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depende de um pulso do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tendo como principal vantagem sua velocidade de transmissão de dados, em contrapartida é necessário um fio extra para 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BD1C1BC1-3FEC-DE9C-9826-E82BA0740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75940" y="2463545"/>
            <a:ext cx="3068955" cy="2553885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1CD77253-8468-C392-590E-2472F30B501F}"/>
              </a:ext>
            </a:extLst>
          </p:cNvPr>
          <p:cNvSpPr txBox="1"/>
          <p:nvPr/>
        </p:nvSpPr>
        <p:spPr>
          <a:xfrm>
            <a:off x="5949696" y="3108960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4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71464789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Método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Comunicação</a:t>
            </a:r>
            <a:r>
              <a:rPr lang="en-US" b="1" dirty="0">
                <a:solidFill>
                  <a:srgbClr val="0070C0"/>
                </a:solidFill>
              </a:rPr>
              <a:t> (</a:t>
            </a:r>
            <a:r>
              <a:rPr lang="en-US" b="1" dirty="0" err="1">
                <a:solidFill>
                  <a:srgbClr val="0070C0"/>
                </a:solidFill>
              </a:rPr>
              <a:t>Protocolos</a:t>
            </a:r>
            <a:r>
              <a:rPr lang="en-US" b="1" dirty="0">
                <a:solidFill>
                  <a:srgbClr val="0070C0"/>
                </a:solidFill>
              </a:rPr>
              <a:t>)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126998"/>
            <a:ext cx="8865056" cy="3603498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Assíncrono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Não precisa de um sinal de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clock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portanto o número de fios necessários é menor. Contudo,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envio dos dados é mais complicado e susceptível a erros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por isso alguns parâmetros são necessários para garantir o envio sem erros.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parâmetro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muito evidente em comunicações assíncrona é o 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Baud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Rate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especifica a velocidade de recepção e envio, por isso é muito importante que os dois dispositivos utilizem a mesma taxa.</a:t>
            </a:r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59689040-DD03-F8E0-00B1-F5172AD24D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8995" y="3137295"/>
            <a:ext cx="3173022" cy="1897788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91E205AC-3DBD-EB4E-2B2F-4DE76B3EF936}"/>
              </a:ext>
            </a:extLst>
          </p:cNvPr>
          <p:cNvSpPr txBox="1"/>
          <p:nvPr/>
        </p:nvSpPr>
        <p:spPr>
          <a:xfrm>
            <a:off x="764643" y="3701211"/>
            <a:ext cx="2596896" cy="830993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8" tIns="45718" rIns="45718" bIns="45718" numCol="1" spcCol="38100" rtlCol="0" anchor="t">
            <a:spAutoFit/>
          </a:bodyPr>
          <a:lstStyle/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1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Fonte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: 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  <a:hlinkClick r:id="rId4"/>
              </a:rPr>
              <a:t>https://learn.sparkfun.com/tutorials/serial-peripheral-interface-spi</a:t>
            </a: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</a:t>
            </a:r>
          </a:p>
          <a:p>
            <a:pPr marL="0" marR="0" indent="0" algn="l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pt-BR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Acesso em mai. 2023.</a:t>
            </a:r>
          </a:p>
        </p:txBody>
      </p:sp>
    </p:spTree>
    <p:extLst>
      <p:ext uri="{BB962C8B-B14F-4D97-AF65-F5344CB8AC3E}">
        <p14:creationId xmlns:p14="http://schemas.microsoft.com/office/powerpoint/2010/main" val="3577471974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8e1e31b-e8bc-4a9d-b016-a7aee7f17869">
      <Terms xmlns="http://schemas.microsoft.com/office/infopath/2007/PartnerControls"/>
    </lcf76f155ced4ddcb4097134ff3c332f>
    <TaxCatchAll xmlns="f8145f89-92d2-4d37-8709-42472031a4e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A46819EDA44A43419A206A64A233AFA3" ma:contentTypeVersion="8" ma:contentTypeDescription="Crie um novo documento." ma:contentTypeScope="" ma:versionID="f7c45d3b59371912a69d3a72ba41e684">
  <xsd:schema xmlns:xsd="http://www.w3.org/2001/XMLSchema" xmlns:xs="http://www.w3.org/2001/XMLSchema" xmlns:p="http://schemas.microsoft.com/office/2006/metadata/properties" xmlns:ns2="98e1e31b-e8bc-4a9d-b016-a7aee7f17869" xmlns:ns3="f8145f89-92d2-4d37-8709-42472031a4ea" targetNamespace="http://schemas.microsoft.com/office/2006/metadata/properties" ma:root="true" ma:fieldsID="3b09216253706be607b6d048608cd832" ns2:_="" ns3:_="">
    <xsd:import namespace="98e1e31b-e8bc-4a9d-b016-a7aee7f17869"/>
    <xsd:import namespace="f8145f89-92d2-4d37-8709-42472031a4e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8e1e31b-e8bc-4a9d-b016-a7aee7f178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1" nillable="true" ma:taxonomy="true" ma:internalName="lcf76f155ced4ddcb4097134ff3c332f" ma:taxonomyFieldName="MediaServiceImageTags" ma:displayName="Marcações de imagem" ma:readOnly="false" ma:fieldId="{5cf76f15-5ced-4ddc-b409-7134ff3c332f}" ma:taxonomyMulti="true" ma:sspId="97775bfb-6ca5-4830-96af-bb76916be1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8145f89-92d2-4d37-8709-42472031a4ea" elementFormDefault="qualified">
    <xsd:import namespace="http://schemas.microsoft.com/office/2006/documentManagement/types"/>
    <xsd:import namespace="http://schemas.microsoft.com/office/infopath/2007/PartnerControls"/>
    <xsd:element name="TaxCatchAll" ma:index="12" nillable="true" ma:displayName="Taxonomy Catch All Column" ma:hidden="true" ma:list="{6f8f585a-9363-4b78-b8d1-9e374055f1d0}" ma:internalName="TaxCatchAll" ma:showField="CatchAllData" ma:web="f8145f89-92d2-4d37-8709-42472031a4e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E685939-BA00-463B-B483-6768DB1E360A}">
  <ds:schemaRefs>
    <ds:schemaRef ds:uri="http://schemas.microsoft.com/office/2006/metadata/properties"/>
    <ds:schemaRef ds:uri="http://schemas.microsoft.com/office/infopath/2007/PartnerControls"/>
    <ds:schemaRef ds:uri="98e1e31b-e8bc-4a9d-b016-a7aee7f17869"/>
    <ds:schemaRef ds:uri="f8145f89-92d2-4d37-8709-42472031a4ea"/>
  </ds:schemaRefs>
</ds:datastoreItem>
</file>

<file path=customXml/itemProps2.xml><?xml version="1.0" encoding="utf-8"?>
<ds:datastoreItem xmlns:ds="http://schemas.openxmlformats.org/officeDocument/2006/customXml" ds:itemID="{5F0CEC26-894B-4934-8E23-82943FCD068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C5C26F-B92B-49ED-9DB4-C5422A960E4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8e1e31b-e8bc-4a9d-b016-a7aee7f17869"/>
    <ds:schemaRef ds:uri="f8145f89-92d2-4d37-8709-42472031a4e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5044</TotalTime>
  <Words>2594</Words>
  <Application>Microsoft Office PowerPoint</Application>
  <PresentationFormat>Apresentação na tela (16:9)</PresentationFormat>
  <Paragraphs>305</Paragraphs>
  <Slides>43</Slides>
  <Notes>41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43</vt:i4>
      </vt:variant>
    </vt:vector>
  </HeadingPairs>
  <TitlesOfParts>
    <vt:vector size="48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07  Periféricos Externos – Sensores e Atuadores</vt:lpstr>
      <vt:lpstr>Definição Protocolos de Comunicação</vt:lpstr>
      <vt:lpstr>Definição Protocolos de Comunicação</vt:lpstr>
      <vt:lpstr>Formatos Protocolos de Comunicação</vt:lpstr>
      <vt:lpstr>Taxa de Comunicação dos Protocolos</vt:lpstr>
      <vt:lpstr>Taxa de Comunicação dos Protocolos</vt:lpstr>
      <vt:lpstr>Método de Comunicação (Protocolos)</vt:lpstr>
      <vt:lpstr>Método de Comunicação (Protocolos)</vt:lpstr>
      <vt:lpstr>Sentido de Transmissão (Protocolos)</vt:lpstr>
      <vt:lpstr>Tensão de Transmissão (Protocolos)</vt:lpstr>
      <vt:lpstr>Terminologias (Protocolos)</vt:lpstr>
      <vt:lpstr>Terminologias (Protocolos)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Tipos de Protocolos de Comunicação</vt:lpstr>
      <vt:lpstr>Dispositivos Externos</vt:lpstr>
      <vt:lpstr>Dispositivos Externos</vt:lpstr>
      <vt:lpstr>Sistemas Embarcados</vt:lpstr>
      <vt:lpstr>Características - Sistemas Embarcados</vt:lpstr>
      <vt:lpstr>Hardware - Sistemas Embarcados</vt:lpstr>
      <vt:lpstr>Aplicações - Sistemas Embarcados</vt:lpstr>
      <vt:lpstr>Aplicações - Sistemas Embarcados</vt:lpstr>
      <vt:lpstr>Interfaces - Sistemas Embarcados</vt:lpstr>
      <vt:lpstr>Comunicação - Sistemas Embarcados</vt:lpstr>
      <vt:lpstr>Vídeo - Sistemas Embarcados</vt:lpstr>
      <vt:lpstr>Sensores</vt:lpstr>
      <vt:lpstr>Sensores</vt:lpstr>
      <vt:lpstr>Tipos de Sensores</vt:lpstr>
      <vt:lpstr>Atuadores</vt:lpstr>
      <vt:lpstr>Atuadores</vt:lpstr>
      <vt:lpstr>Ciclo de Malha de Controle Fechada</vt:lpstr>
      <vt:lpstr>Ciclo de Malha de Controle Fechada</vt:lpstr>
      <vt:lpstr>Leitura Específica</vt:lpstr>
      <vt:lpstr>Aprenda+</vt:lpstr>
      <vt:lpstr>Dinâmica/Atividades - Exercícios</vt:lpstr>
      <vt:lpstr>Dinâmica/Atividades - Exercícios</vt:lpstr>
      <vt:lpstr>Dinâmica/Atividades - Exercícios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949</cp:revision>
  <dcterms:created xsi:type="dcterms:W3CDTF">2020-03-17T20:12:34Z</dcterms:created>
  <dcterms:modified xsi:type="dcterms:W3CDTF">2023-05-23T15:08:45Z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  <property fmtid="{D5CDD505-2E9C-101B-9397-08002B2CF9AE}" pid="3" name="ContentTypeId">
    <vt:lpwstr>0x010100A46819EDA44A43419A206A64A233AFA3</vt:lpwstr>
  </property>
</Properties>
</file>