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9"/>
  </p:notesMasterIdLst>
  <p:sldIdLst>
    <p:sldId id="256" r:id="rId2"/>
    <p:sldId id="291" r:id="rId3"/>
    <p:sldId id="331" r:id="rId4"/>
    <p:sldId id="332" r:id="rId5"/>
    <p:sldId id="348" r:id="rId6"/>
    <p:sldId id="358" r:id="rId7"/>
    <p:sldId id="357" r:id="rId8"/>
    <p:sldId id="355" r:id="rId9"/>
    <p:sldId id="351" r:id="rId10"/>
    <p:sldId id="356" r:id="rId11"/>
    <p:sldId id="362" r:id="rId12"/>
    <p:sldId id="352" r:id="rId13"/>
    <p:sldId id="333" r:id="rId14"/>
    <p:sldId id="359" r:id="rId15"/>
    <p:sldId id="360" r:id="rId16"/>
    <p:sldId id="334" r:id="rId17"/>
    <p:sldId id="343" r:id="rId18"/>
    <p:sldId id="344" r:id="rId19"/>
    <p:sldId id="345" r:id="rId20"/>
    <p:sldId id="346" r:id="rId21"/>
    <p:sldId id="347" r:id="rId22"/>
    <p:sldId id="335" r:id="rId23"/>
    <p:sldId id="340" r:id="rId24"/>
    <p:sldId id="336" r:id="rId25"/>
    <p:sldId id="341" r:id="rId26"/>
    <p:sldId id="361" r:id="rId27"/>
    <p:sldId id="309" r:id="rId28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47" autoAdjust="0"/>
    <p:restoredTop sz="83649" autoAdjust="0"/>
  </p:normalViewPr>
  <p:slideViewPr>
    <p:cSldViewPr snapToGrid="0">
      <p:cViewPr varScale="1">
        <p:scale>
          <a:sx n="79" d="100"/>
          <a:sy n="79" d="100"/>
        </p:scale>
        <p:origin x="552" y="90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357535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183383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351430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094474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995480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400032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894776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877884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736311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142645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843145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409612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902794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189339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6790722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4803820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08211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95354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623662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454697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867405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992384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195749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216037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457203" y="204787"/>
            <a:ext cx="3008315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73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3575052" y="204789"/>
            <a:ext cx="5111749" cy="438983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198" y="1076326"/>
            <a:ext cx="3008316" cy="351829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urceforge.net/projects/picsim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labcenter.com/downloads/" TargetMode="External"/><Relationship Id="rId4" Type="http://schemas.openxmlformats.org/officeDocument/2006/relationships/hyperlink" Target="https://ccsinfo.com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cNN_tTXABUA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chat.whatsapp.com/F3WeHnyypkA6N444UBewnG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23986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Programação Microcontroladores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sp>
        <p:nvSpPr>
          <p:cNvPr id="7" name="Título 2">
            <a:extLst>
              <a:ext uri="{FF2B5EF4-FFF2-40B4-BE49-F238E27FC236}">
                <a16:creationId xmlns:a16="http://schemas.microsoft.com/office/drawing/2014/main" id="{96E19DF9-3700-43F7-B711-234CE363D2F0}"/>
              </a:ext>
            </a:extLst>
          </p:cNvPr>
          <p:cNvSpPr txBox="1">
            <a:spLocks/>
          </p:cNvSpPr>
          <p:nvPr/>
        </p:nvSpPr>
        <p:spPr>
          <a:xfrm>
            <a:off x="7484030" y="110109"/>
            <a:ext cx="1613368" cy="855867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hangingPunct="1"/>
            <a:r>
              <a:rPr lang="pt-BR" sz="3600" b="1" dirty="0">
                <a:solidFill>
                  <a:schemeClr val="bg1"/>
                </a:solidFill>
              </a:rPr>
              <a:t>YDUQS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Visão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Geral</a:t>
            </a:r>
            <a:r>
              <a:rPr lang="en-US" b="1" dirty="0">
                <a:solidFill>
                  <a:srgbClr val="0070C0"/>
                </a:solidFill>
              </a:rPr>
              <a:t> da </a:t>
            </a:r>
            <a:r>
              <a:rPr lang="en-US" b="1" dirty="0" err="1">
                <a:solidFill>
                  <a:srgbClr val="0070C0"/>
                </a:solidFill>
              </a:rPr>
              <a:t>Disciplina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957406"/>
          </a:xfrm>
        </p:spPr>
        <p:txBody>
          <a:bodyPr>
            <a:noAutofit/>
          </a:bodyPr>
          <a:lstStyle/>
          <a:p>
            <a:pPr marL="0" indent="0" algn="just" eaLnBrk="0" hangingPunct="0">
              <a:buNone/>
            </a:pPr>
            <a:r>
              <a:rPr lang="pt-BR" alt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	</a:t>
            </a:r>
            <a:r>
              <a:rPr lang="pt-BR" alt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Aplicações com Microcontroladores</a:t>
            </a:r>
            <a:endParaRPr lang="pt-BR" alt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>
              <a:buFont typeface="Wingdings" panose="05000000000000000000" pitchFamily="2" charset="2"/>
              <a:buChar char="ü"/>
            </a:pPr>
            <a:endParaRPr lang="pt-BR" alt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Sensor de Movimento PIR, </a:t>
            </a:r>
            <a:r>
              <a:rPr lang="pt-BR" alt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detecção</a:t>
            </a: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(Controle de iluminação)</a:t>
            </a: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RFID, </a:t>
            </a:r>
            <a:r>
              <a:rPr lang="pt-BR" alt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ativação</a:t>
            </a: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(Controle de acesso – Fechadura eletrônica)</a:t>
            </a: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IR Ranger sensor infravermelho (Ligar um chuveiro)</a:t>
            </a: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Veículos Modernos (Áudio, display, ar condicionado, bomba de combustível, velocidade do carro, retrovisor, taxa de consumo de combustível, </a:t>
            </a:r>
            <a:r>
              <a:rPr lang="pt-BR" alt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Coleta de Dados, </a:t>
            </a:r>
            <a:r>
              <a:rPr lang="pt-BR" alt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endParaRPr lang="pt-BR" alt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7969294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Visão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Geral</a:t>
            </a:r>
            <a:r>
              <a:rPr lang="en-US" b="1" dirty="0">
                <a:solidFill>
                  <a:srgbClr val="0070C0"/>
                </a:solidFill>
              </a:rPr>
              <a:t> da </a:t>
            </a:r>
            <a:r>
              <a:rPr lang="en-US" b="1" dirty="0" err="1">
                <a:solidFill>
                  <a:srgbClr val="0070C0"/>
                </a:solidFill>
              </a:rPr>
              <a:t>Disciplina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957406"/>
          </a:xfrm>
        </p:spPr>
        <p:txBody>
          <a:bodyPr>
            <a:noAutofit/>
          </a:bodyPr>
          <a:lstStyle/>
          <a:p>
            <a:pPr marL="0" indent="0" algn="just" eaLnBrk="0" hangingPunct="0">
              <a:buNone/>
            </a:pPr>
            <a:r>
              <a:rPr lang="pt-BR" alt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lang="pt-BR" alt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Simuladores de Microcontroladores</a:t>
            </a:r>
            <a:endParaRPr lang="pt-BR" alt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>
              <a:buFont typeface="Wingdings" panose="05000000000000000000" pitchFamily="2" charset="2"/>
              <a:buChar char="ü"/>
            </a:pPr>
            <a:endParaRPr lang="pt-BR" alt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PICSimLab</a:t>
            </a: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https://sourceforge.net/</a:t>
            </a:r>
            <a:r>
              <a:rPr lang="pt-BR" alt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projects</a:t>
            </a: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/</a:t>
            </a:r>
            <a:r>
              <a:rPr lang="pt-BR" alt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picsim</a:t>
            </a: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/</a:t>
            </a: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CCS (</a:t>
            </a: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https://ccsinfo.com/</a:t>
            </a: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Proteus</a:t>
            </a: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Simulator (</a:t>
            </a: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https://www.labcenter.com/downloads/</a:t>
            </a: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3981378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Visão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Geral</a:t>
            </a:r>
            <a:r>
              <a:rPr lang="en-US" b="1" dirty="0">
                <a:solidFill>
                  <a:srgbClr val="0070C0"/>
                </a:solidFill>
              </a:rPr>
              <a:t> da </a:t>
            </a:r>
            <a:r>
              <a:rPr lang="en-US" b="1" dirty="0" err="1">
                <a:solidFill>
                  <a:srgbClr val="0070C0"/>
                </a:solidFill>
              </a:rPr>
              <a:t>Disciplina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957406"/>
          </a:xfrm>
        </p:spPr>
        <p:txBody>
          <a:bodyPr>
            <a:noAutofit/>
          </a:bodyPr>
          <a:lstStyle/>
          <a:p>
            <a:pPr marL="0" indent="0" algn="just" eaLnBrk="0" hangingPunct="0">
              <a:buNone/>
            </a:pPr>
            <a:r>
              <a:rPr lang="pt-BR" alt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Resumo</a:t>
            </a:r>
            <a:r>
              <a:rPr lang="pt-BR" alt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Arquitetura de 32 ou 64 bits (</a:t>
            </a: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AMD; INTEL; IBM, </a:t>
            </a:r>
            <a:r>
              <a:rPr lang="pt-BR" alt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pt-BR" alt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 eaLnBrk="0" hangingPunct="0">
              <a:buNone/>
            </a:pPr>
            <a:endParaRPr lang="pt-BR" alt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https://youtu.be/cNN_tTXABUA</a:t>
            </a:r>
            <a:endParaRPr lang="pt-BR" alt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endParaRPr lang="pt-BR" alt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endParaRPr lang="pt-BR" alt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https://chat.whatsapp.com/F3WeHnyypkA6N444UBewnG</a:t>
            </a:r>
            <a:endParaRPr lang="pt-BR" alt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451436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Objetivos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Habilidades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833334"/>
          </a:xfrm>
        </p:spPr>
        <p:txBody>
          <a:bodyPr>
            <a:noAutofit/>
          </a:bodyPr>
          <a:lstStyle/>
          <a:p>
            <a:pPr algn="just" eaLnBrk="0" hangingPunct="0"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Classificar os microcontroladores, com base no histórico de desenvolvimento, arquiteturas e conjunto de instruções, para praticar a especificação de dispositivos com desempenho adequado a uma aplicação.</a:t>
            </a:r>
          </a:p>
          <a:p>
            <a:pPr algn="just" eaLnBrk="0" hangingPunct="0">
              <a:buFont typeface="Wingdings" panose="05000000000000000000" pitchFamily="2" charset="2"/>
              <a:buChar char="§"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Avaliar ferramentas de desenvolvimento de firmware para microcontroladores, utilizando a linguagem C em compiladores e simuladores para Arduino e PIC, a fim de desenvolver um sistema embarcado de forma profissional.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5163356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Objetivos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Habilidades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833334"/>
          </a:xfrm>
        </p:spPr>
        <p:txBody>
          <a:bodyPr>
            <a:noAutofit/>
          </a:bodyPr>
          <a:lstStyle/>
          <a:p>
            <a:pPr algn="just" eaLnBrk="0" hangingPunct="0"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Esquematizar projetos com os periféricos internos ao microcontrolador, empregando conversores, contadores/temporizadores e portas com PWM, para a criação de sistemas embarcados de monitoração e controle.</a:t>
            </a:r>
          </a:p>
          <a:p>
            <a:pPr algn="just" eaLnBrk="0" hangingPunct="0">
              <a:buFont typeface="Wingdings" panose="05000000000000000000" pitchFamily="2" charset="2"/>
              <a:buChar char="§"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Criar projetos com acionamento e coleta de dados de dispositivos externos aos microcontroladores, utilizando protocolos de comunicação, sensores, mostradores e técnicas de interrupção, para integrar funções de hardware que complementam os sistemas embarcados nas aplicações de monitoração e controle.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7905594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Objetivos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Habilidades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833334"/>
          </a:xfrm>
        </p:spPr>
        <p:txBody>
          <a:bodyPr>
            <a:noAutofit/>
          </a:bodyPr>
          <a:lstStyle/>
          <a:p>
            <a:pPr algn="just" eaLnBrk="0" hangingPunct="0"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Validar as baseado nas exigências das aplicações e nas boas práticas de programação, para a obtenção da capacidade de especificar sistemas embarcados de alto desempenho com uma visão técnica e gerencial.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367386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Unidades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Conteúdos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833334"/>
          </a:xfrm>
        </p:spPr>
        <p:txBody>
          <a:bodyPr>
            <a:noAutofit/>
          </a:bodyPr>
          <a:lstStyle/>
          <a:p>
            <a:pPr marL="457200" indent="-457200" algn="just" eaLnBrk="0" hangingPunct="0">
              <a:buAutoNum type="arabicPeriod"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MICROCONTROLADORES</a:t>
            </a:r>
          </a:p>
          <a:p>
            <a:pPr marL="0" indent="0" algn="just" eaLnBrk="0" hangingPunct="0">
              <a:buNone/>
            </a:pP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1.1. A evolução dos microcontroladores</a:t>
            </a:r>
          </a:p>
          <a:p>
            <a:pPr marL="0" indent="0" algn="just" eaLnBrk="0" hangingPunct="0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1.2. Componentes básicos de microcontroladores</a:t>
            </a:r>
          </a:p>
          <a:p>
            <a:pPr marL="0" indent="0" algn="just" eaLnBrk="0" hangingPunct="0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1.3. Distinção entre os diferentes microcontroladores</a:t>
            </a:r>
          </a:p>
          <a:p>
            <a:pPr marL="0" indent="0" algn="just" eaLnBrk="0" hangingPunct="0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1.4. Identificação de microcontroladores, com base nas famílias e tipos existentes no mercado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2653908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Unidades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Conteúdos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833334"/>
          </a:xfrm>
        </p:spPr>
        <p:txBody>
          <a:bodyPr>
            <a:noAutofit/>
          </a:bodyPr>
          <a:lstStyle/>
          <a:p>
            <a:pPr marL="457200" indent="-457200" algn="just" eaLnBrk="0" hangingPunct="0">
              <a:buAutoNum type="arabicPeriod" startAt="2"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COMPILADORES E SIMULADORES</a:t>
            </a:r>
          </a:p>
          <a:p>
            <a:pPr marL="0" indent="0" algn="just" eaLnBrk="0" hangingPunct="0">
              <a:buNone/>
            </a:pP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2.1. Linguagem c na programação de sistemas embarcados</a:t>
            </a:r>
          </a:p>
          <a:p>
            <a:pPr marL="0" indent="0" algn="just" eaLnBrk="0" hangingPunct="0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2.2. Ferramentas de desenvolvimento de software para sistemas embarcados</a:t>
            </a:r>
          </a:p>
          <a:p>
            <a:pPr marL="0" indent="0" algn="just" eaLnBrk="0" hangingPunct="0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2.3. Principais funções do módulo simulador da plataforma </a:t>
            </a:r>
            <a:r>
              <a:rPr lang="pt-BR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ARDUÍNO</a:t>
            </a: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circuitos eletrônicos da ferramenta </a:t>
            </a:r>
            <a:r>
              <a:rPr lang="pt-BR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TINKERCAD</a:t>
            </a:r>
          </a:p>
          <a:p>
            <a:pPr marL="0" indent="0" algn="just" eaLnBrk="0" hangingPunct="0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2.4. Características da ferramenta de simulação </a:t>
            </a:r>
            <a:r>
              <a:rPr lang="pt-BR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PICSIMLAB</a:t>
            </a: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para microcontroladores PIC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8365890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Unidades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Conteúdos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4039314"/>
          </a:xfrm>
        </p:spPr>
        <p:txBody>
          <a:bodyPr>
            <a:noAutofit/>
          </a:bodyPr>
          <a:lstStyle/>
          <a:p>
            <a:pPr marL="0" indent="0" algn="just" eaLnBrk="0" hangingPunct="0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PERIFÉRICOS INTEGRADOS</a:t>
            </a:r>
          </a:p>
          <a:p>
            <a:pPr marL="0" indent="0" algn="just" eaLnBrk="0" hangingPunct="0">
              <a:buNone/>
            </a:pP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3.1. Portas de entrada e saída dos microcontroladores para a interação com dispositivos externos</a:t>
            </a:r>
          </a:p>
          <a:p>
            <a:pPr marL="0" indent="0" algn="just" eaLnBrk="0" hangingPunct="0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3.2. Conversores analógico­ digitais para criação de sistemas de aquisição de dados com microcontroladores</a:t>
            </a:r>
          </a:p>
          <a:p>
            <a:pPr marL="0" indent="0" algn="just" eaLnBrk="0" hangingPunct="0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3.3. Uso de temporizadores e contadores para o desenvolvimento de sistemas de tempo real com microcontroladores</a:t>
            </a:r>
          </a:p>
          <a:p>
            <a:pPr marL="0" indent="0" algn="just" eaLnBrk="0" hangingPunct="0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3.4. Uso da modulação por largura de pulso (</a:t>
            </a:r>
            <a:r>
              <a:rPr lang="pt-BR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PWM</a:t>
            </a: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para o controle de dispositivos externos</a:t>
            </a:r>
          </a:p>
          <a:p>
            <a:pPr marL="0" indent="0" algn="just" eaLnBrk="0" hangingPunct="0">
              <a:buNone/>
            </a:pP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3294133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Unidades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Conteúdos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833334"/>
          </a:xfrm>
        </p:spPr>
        <p:txBody>
          <a:bodyPr>
            <a:noAutofit/>
          </a:bodyPr>
          <a:lstStyle/>
          <a:p>
            <a:pPr marL="457200" indent="-457200" algn="just" eaLnBrk="0" hangingPunct="0">
              <a:buAutoNum type="arabicPeriod" startAt="4"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PERIFÉRICOS EXTERNOS (ATV. PRÁTICA SUPERVISIONADA)</a:t>
            </a:r>
          </a:p>
          <a:p>
            <a:pPr marL="0" indent="0" algn="just" eaLnBrk="0" hangingPunct="0">
              <a:buNone/>
            </a:pP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4.1. Funções de programação de protocolos de transmissão de dados em microcontroladores para a comunicação com dispositivos externos</a:t>
            </a:r>
          </a:p>
          <a:p>
            <a:pPr marL="0" indent="0" algn="just" eaLnBrk="0" hangingPunct="0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4.2. Sensores e atuadores para a programação de sistemas de controle embarcados</a:t>
            </a:r>
          </a:p>
          <a:p>
            <a:pPr marL="0" indent="0" algn="just" eaLnBrk="0" hangingPunct="0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4.3. Funções para a programação de mostradores na criação de interfaces com o usuário</a:t>
            </a:r>
          </a:p>
          <a:p>
            <a:pPr marL="0" indent="0" algn="just" eaLnBrk="0" hangingPunct="0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4.4. Importância da programação de interrupções para o recebimento otimizado de dados de dispositivos externos ao microcontrolador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6225475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26338" y="1121664"/>
            <a:ext cx="8681444" cy="3160731"/>
          </a:xfrm>
        </p:spPr>
        <p:txBody>
          <a:bodyPr>
            <a:noAutofit/>
          </a:bodyPr>
          <a:lstStyle/>
          <a:p>
            <a:pPr algn="l" eaLnBrk="0" hangingPunct="0">
              <a:spcBef>
                <a:spcPct val="20000"/>
              </a:spcBef>
            </a:pPr>
            <a:br>
              <a:rPr lang="pt-BR" altLang="pt-BR" sz="3200" b="1" dirty="0">
                <a:solidFill>
                  <a:schemeClr val="bg1"/>
                </a:solidFill>
              </a:rPr>
            </a:br>
            <a:br>
              <a:rPr lang="pt-BR" altLang="pt-BR" sz="3200" b="1" dirty="0">
                <a:solidFill>
                  <a:schemeClr val="bg1"/>
                </a:solidFill>
              </a:rPr>
            </a:br>
            <a:br>
              <a:rPr lang="pt-BR" altLang="pt-BR" sz="3200" b="1" dirty="0">
                <a:solidFill>
                  <a:schemeClr val="bg1"/>
                </a:solidFill>
              </a:rPr>
            </a:br>
            <a:r>
              <a:rPr lang="pt-BR" altLang="pt-BR" sz="3200" b="1" dirty="0">
                <a:solidFill>
                  <a:schemeClr val="bg1"/>
                </a:solidFill>
              </a:rPr>
              <a:t>1 – Apresentação Pessoal</a:t>
            </a:r>
            <a:br>
              <a:rPr lang="pt-BR" altLang="pt-BR" sz="3200" b="1" dirty="0">
                <a:solidFill>
                  <a:schemeClr val="bg1"/>
                </a:solidFill>
              </a:rPr>
            </a:br>
            <a:r>
              <a:rPr lang="pt-BR" altLang="pt-BR" sz="3200" b="1" dirty="0">
                <a:solidFill>
                  <a:schemeClr val="bg1"/>
                </a:solidFill>
              </a:rPr>
              <a:t>2 – Visão Geral da Disciplina</a:t>
            </a:r>
            <a:br>
              <a:rPr lang="pt-BR" altLang="pt-BR" sz="3200" b="1" dirty="0">
                <a:solidFill>
                  <a:schemeClr val="bg1"/>
                </a:solidFill>
              </a:rPr>
            </a:br>
            <a:r>
              <a:rPr lang="pt-BR" altLang="pt-BR" sz="3200" b="1" dirty="0">
                <a:solidFill>
                  <a:schemeClr val="bg1"/>
                </a:solidFill>
              </a:rPr>
              <a:t>3 – Objetivos/Habilidades</a:t>
            </a:r>
            <a:br>
              <a:rPr lang="pt-BR" altLang="pt-BR" sz="3200" b="1" dirty="0">
                <a:solidFill>
                  <a:schemeClr val="bg1"/>
                </a:solidFill>
              </a:rPr>
            </a:br>
            <a:r>
              <a:rPr lang="pt-BR" altLang="pt-BR" sz="3200" b="1" dirty="0">
                <a:solidFill>
                  <a:schemeClr val="bg1"/>
                </a:solidFill>
              </a:rPr>
              <a:t>4 – Unidades/Conteúdos</a:t>
            </a:r>
            <a:br>
              <a:rPr lang="pt-BR" altLang="pt-BR" sz="3200" b="1" dirty="0">
                <a:solidFill>
                  <a:schemeClr val="bg1"/>
                </a:solidFill>
              </a:rPr>
            </a:br>
            <a:r>
              <a:rPr lang="pt-BR" altLang="pt-BR" sz="3200" b="1" dirty="0">
                <a:solidFill>
                  <a:schemeClr val="bg1"/>
                </a:solidFill>
              </a:rPr>
              <a:t>5 – Metodologia/Avaliação</a:t>
            </a:r>
            <a:br>
              <a:rPr lang="pt-BR" altLang="pt-BR" sz="3200" b="1" dirty="0">
                <a:solidFill>
                  <a:schemeClr val="bg1"/>
                </a:solidFill>
              </a:rPr>
            </a:br>
            <a:r>
              <a:rPr lang="pt-BR" altLang="pt-BR" sz="3200" b="1" dirty="0">
                <a:solidFill>
                  <a:schemeClr val="bg1"/>
                </a:solidFill>
              </a:rPr>
              <a:t>6 – Referências Bibliográficas</a:t>
            </a:r>
            <a:br>
              <a:rPr lang="pt-BR" altLang="pt-BR" sz="4400" dirty="0"/>
            </a:br>
            <a:br>
              <a:rPr lang="pt-BR" b="1" dirty="0">
                <a:solidFill>
                  <a:schemeClr val="bg1"/>
                </a:solidFill>
              </a:rPr>
            </a:br>
            <a:endParaRPr lang="pt-BR" sz="4800" b="1" dirty="0">
              <a:solidFill>
                <a:schemeClr val="bg1"/>
              </a:solidFill>
            </a:endParaRP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sp>
        <p:nvSpPr>
          <p:cNvPr id="7" name="Título 2">
            <a:extLst>
              <a:ext uri="{FF2B5EF4-FFF2-40B4-BE49-F238E27FC236}">
                <a16:creationId xmlns:a16="http://schemas.microsoft.com/office/drawing/2014/main" id="{5C2C7CAD-310B-468E-9BD1-616B15F8050F}"/>
              </a:ext>
            </a:extLst>
          </p:cNvPr>
          <p:cNvSpPr txBox="1">
            <a:spLocks/>
          </p:cNvSpPr>
          <p:nvPr/>
        </p:nvSpPr>
        <p:spPr>
          <a:xfrm>
            <a:off x="231278" y="224274"/>
            <a:ext cx="8681444" cy="675815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l" hangingPunct="1"/>
            <a:r>
              <a:rPr lang="pt-BR" b="1" dirty="0">
                <a:solidFill>
                  <a:schemeClr val="bg1"/>
                </a:solidFill>
              </a:rPr>
              <a:t>Agenda</a:t>
            </a:r>
            <a:endParaRPr lang="pt-BR" sz="4800" b="1" dirty="0">
              <a:solidFill>
                <a:schemeClr val="bg1"/>
              </a:solidFill>
            </a:endParaRP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03121D4B-D5B7-4659-8B64-14968B90805C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Unidades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Conteúdos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943803"/>
          </a:xfrm>
        </p:spPr>
        <p:txBody>
          <a:bodyPr>
            <a:noAutofit/>
          </a:bodyPr>
          <a:lstStyle/>
          <a:p>
            <a:pPr marL="457200" indent="-457200" algn="just" eaLnBrk="0" hangingPunct="0">
              <a:buAutoNum type="arabicPeriod" startAt="5"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PROJETOS COM MICROCONTROLADORES</a:t>
            </a:r>
          </a:p>
          <a:p>
            <a:pPr marL="0" indent="0" algn="just" eaLnBrk="0" hangingPunct="0">
              <a:buNone/>
            </a:pP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5.1. Plataformas de hardware e software para um projeto com microcontrolador</a:t>
            </a:r>
          </a:p>
          <a:p>
            <a:pPr marL="0" indent="0" algn="just" eaLnBrk="0" hangingPunct="0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5.2. Limitações dos microcontroladores para a especificação de projetos embarcados de alto desempenho</a:t>
            </a:r>
          </a:p>
          <a:p>
            <a:pPr marL="0" indent="0" algn="just" eaLnBrk="0" hangingPunct="0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5.3. Boas práticas de programação para o desenvolvimento do software embarcado nos microcontroladores</a:t>
            </a:r>
          </a:p>
          <a:p>
            <a:pPr marL="0" indent="0" algn="just" eaLnBrk="0" hangingPunct="0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5.4. Microcontroladores para projetos de comunicação sem fio e internet das coisas (IOT)</a:t>
            </a:r>
          </a:p>
          <a:p>
            <a:pPr marL="0" indent="0" algn="just" eaLnBrk="0" hangingPunct="0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.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4241193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Unidades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Conteúdos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943803"/>
          </a:xfrm>
        </p:spPr>
        <p:txBody>
          <a:bodyPr>
            <a:noAutofit/>
          </a:bodyPr>
          <a:lstStyle/>
          <a:p>
            <a:pPr marL="457200" indent="-457200" algn="just" eaLnBrk="0" hangingPunct="0">
              <a:buAutoNum type="arabicPeriod" startAt="6"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CRÉDITO DIGITAL</a:t>
            </a: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3099640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Metodologia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Avaliação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540965"/>
          </a:xfrm>
        </p:spPr>
        <p:txBody>
          <a:bodyPr>
            <a:noAutofit/>
          </a:bodyPr>
          <a:lstStyle/>
          <a:p>
            <a:pPr marL="342900" indent="-342900" eaLnBrk="0" hangingPunct="0">
              <a:buFont typeface="Wingdings" panose="05000000000000000000" pitchFamily="2" charset="2"/>
              <a:buChar char="§"/>
              <a:defRPr/>
            </a:pPr>
            <a:r>
              <a:rPr lang="pt-BR" sz="2400" dirty="0">
                <a:solidFill>
                  <a:srgbClr val="FF0000"/>
                </a:solidFill>
              </a:rPr>
              <a:t>Inovações Didática, Digital e </a:t>
            </a:r>
            <a:r>
              <a:rPr lang="pt-BR" sz="2400" dirty="0">
                <a:solidFill>
                  <a:srgbClr val="0070C0"/>
                </a:solidFill>
              </a:rPr>
              <a:t>Metodologias Ativas </a:t>
            </a:r>
            <a:r>
              <a:rPr lang="pt-BR" sz="2400" dirty="0">
                <a:solidFill>
                  <a:srgbClr val="FF0000"/>
                </a:solidFill>
              </a:rPr>
              <a:t>e Educação Digital</a:t>
            </a:r>
          </a:p>
          <a:p>
            <a:pPr algn="just" eaLnBrk="0" hangingPunct="0">
              <a:buFont typeface="Wingdings" panose="05000000000000000000" pitchFamily="2" charset="2"/>
              <a:buChar char="§"/>
              <a:defRPr/>
            </a:pPr>
            <a:r>
              <a:rPr lang="pt-BR" sz="2400" dirty="0"/>
              <a:t>O </a:t>
            </a:r>
            <a:r>
              <a:rPr lang="pt-BR" sz="2400" b="1" dirty="0">
                <a:solidFill>
                  <a:srgbClr val="FF0000"/>
                </a:solidFill>
              </a:rPr>
              <a:t>processo de ensino-­aprendizagem </a:t>
            </a:r>
            <a:r>
              <a:rPr lang="pt-BR" sz="2400" dirty="0"/>
              <a:t>será baseado em 3 etapas: a </a:t>
            </a:r>
            <a:r>
              <a:rPr lang="pt-BR" sz="2400" b="1" dirty="0">
                <a:solidFill>
                  <a:srgbClr val="FF0000"/>
                </a:solidFill>
              </a:rPr>
              <a:t>preleção</a:t>
            </a:r>
            <a:r>
              <a:rPr lang="pt-BR" sz="2400" dirty="0"/>
              <a:t>, a partir da definição de uma </a:t>
            </a:r>
            <a:r>
              <a:rPr lang="pt-BR" sz="2400" b="1" dirty="0"/>
              <a:t>situação problema </a:t>
            </a:r>
            <a:r>
              <a:rPr lang="pt-BR" sz="2400" dirty="0"/>
              <a:t>(</a:t>
            </a:r>
            <a:r>
              <a:rPr lang="pt-BR" sz="2400" b="1" dirty="0"/>
              <a:t>temática</a:t>
            </a:r>
            <a:r>
              <a:rPr lang="pt-BR" sz="2400" dirty="0"/>
              <a:t>/</a:t>
            </a:r>
            <a:r>
              <a:rPr lang="pt-BR" sz="2400" b="1" dirty="0">
                <a:solidFill>
                  <a:srgbClr val="FF0000"/>
                </a:solidFill>
              </a:rPr>
              <a:t>problematização</a:t>
            </a:r>
            <a:r>
              <a:rPr lang="pt-BR" sz="2400" dirty="0"/>
              <a:t>/</a:t>
            </a:r>
            <a:r>
              <a:rPr lang="pt-BR" sz="2400" b="1" dirty="0"/>
              <a:t>pergunta geradora</a:t>
            </a:r>
            <a:r>
              <a:rPr lang="pt-BR" sz="2400" dirty="0"/>
              <a:t>), utilização de metodologias ativas centradas no protagonismo do aluno e realização de uma </a:t>
            </a:r>
            <a:r>
              <a:rPr lang="pt-BR" sz="2400" b="1" dirty="0">
                <a:solidFill>
                  <a:srgbClr val="FF0000"/>
                </a:solidFill>
              </a:rPr>
              <a:t>atividade verificadora da aprendizagem</a:t>
            </a:r>
            <a:r>
              <a:rPr lang="pt-BR" sz="2400" dirty="0">
                <a:solidFill>
                  <a:srgbClr val="FF0000"/>
                </a:solidFill>
              </a:rPr>
              <a:t> </a:t>
            </a:r>
            <a:r>
              <a:rPr lang="pt-BR" sz="2400" dirty="0"/>
              <a:t>ao final da aula.</a:t>
            </a:r>
          </a:p>
          <a:p>
            <a:pPr marL="342900" indent="-342900" eaLnBrk="0" hangingPunct="0">
              <a:buFont typeface="Wingdings" panose="05000000000000000000" pitchFamily="2" charset="2"/>
              <a:buChar char="§"/>
              <a:defRPr/>
            </a:pPr>
            <a:r>
              <a:rPr lang="pt-BR" sz="2400" dirty="0"/>
              <a:t>Pesquisa Bibliográfica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6343262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Metodologia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Avaliação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540965"/>
          </a:xfrm>
        </p:spPr>
        <p:txBody>
          <a:bodyPr>
            <a:noAutofit/>
          </a:bodyPr>
          <a:lstStyle/>
          <a:p>
            <a:pPr marL="342900" indent="-342900" eaLnBrk="0" hangingPunct="0">
              <a:buFont typeface="Wingdings" panose="05000000000000000000" pitchFamily="2" charset="2"/>
              <a:buChar char="§"/>
              <a:defRPr/>
            </a:pPr>
            <a:r>
              <a:rPr lang="pt-BR" sz="2400" dirty="0"/>
              <a:t>Exercícios/Atividades</a:t>
            </a:r>
          </a:p>
          <a:p>
            <a:pPr marL="342900" indent="-342900" eaLnBrk="0" hangingPunct="0">
              <a:buFont typeface="Wingdings" panose="05000000000000000000" pitchFamily="2" charset="2"/>
              <a:buChar char="§"/>
              <a:defRPr/>
            </a:pPr>
            <a:r>
              <a:rPr lang="pt-BR" sz="2400" dirty="0"/>
              <a:t>Revisão para Avaliações</a:t>
            </a:r>
          </a:p>
          <a:p>
            <a:pPr marL="342900" indent="-342900" eaLnBrk="0" hangingPunct="0">
              <a:buFont typeface="Wingdings" panose="05000000000000000000" pitchFamily="2" charset="2"/>
              <a:buChar char="§"/>
              <a:defRPr/>
            </a:pPr>
            <a:r>
              <a:rPr lang="pt-BR" sz="2400" b="1" dirty="0">
                <a:solidFill>
                  <a:srgbClr val="0070C0"/>
                </a:solidFill>
              </a:rPr>
              <a:t>AV1</a:t>
            </a:r>
            <a:r>
              <a:rPr lang="pt-BR" sz="2400" dirty="0"/>
              <a:t> (Gerada pelo Docente)</a:t>
            </a:r>
          </a:p>
          <a:p>
            <a:pPr marL="342900" indent="-342900" eaLnBrk="0" hangingPunct="0">
              <a:buFont typeface="Wingdings" panose="05000000000000000000" pitchFamily="2" charset="2"/>
              <a:buChar char="§"/>
              <a:defRPr/>
            </a:pPr>
            <a:r>
              <a:rPr lang="pt-BR" sz="2400" b="1" dirty="0">
                <a:solidFill>
                  <a:srgbClr val="FF0000"/>
                </a:solidFill>
              </a:rPr>
              <a:t>AV2</a:t>
            </a:r>
            <a:r>
              <a:rPr lang="pt-BR" sz="2400" dirty="0"/>
              <a:t> (Gerado pelo BDQ - </a:t>
            </a:r>
            <a:r>
              <a:rPr lang="pt-BR" sz="2400" b="1" dirty="0"/>
              <a:t>PNI</a:t>
            </a:r>
            <a:r>
              <a:rPr lang="pt-BR" sz="2400" dirty="0"/>
              <a:t>)</a:t>
            </a:r>
          </a:p>
          <a:p>
            <a:pPr marL="342900" indent="-342900" eaLnBrk="0" hangingPunct="0">
              <a:buFont typeface="Wingdings" panose="05000000000000000000" pitchFamily="2" charset="2"/>
              <a:buChar char="§"/>
              <a:defRPr/>
            </a:pPr>
            <a:r>
              <a:rPr lang="pt-BR" sz="2400" b="1" dirty="0">
                <a:solidFill>
                  <a:srgbClr val="00B050"/>
                </a:solidFill>
              </a:rPr>
              <a:t>AV3</a:t>
            </a:r>
            <a:r>
              <a:rPr lang="pt-BR" sz="2400" dirty="0"/>
              <a:t> (Gerado pelo BDQ/Docente - </a:t>
            </a:r>
            <a:r>
              <a:rPr lang="pt-BR" sz="2400" b="1" dirty="0"/>
              <a:t>PNI</a:t>
            </a:r>
            <a:r>
              <a:rPr lang="pt-BR" sz="2400" dirty="0"/>
              <a:t> </a:t>
            </a:r>
            <a:r>
              <a:rPr lang="pt-BR" sz="2400" b="1" dirty="0">
                <a:solidFill>
                  <a:srgbClr val="FF0000"/>
                </a:solidFill>
              </a:rPr>
              <a:t>Condicional</a:t>
            </a:r>
            <a:r>
              <a:rPr lang="pt-BR" sz="2400" dirty="0"/>
              <a:t>)</a:t>
            </a:r>
          </a:p>
          <a:p>
            <a:pPr marL="342900" indent="-342900" eaLnBrk="0" hangingPunct="0">
              <a:buFont typeface="Wingdings" panose="05000000000000000000" pitchFamily="2" charset="2"/>
              <a:buChar char="§"/>
              <a:defRPr/>
            </a:pPr>
            <a:r>
              <a:rPr lang="pt-BR" sz="2400" b="1" dirty="0">
                <a:solidFill>
                  <a:srgbClr val="FF0000"/>
                </a:solidFill>
              </a:rPr>
              <a:t>AVD</a:t>
            </a:r>
            <a:r>
              <a:rPr lang="pt-BR" sz="2400" dirty="0"/>
              <a:t> (</a:t>
            </a:r>
            <a:r>
              <a:rPr lang="pt-BR" sz="2400" b="1" dirty="0"/>
              <a:t>Crédito Digital</a:t>
            </a:r>
            <a:r>
              <a:rPr lang="pt-BR" sz="2400" dirty="0"/>
              <a:t>) </a:t>
            </a:r>
            <a:r>
              <a:rPr lang="pt-BR" sz="2400" b="1" dirty="0">
                <a:solidFill>
                  <a:srgbClr val="FF0000"/>
                </a:solidFill>
              </a:rPr>
              <a:t>Não teremos, somente estudo</a:t>
            </a:r>
          </a:p>
          <a:p>
            <a:pPr marL="0" indent="0" algn="just" eaLnBrk="0" hangingPunct="0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Média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(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AV1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AV2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/ 2 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7899855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16712"/>
            <a:ext cx="8865056" cy="3833334"/>
          </a:xfrm>
        </p:spPr>
        <p:txBody>
          <a:bodyPr>
            <a:noAutofit/>
          </a:bodyPr>
          <a:lstStyle/>
          <a:p>
            <a:pPr algn="just" eaLnBrk="0" hangingPunct="0"/>
            <a:r>
              <a:rPr lang="pt-BR" sz="18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BÁSICA</a:t>
            </a:r>
          </a:p>
          <a:p>
            <a:pPr marL="0" indent="0" algn="just" eaLnBrk="0" hangingPunct="0">
              <a:buNone/>
            </a:pPr>
            <a:endParaRPr lang="pt-BR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Almeida, Rodrigo </a:t>
            </a:r>
            <a:r>
              <a:rPr lang="pt-BR" sz="16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Maximiniano</a:t>
            </a:r>
            <a:r>
              <a:rPr lang="pt-B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A.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Programação de Sistemas Embarcados ­ Desenvolvendo Software para Microcontroladores em Linguagem C. São Paulo: Grupo GEN, 2016.</a:t>
            </a:r>
          </a:p>
          <a:p>
            <a:pPr marL="0" indent="0" algn="just" eaLnBrk="0" hangingPunct="0">
              <a:buNone/>
            </a:pP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https://integrada.minhabiblioteca.com.br/#/books/9788595156371</a:t>
            </a:r>
          </a:p>
          <a:p>
            <a:pPr marL="0" indent="0" algn="just" eaLnBrk="0" hangingPunct="0">
              <a:buNone/>
            </a:pPr>
            <a:endParaRPr lang="pt-BR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Monk, Simon.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Programação com Arduino: Começando com Sketches. 2 Ed. Porto Alegre: Bookman, 2017.</a:t>
            </a:r>
          </a:p>
          <a:p>
            <a:pPr marL="0" indent="0" algn="just" eaLnBrk="0" hangingPunct="0">
              <a:buNone/>
            </a:pP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https://integrada.minhabiblioteca.com.br/books/9788582604472</a:t>
            </a:r>
          </a:p>
          <a:p>
            <a:pPr marL="0" indent="0" algn="just" eaLnBrk="0" hangingPunct="0">
              <a:buNone/>
            </a:pPr>
            <a:endParaRPr lang="pt-BR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16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Zanco</a:t>
            </a:r>
            <a:r>
              <a:rPr lang="pt-B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Wagner da Silva.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Microcontroladores PIC18 com Linguagem C ­ Uma Abordagem Prática e Objetiva. São Paulo: Érica, 2010.</a:t>
            </a:r>
          </a:p>
          <a:p>
            <a:pPr marL="0" indent="0" algn="just" eaLnBrk="0" hangingPunct="0">
              <a:buNone/>
            </a:pP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https://integrada.minhabiblioteca.com.br/books/9788536519982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3891325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833334"/>
          </a:xfrm>
        </p:spPr>
        <p:txBody>
          <a:bodyPr>
            <a:noAutofit/>
          </a:bodyPr>
          <a:lstStyle/>
          <a:p>
            <a:pPr algn="just" eaLnBrk="0" hangingPunct="0"/>
            <a:r>
              <a:rPr lang="pt-BR" sz="18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COMPLEMENTAR</a:t>
            </a:r>
          </a:p>
          <a:p>
            <a:pPr marL="0" indent="0" algn="just" eaLnBrk="0" hangingPunct="0">
              <a:buNone/>
            </a:pPr>
            <a:endParaRPr lang="pt-BR" altLang="pt-BR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altLang="pt-BR" sz="16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Miyadaira</a:t>
            </a:r>
            <a:r>
              <a:rPr lang="pt-BR" altLang="pt-B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Alberto </a:t>
            </a:r>
            <a:r>
              <a:rPr lang="pt-BR" altLang="pt-BR" sz="16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Noboru</a:t>
            </a:r>
            <a:r>
              <a:rPr lang="pt-BR" altLang="pt-B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Microcontroladores PIC18 ­ Aprenda e Programe em Linguagem C. 1 Ed. São Paulo: Érica, 2013.</a:t>
            </a:r>
          </a:p>
          <a:p>
            <a:pPr marL="0" indent="0" algn="just" eaLnBrk="0" hangingPunct="0">
              <a:buNone/>
            </a:pP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altLang="pt-BR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</a:t>
            </a: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https://integrada.minhabiblioteca.com.br/books/9788536519968</a:t>
            </a:r>
          </a:p>
          <a:p>
            <a:pPr marL="0" indent="0" algn="just" eaLnBrk="0" hangingPunct="0">
              <a:buNone/>
            </a:pPr>
            <a:endParaRPr lang="pt-BR" altLang="pt-BR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altLang="pt-B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Monk, Simon.</a:t>
            </a: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30 Projetos com Arduino. 2 Ed. São Paulo: Érica, 2014.</a:t>
            </a:r>
          </a:p>
          <a:p>
            <a:pPr marL="0" indent="0" algn="just" eaLnBrk="0" hangingPunct="0">
              <a:buNone/>
            </a:pP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altLang="pt-BR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</a:t>
            </a: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https://integrada.minhabiblioteca.com.br/#/books/9788582601631</a:t>
            </a:r>
          </a:p>
          <a:p>
            <a:pPr marL="0" indent="0" algn="just" eaLnBrk="0" hangingPunct="0">
              <a:buNone/>
            </a:pPr>
            <a:endParaRPr lang="pt-BR" altLang="pt-BR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altLang="pt-B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Oliveira, Cláudio Luís Vieira; Zanetti, Humberto Augusto </a:t>
            </a:r>
            <a:r>
              <a:rPr lang="pt-BR" altLang="pt-BR" sz="16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Piovesana</a:t>
            </a:r>
            <a:r>
              <a:rPr lang="pt-BR" altLang="pt-B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Arduino Descomplicado ­ Como Elaborar Projetos de Eletrônica. 1 Ed. São Paulo: Érica, 2015.</a:t>
            </a:r>
          </a:p>
          <a:p>
            <a:pPr marL="0" indent="0" algn="just" eaLnBrk="0" hangingPunct="0">
              <a:buNone/>
            </a:pP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altLang="pt-BR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</a:t>
            </a: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https://integrada.minhabiblioteca.com.br/books/9788536518114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9589337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833334"/>
          </a:xfrm>
        </p:spPr>
        <p:txBody>
          <a:bodyPr>
            <a:noAutofit/>
          </a:bodyPr>
          <a:lstStyle/>
          <a:p>
            <a:pPr algn="just" eaLnBrk="0" hangingPunct="0"/>
            <a:r>
              <a:rPr lang="pt-BR" sz="18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COMPLEMENTAR</a:t>
            </a:r>
          </a:p>
          <a:p>
            <a:pPr marL="0" indent="0" algn="just" eaLnBrk="0" hangingPunct="0">
              <a:buNone/>
            </a:pPr>
            <a:endParaRPr lang="pt-BR" altLang="pt-BR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altLang="pt-B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Souza, David José</a:t>
            </a: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Desbravando o PIC ­ Ampliado e Atualizado para PIC 16F628A. 12 Ed. São Paulo: Saraiva, 2009.</a:t>
            </a:r>
          </a:p>
          <a:p>
            <a:pPr marL="0" indent="0" algn="just" eaLnBrk="0" hangingPunct="0">
              <a:buNone/>
            </a:pP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altLang="pt-BR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</a:t>
            </a: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https://integrada.minhabiblioteca.com.br/#/books/9788536518312/</a:t>
            </a:r>
          </a:p>
          <a:p>
            <a:pPr marL="0" indent="0" algn="just" eaLnBrk="0" hangingPunct="0">
              <a:buNone/>
            </a:pPr>
            <a:endParaRPr lang="pt-BR" altLang="pt-BR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altLang="pt-B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Stevan Jr., Sérgio Luiz; Farinelli, Felipe Adalberto</a:t>
            </a: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pt-BR" altLang="pt-B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Domótica</a:t>
            </a: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­ Automação Residencial e Casas Inteligentes com Arduino e ESP8266. 1 Ed. São Paulo: Saraiva, 2018.</a:t>
            </a:r>
          </a:p>
          <a:p>
            <a:pPr marL="0" indent="0" algn="just" eaLnBrk="0" hangingPunct="0">
              <a:buNone/>
            </a:pP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altLang="pt-BR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</a:t>
            </a: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https://integrada.minhabiblioteca.com.br/#/books/9788536530055/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3521230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Programação Microcontroladores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sp>
        <p:nvSpPr>
          <p:cNvPr id="7" name="Título 2">
            <a:extLst>
              <a:ext uri="{FF2B5EF4-FFF2-40B4-BE49-F238E27FC236}">
                <a16:creationId xmlns:a16="http://schemas.microsoft.com/office/drawing/2014/main" id="{20DAA8A4-7BF8-435F-BB29-C3C9647C597B}"/>
              </a:ext>
            </a:extLst>
          </p:cNvPr>
          <p:cNvSpPr txBox="1">
            <a:spLocks/>
          </p:cNvSpPr>
          <p:nvPr/>
        </p:nvSpPr>
        <p:spPr>
          <a:xfrm>
            <a:off x="7484030" y="110109"/>
            <a:ext cx="1613368" cy="855867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hangingPunct="1"/>
            <a:r>
              <a:rPr lang="pt-BR" sz="3600" b="1" dirty="0">
                <a:solidFill>
                  <a:schemeClr val="bg1"/>
                </a:solidFill>
              </a:rPr>
              <a:t>YDUQS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Apresentação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Pessoal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833334"/>
          </a:xfrm>
        </p:spPr>
        <p:txBody>
          <a:bodyPr>
            <a:noAutofit/>
          </a:bodyPr>
          <a:lstStyle/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Analista de Sistemas; Lider SCRUM; Consultor e Docente</a:t>
            </a:r>
            <a:endParaRPr lang="pt-BR" altLang="pt-BR" sz="24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Doutorando Aluno Especial Ciência da Computação - UFBA 2018.2</a:t>
            </a: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StrictoSensu-MSc</a:t>
            </a:r>
            <a:r>
              <a:rPr lang="pt-BR" alt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em </a:t>
            </a:r>
            <a:r>
              <a:rPr lang="pt-BR" alt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</a:t>
            </a:r>
            <a:r>
              <a:rPr lang="pt-BR" alt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Computação - UNIFACS</a:t>
            </a: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LatoSensu</a:t>
            </a:r>
            <a:r>
              <a:rPr lang="pt-BR" alt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-MBA Gestão de Informação - UNIFACS</a:t>
            </a: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400" b="1" dirty="0">
                <a:solidFill>
                  <a:schemeClr val="accent3">
                    <a:lumMod val="50000"/>
                  </a:schemeClr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Engenheiro Eletricista 7º Semestre - Área1 (Cursando)</a:t>
            </a: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Licenciatura R2 Matemática</a:t>
            </a: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Bacharel  em Ciências Estatísticas - ESEB</a:t>
            </a: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Processamento Dados Profissionalizante - EEEMBA</a:t>
            </a:r>
            <a:endParaRPr lang="pt-BR" sz="24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298002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Visão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Geral</a:t>
            </a:r>
            <a:r>
              <a:rPr lang="en-US" b="1" dirty="0">
                <a:solidFill>
                  <a:srgbClr val="0070C0"/>
                </a:solidFill>
              </a:rPr>
              <a:t> da </a:t>
            </a:r>
            <a:r>
              <a:rPr lang="en-US" b="1" dirty="0" err="1">
                <a:solidFill>
                  <a:srgbClr val="0070C0"/>
                </a:solidFill>
              </a:rPr>
              <a:t>Disciplina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957406"/>
          </a:xfrm>
        </p:spPr>
        <p:txBody>
          <a:bodyPr>
            <a:noAutofit/>
          </a:bodyPr>
          <a:lstStyle/>
          <a:p>
            <a:pPr marL="0" indent="0" algn="just" eaLnBrk="0" hangingPunct="0">
              <a:buNone/>
            </a:pP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disciplina visa habilitar o discente a explicar o princípio de funcionamento de microcontroladores, no que tange:</a:t>
            </a:r>
          </a:p>
          <a:p>
            <a:pPr marL="0" indent="0" algn="just" eaLnBrk="0" hangingPunct="0">
              <a:buNone/>
            </a:pPr>
            <a:endParaRPr lang="pt-BR" alt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>
              <a:buFont typeface="Wingdings" panose="05000000000000000000" pitchFamily="2" charset="2"/>
              <a:buChar char="§"/>
            </a:pP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Desenvolver programas em C para microcontroladores comerciais; </a:t>
            </a:r>
          </a:p>
          <a:p>
            <a:pPr algn="just" eaLnBrk="0" hangingPunct="0">
              <a:buFont typeface="Wingdings" panose="05000000000000000000" pitchFamily="2" charset="2"/>
              <a:buChar char="§"/>
            </a:pP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Utilizar ferramentas de análise, desenvolvimento e depuração de programas para microcontroladores comerciais; </a:t>
            </a:r>
          </a:p>
          <a:p>
            <a:pPr algn="just" eaLnBrk="0" hangingPunct="0">
              <a:buFont typeface="Wingdings" panose="05000000000000000000" pitchFamily="2" charset="2"/>
              <a:buChar char="§"/>
            </a:pP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Projetar e construir sistemas baseados em microcontroladores comerciais.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8440960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Visão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Geral</a:t>
            </a:r>
            <a:r>
              <a:rPr lang="en-US" b="1" dirty="0">
                <a:solidFill>
                  <a:srgbClr val="0070C0"/>
                </a:solidFill>
              </a:rPr>
              <a:t> da </a:t>
            </a:r>
            <a:r>
              <a:rPr lang="en-US" b="1" dirty="0" err="1">
                <a:solidFill>
                  <a:srgbClr val="0070C0"/>
                </a:solidFill>
              </a:rPr>
              <a:t>Disciplina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16378"/>
            <a:ext cx="8865056" cy="3957406"/>
          </a:xfrm>
        </p:spPr>
        <p:txBody>
          <a:bodyPr>
            <a:noAutofit/>
          </a:bodyPr>
          <a:lstStyle/>
          <a:p>
            <a:pPr marL="0" indent="0" algn="just" eaLnBrk="0" hangingPunct="0">
              <a:buNone/>
            </a:pP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 </a:t>
            </a:r>
            <a:r>
              <a:rPr lang="pt-BR" alt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microprocessador</a:t>
            </a: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um dispositivo que incorpora as funções de uma CPU em um único CI (ou alguns).  Em síntese, uma CPU tem como características:</a:t>
            </a:r>
          </a:p>
          <a:p>
            <a:pPr marL="0" indent="0" algn="just" eaLnBrk="0" hangingPunct="0">
              <a:buNone/>
            </a:pPr>
            <a:endParaRPr lang="pt-BR" alt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Baseado em registradores internos</a:t>
            </a: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Dados binários como entrada</a:t>
            </a: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Processa-os de acordo com um conjunto de instruções</a:t>
            </a: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Armazena as instruções na memoria</a:t>
            </a: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Fornece uma saída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833517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Visão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Geral</a:t>
            </a:r>
            <a:r>
              <a:rPr lang="en-US" b="1" dirty="0">
                <a:solidFill>
                  <a:srgbClr val="0070C0"/>
                </a:solidFill>
              </a:rPr>
              <a:t> da </a:t>
            </a:r>
            <a:r>
              <a:rPr lang="en-US" b="1" dirty="0" err="1">
                <a:solidFill>
                  <a:srgbClr val="0070C0"/>
                </a:solidFill>
              </a:rPr>
              <a:t>Disciplina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16378"/>
            <a:ext cx="8865056" cy="3957406"/>
          </a:xfrm>
        </p:spPr>
        <p:txBody>
          <a:bodyPr>
            <a:noAutofit/>
          </a:bodyPr>
          <a:lstStyle/>
          <a:p>
            <a:pPr marL="0" indent="0" algn="just" eaLnBrk="0" hangingPunct="0">
              <a:buNone/>
            </a:pP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Ao comparar os </a:t>
            </a:r>
            <a:r>
              <a:rPr lang="pt-BR" alt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microprocessadores</a:t>
            </a: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em laptops, considera-se:</a:t>
            </a:r>
          </a:p>
          <a:p>
            <a:pPr marL="0" indent="0" algn="just" eaLnBrk="0" hangingPunct="0">
              <a:buNone/>
            </a:pPr>
            <a:endParaRPr lang="pt-BR" alt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Número de núcleos; Velocidade do </a:t>
            </a:r>
            <a:r>
              <a:rPr lang="pt-BR" alt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clock</a:t>
            </a: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Tamanho do cache (como RAM, memória armazenada na CPU, por isso é mais rápido) ;</a:t>
            </a: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hyperthreading</a:t>
            </a: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(executando vários threads simultaneamente)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4657730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Visão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Geral</a:t>
            </a:r>
            <a:r>
              <a:rPr lang="en-US" b="1" dirty="0">
                <a:solidFill>
                  <a:srgbClr val="0070C0"/>
                </a:solidFill>
              </a:rPr>
              <a:t> da </a:t>
            </a:r>
            <a:r>
              <a:rPr lang="en-US" b="1" dirty="0" err="1">
                <a:solidFill>
                  <a:srgbClr val="0070C0"/>
                </a:solidFill>
              </a:rPr>
              <a:t>Disciplina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957406"/>
          </a:xfrm>
        </p:spPr>
        <p:txBody>
          <a:bodyPr>
            <a:noAutofit/>
          </a:bodyPr>
          <a:lstStyle/>
          <a:p>
            <a:pPr marL="0" indent="0" algn="just" eaLnBrk="0" hangingPunct="0">
              <a:buNone/>
            </a:pPr>
            <a:r>
              <a:rPr lang="pt-BR" alt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alt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Microcontrolador</a:t>
            </a:r>
            <a:endParaRPr lang="pt-BR" alt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endParaRPr lang="en-US" altLang="pt-BR" sz="2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um pequeno computador (</a:t>
            </a:r>
            <a:r>
              <a:rPr lang="pt-BR" alt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SoC</a:t>
            </a: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pt-BR" alt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System-</a:t>
            </a:r>
            <a:r>
              <a:rPr lang="pt-BR" alt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pt-BR" alt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-a-Chip</a:t>
            </a: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num único chip (circuito integrado) com capacidade programável. Possui recursos necessários para funcionar sem depender de nenhum outro componente.</a:t>
            </a:r>
          </a:p>
          <a:p>
            <a:pPr marL="0" indent="0" algn="just" eaLnBrk="0" hangingPunct="0">
              <a:buNone/>
            </a:pPr>
            <a:endParaRPr lang="pt-BR" alt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Neste chip temos o </a:t>
            </a:r>
            <a:r>
              <a:rPr lang="pt-BR" alt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core de processador</a:t>
            </a: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alt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memória interna</a:t>
            </a: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alt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alt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periféricos programáveis de E/S (</a:t>
            </a: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pode conter módulos: conversores A/D; protocolos de comunicação: USB, serial, 2C; Wi-Fi integrado).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836621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Visão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Geral</a:t>
            </a:r>
            <a:r>
              <a:rPr lang="en-US" b="1" dirty="0">
                <a:solidFill>
                  <a:srgbClr val="0070C0"/>
                </a:solidFill>
              </a:rPr>
              <a:t> da </a:t>
            </a:r>
            <a:r>
              <a:rPr lang="en-US" b="1" dirty="0" err="1">
                <a:solidFill>
                  <a:srgbClr val="0070C0"/>
                </a:solidFill>
              </a:rPr>
              <a:t>Disciplina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957406"/>
          </a:xfrm>
        </p:spPr>
        <p:txBody>
          <a:bodyPr>
            <a:noAutofit/>
          </a:bodyPr>
          <a:lstStyle/>
          <a:p>
            <a:pPr marL="0" indent="0" algn="just" eaLnBrk="0" hangingPunct="0">
              <a:buNone/>
            </a:pPr>
            <a:r>
              <a:rPr lang="pt-BR" alt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alt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Microcontrolador (CPU </a:t>
            </a:r>
            <a:r>
              <a:rPr lang="pt-BR" alt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vs</a:t>
            </a:r>
            <a:r>
              <a:rPr lang="pt-BR" alt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alt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MCU</a:t>
            </a:r>
            <a:r>
              <a:rPr lang="pt-BR" alt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alt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vs</a:t>
            </a:r>
            <a:r>
              <a:rPr lang="pt-BR" alt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alt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SoC</a:t>
            </a:r>
            <a:r>
              <a:rPr lang="pt-BR" alt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alt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vs</a:t>
            </a:r>
            <a:r>
              <a:rPr lang="pt-BR" alt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alt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FPGA</a:t>
            </a:r>
            <a:r>
              <a:rPr lang="pt-BR" alt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pt-BR" alt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>
              <a:buFont typeface="Wingdings" panose="05000000000000000000" pitchFamily="2" charset="2"/>
              <a:buChar char="ü"/>
            </a:pPr>
            <a:endParaRPr lang="en-US" altLang="pt-BR" sz="2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 modelos de chips de silício mais novos não necessitam de outros componentes para funcionar, são autossuficientes. São projetados para sistemas embarcados.</a:t>
            </a:r>
          </a:p>
          <a:p>
            <a:pPr marL="0" indent="0" algn="just" eaLnBrk="0" hangingPunct="0">
              <a:buNone/>
            </a:pPr>
            <a:endParaRPr lang="pt-BR" alt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Estão disponíveis em diversos encapsulamentos, variadas famílias e modelos com características próprias (módulos, arquiteturas, </a:t>
            </a:r>
            <a:r>
              <a:rPr lang="pt-BR" alt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timers</a:t>
            </a: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controle de intensidade, sistema de controle de feedback, etc.).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2380910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Visão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Geral</a:t>
            </a:r>
            <a:r>
              <a:rPr lang="en-US" b="1" dirty="0">
                <a:solidFill>
                  <a:srgbClr val="0070C0"/>
                </a:solidFill>
              </a:rPr>
              <a:t> da </a:t>
            </a:r>
            <a:r>
              <a:rPr lang="en-US" b="1" dirty="0" err="1">
                <a:solidFill>
                  <a:srgbClr val="0070C0"/>
                </a:solidFill>
              </a:rPr>
              <a:t>Disciplina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957406"/>
          </a:xfrm>
        </p:spPr>
        <p:txBody>
          <a:bodyPr>
            <a:noAutofit/>
          </a:bodyPr>
          <a:lstStyle/>
          <a:p>
            <a:pPr marL="0" indent="0" algn="just" eaLnBrk="0" hangingPunct="0">
              <a:buNone/>
            </a:pPr>
            <a:r>
              <a:rPr lang="pt-BR" alt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</a:t>
            </a:r>
            <a:r>
              <a:rPr lang="pt-BR" alt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Famílias de Microcontroladores / Fabricantes</a:t>
            </a:r>
            <a:endParaRPr lang="pt-BR" alt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>
              <a:buFont typeface="Wingdings" panose="05000000000000000000" pitchFamily="2" charset="2"/>
              <a:buChar char="ü"/>
            </a:pPr>
            <a:endParaRPr lang="pt-BR" alt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Microchip (PIC e </a:t>
            </a:r>
            <a:r>
              <a:rPr lang="pt-BR" alt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dsPIC</a:t>
            </a: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ATMEL (8051 e AVR)</a:t>
            </a: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ATMega</a:t>
            </a: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(Arduíno), é uma plataforma </a:t>
            </a:r>
            <a:r>
              <a:rPr lang="pt-BR" alt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opensource</a:t>
            </a: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dev. (Na placa Arduino Uno utiliza um microcontrolador </a:t>
            </a:r>
            <a:r>
              <a:rPr lang="pt-BR" alt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ATMEGA328</a:t>
            </a: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ARM (Série </a:t>
            </a:r>
            <a:r>
              <a:rPr lang="pt-BR" alt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Cortex</a:t>
            </a: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Texas </a:t>
            </a:r>
            <a:r>
              <a:rPr lang="pt-BR" alt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Instruments</a:t>
            </a: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(Série MSP)</a:t>
            </a: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ESPRESSIF (Séria ESP) para IOT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7318169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2974</TotalTime>
  <Words>1630</Words>
  <Application>Microsoft Office PowerPoint</Application>
  <PresentationFormat>Apresentação na tela (16:9)</PresentationFormat>
  <Paragraphs>173</Paragraphs>
  <Slides>27</Slides>
  <Notes>24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27</vt:i4>
      </vt:variant>
    </vt:vector>
  </HeadingPairs>
  <TitlesOfParts>
    <vt:vector size="32" baseType="lpstr">
      <vt:lpstr>Arial</vt:lpstr>
      <vt:lpstr>Calibri</vt:lpstr>
      <vt:lpstr>Times New Roman</vt:lpstr>
      <vt:lpstr>Wingdings</vt:lpstr>
      <vt:lpstr>Office Theme</vt:lpstr>
      <vt:lpstr>Programação Microcontroladores</vt:lpstr>
      <vt:lpstr>   1 – Apresentação Pessoal 2 – Visão Geral da Disciplina 3 – Objetivos/Habilidades 4 – Unidades/Conteúdos 5 – Metodologia/Avaliação 6 – Referências Bibliográficas  </vt:lpstr>
      <vt:lpstr>Apresentação Pessoal</vt:lpstr>
      <vt:lpstr>Visão Geral da Disciplina</vt:lpstr>
      <vt:lpstr>Visão Geral da Disciplina</vt:lpstr>
      <vt:lpstr>Visão Geral da Disciplina</vt:lpstr>
      <vt:lpstr>Visão Geral da Disciplina</vt:lpstr>
      <vt:lpstr>Visão Geral da Disciplina</vt:lpstr>
      <vt:lpstr>Visão Geral da Disciplina</vt:lpstr>
      <vt:lpstr>Visão Geral da Disciplina</vt:lpstr>
      <vt:lpstr>Visão Geral da Disciplina</vt:lpstr>
      <vt:lpstr>Visão Geral da Disciplina</vt:lpstr>
      <vt:lpstr>Objetivos/Habilidades</vt:lpstr>
      <vt:lpstr>Objetivos/Habilidades</vt:lpstr>
      <vt:lpstr>Objetivos/Habilidades</vt:lpstr>
      <vt:lpstr>Unidades/Conteúdos</vt:lpstr>
      <vt:lpstr>Unidades/Conteúdos</vt:lpstr>
      <vt:lpstr>Unidades/Conteúdos</vt:lpstr>
      <vt:lpstr>Unidades/Conteúdos</vt:lpstr>
      <vt:lpstr>Unidades/Conteúdos</vt:lpstr>
      <vt:lpstr>Unidades/Conteúdos</vt:lpstr>
      <vt:lpstr>Metodologia/Avaliação</vt:lpstr>
      <vt:lpstr>Metodologia/Avaliação</vt:lpstr>
      <vt:lpstr>Referências Bibliográficas</vt:lpstr>
      <vt:lpstr>Referências Bibliográficas</vt:lpstr>
      <vt:lpstr>Referências Bibliográficas</vt:lpstr>
      <vt:lpstr>Programação Microcontroladores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 CARDOSO DA SILVA FILHO</cp:lastModifiedBy>
  <cp:revision>730</cp:revision>
  <dcterms:created xsi:type="dcterms:W3CDTF">2020-03-17T20:12:34Z</dcterms:created>
  <dcterms:modified xsi:type="dcterms:W3CDTF">2023-03-01T21:30:31Z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