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91" r:id="rId3"/>
    <p:sldId id="331" r:id="rId4"/>
    <p:sldId id="332" r:id="rId5"/>
    <p:sldId id="348" r:id="rId6"/>
    <p:sldId id="358" r:id="rId7"/>
    <p:sldId id="357" r:id="rId8"/>
    <p:sldId id="355" r:id="rId9"/>
    <p:sldId id="351" r:id="rId10"/>
    <p:sldId id="356" r:id="rId11"/>
    <p:sldId id="362" r:id="rId12"/>
    <p:sldId id="352" r:id="rId13"/>
    <p:sldId id="333" r:id="rId14"/>
    <p:sldId id="359" r:id="rId15"/>
    <p:sldId id="360" r:id="rId16"/>
    <p:sldId id="334" r:id="rId17"/>
    <p:sldId id="343" r:id="rId18"/>
    <p:sldId id="344" r:id="rId19"/>
    <p:sldId id="345" r:id="rId20"/>
    <p:sldId id="346" r:id="rId21"/>
    <p:sldId id="347" r:id="rId22"/>
    <p:sldId id="335" r:id="rId23"/>
    <p:sldId id="340" r:id="rId24"/>
    <p:sldId id="336" r:id="rId25"/>
    <p:sldId id="341" r:id="rId26"/>
    <p:sldId id="361" r:id="rId27"/>
    <p:sldId id="309" r:id="rId2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338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9447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9548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9477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788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3631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264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31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0382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821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35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366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46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6740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9238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574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160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picsi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labcenter.com/downloads/" TargetMode="External"/><Relationship Id="rId4" Type="http://schemas.openxmlformats.org/officeDocument/2006/relationships/hyperlink" Target="https://ccsinfo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NN_tTXABU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hat.whatsapp.com/F3WeHnyypkA6N444UBewn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Aplicações com Microcontroladores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de Movimento PIR,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detecção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(Controle de iluminação)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RFID,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ativação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(Controle de acesso – Fechadura eletrônica)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 Ranger sensor infravermelho (Ligar um chuveiro)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Veículos Modernos (Áudio, display, ar condicionado, bomba de combustível, velocidade do carro, retrovisor, taxa de consumo de combustível,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Coleta de Dados, </a:t>
            </a:r>
            <a:r>
              <a:rPr lang="pt-BR" alt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alt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9692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Simuladores de Microcontroladores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PICSimLab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https://sourceforge.net/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projects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picsim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CCS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https://ccsinfo.com/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Proteus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Simulator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https://www.labcenter.com/downloads/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9813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Resumo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Arquitetura de 32 ou 64 bits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AMD; INTEL; IBM,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https://youtu.be/cNN_tTXABUA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https://chat.whatsapp.com/F3WeHnyypkA6N444UBewnG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5143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Classificar os microcontroladores, com base no histórico de desenvolvimento, arquiteturas e conjunto de instruções, para praticar a especificação de dispositivos com desempenho adequado a uma aplicação.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Avaliar ferramentas de desenvolvimento de firmware para microcontroladores, utilizando a linguagem C em compiladores e simuladores para Arduino e PIC, a fim de desenvolver um sistema embarcado de forma profissional.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Esquematizar projetos com os periféricos internos ao microcontrolador, empregando conversores, contadores/temporizadores e portas com PWM, para a criação de sistemas embarcados de monitoração e controle.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projetos com acionamento e coleta de dados de dispositivos externos aos microcontroladores, utilizando protocolos de comunicação, sensores, mostradores e técnicas de interrupção, para integrar funções de hardware que complementam os sistemas embarcados nas aplicações de monitoração e controle.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0559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 as plataformas 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 hardware/software para um projeto 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microcontrolador,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baseado nas exigências das aplicações e nas boas práticas de programação, para a obtenção da capacidade de especificar sistemas embarcados de alto desempenho com uma visão técnica e gerencial.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673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A evolução dos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Componentes básicos de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 Distinção entre os diferentes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1.4. Identificação de microcontroladores, com base nas famílias e tipos existentes no mercado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2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COMPILADORES E SIMULADORES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Linguagem c na programação de sistemas embarcados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Ferramentas de desenvolvimento de software para sistemas embarcados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Principais funções do módulo simulador da plataforma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ARDUÍNO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circuitos eletrônicos da ferramenta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2.4. Características da ferramenta de simulação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PICSIMLAB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microcontroladores PIC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6589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4039314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PERIFÉRICOS INTEGRADOS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Portas de entrada e saída dos microcontroladores para a interação com dispositivos externos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 Conversores analógico­ digitais para criação de sistemas de aquisição de dados com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3.3. Uso de temporizadores e contadores para o desenvolvimento de sistemas de tempo real com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Uso da modulação por largura de pulso (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para o controle de dispositivos externos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9413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4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 EXTERNOS (ATV. PRÁTICA SUPERVISIONADA)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Funções de programação de protocolos de transmissão de dados em microcontroladores para a comunicação com dispositivos externos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 Sensores e atuadores para a programação de sistemas de controle embarcados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 Funções para a programação de mostradores na criação de interfaces com o usuário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 Importância da programação de interrupções para o recebimento otimizado de dados de dispositivos externos ao microcontrolador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254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PROJETOS COM MICROCONTROLADORES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 Plataformas de hardware e software para um projeto com microcontrolador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 Limitações dos microcontroladores para a especificação de projetos embarcados de alto desempenho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 Boas práticas de programação para o desenvolvimento do software embarcado nos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5.4. Microcontroladores para projetos de comunicação sem fio e internet das coisas (IOT)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4119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6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CRÉDITO DIGITAL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9964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>
                <a:solidFill>
                  <a:srgbClr val="FF0000"/>
                </a:solidFill>
              </a:rPr>
              <a:t>Inovações Didática, Digital e </a:t>
            </a:r>
            <a:r>
              <a:rPr lang="pt-BR" sz="2400" dirty="0">
                <a:solidFill>
                  <a:srgbClr val="0070C0"/>
                </a:solidFill>
              </a:rPr>
              <a:t>Metodologias Ativas </a:t>
            </a:r>
            <a:r>
              <a:rPr lang="pt-BR" sz="2400" dirty="0">
                <a:solidFill>
                  <a:srgbClr val="FF0000"/>
                </a:solidFill>
              </a:rPr>
              <a:t>e Educação Digital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O </a:t>
            </a:r>
            <a:r>
              <a:rPr lang="pt-BR" sz="2400" b="1" dirty="0">
                <a:solidFill>
                  <a:srgbClr val="FF0000"/>
                </a:solidFill>
              </a:rPr>
              <a:t>processo de ensino-­aprendizagem </a:t>
            </a:r>
            <a:r>
              <a:rPr lang="pt-BR" sz="2400" dirty="0"/>
              <a:t>será baseado em 3 etapas: a </a:t>
            </a:r>
            <a:r>
              <a:rPr lang="pt-BR" sz="2400" b="1" dirty="0">
                <a:solidFill>
                  <a:srgbClr val="FF0000"/>
                </a:solidFill>
              </a:rPr>
              <a:t>preleção</a:t>
            </a:r>
            <a:r>
              <a:rPr lang="pt-BR" sz="2400" dirty="0"/>
              <a:t>, a partir da definição de uma </a:t>
            </a:r>
            <a:r>
              <a:rPr lang="pt-BR" sz="2400" b="1" dirty="0"/>
              <a:t>situação problema </a:t>
            </a:r>
            <a:r>
              <a:rPr lang="pt-BR" sz="2400" dirty="0"/>
              <a:t>(</a:t>
            </a:r>
            <a:r>
              <a:rPr lang="pt-BR" sz="2400" b="1" dirty="0"/>
              <a:t>temática</a:t>
            </a:r>
            <a:r>
              <a:rPr lang="pt-BR" sz="2400" dirty="0"/>
              <a:t>/</a:t>
            </a:r>
            <a:r>
              <a:rPr lang="pt-BR" sz="2400" b="1" dirty="0">
                <a:solidFill>
                  <a:srgbClr val="FF0000"/>
                </a:solidFill>
              </a:rPr>
              <a:t>problematização</a:t>
            </a:r>
            <a:r>
              <a:rPr lang="pt-BR" sz="2400" dirty="0"/>
              <a:t>/</a:t>
            </a:r>
            <a:r>
              <a:rPr lang="pt-BR" sz="2400" b="1" dirty="0"/>
              <a:t>pergunta geradora</a:t>
            </a:r>
            <a:r>
              <a:rPr lang="pt-BR" sz="2400" dirty="0"/>
              <a:t>), utilização de metodologias ativas centradas no protagonismo do aluno e realização de uma </a:t>
            </a:r>
            <a:r>
              <a:rPr lang="pt-BR" sz="2400" b="1" dirty="0">
                <a:solidFill>
                  <a:srgbClr val="FF0000"/>
                </a:solidFill>
              </a:rPr>
              <a:t>atividade verificadora da aprendizagem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ao final da aula.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Pesquisa Bibliográfica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Exercícios/Atividades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0070C0"/>
                </a:solidFill>
              </a:rPr>
              <a:t>AV1</a:t>
            </a:r>
            <a:r>
              <a:rPr lang="pt-BR" sz="2400" dirty="0"/>
              <a:t> (Gerada pelo Docente)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FF0000"/>
                </a:solidFill>
              </a:rPr>
              <a:t>AV2</a:t>
            </a:r>
            <a:r>
              <a:rPr lang="pt-BR" sz="2400" dirty="0"/>
              <a:t> (Gerado pelo BDQ - </a:t>
            </a:r>
            <a:r>
              <a:rPr lang="pt-BR" sz="2400" b="1" dirty="0"/>
              <a:t>PNI</a:t>
            </a:r>
            <a:r>
              <a:rPr lang="pt-BR" sz="2400" dirty="0"/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00B050"/>
                </a:solidFill>
              </a:rPr>
              <a:t>AV3</a:t>
            </a:r>
            <a:r>
              <a:rPr lang="pt-BR" sz="2400" dirty="0"/>
              <a:t> (Gerado pelo BDQ/Docente - </a:t>
            </a:r>
            <a:r>
              <a:rPr lang="pt-BR" sz="2400" b="1" dirty="0"/>
              <a:t>PNI</a:t>
            </a:r>
            <a:r>
              <a:rPr lang="pt-BR" sz="2400" dirty="0"/>
              <a:t> </a:t>
            </a:r>
            <a:r>
              <a:rPr lang="pt-BR" sz="2400" b="1" dirty="0">
                <a:solidFill>
                  <a:srgbClr val="FF0000"/>
                </a:solidFill>
              </a:rPr>
              <a:t>Condicional</a:t>
            </a:r>
            <a:r>
              <a:rPr lang="pt-BR" sz="2400" dirty="0"/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FF0000"/>
                </a:solidFill>
              </a:rPr>
              <a:t>AVD</a:t>
            </a:r>
            <a:r>
              <a:rPr lang="pt-BR" sz="2400" dirty="0"/>
              <a:t> (</a:t>
            </a:r>
            <a:r>
              <a:rPr lang="pt-BR" sz="2400" b="1" dirty="0"/>
              <a:t>Crédito Digital</a:t>
            </a:r>
            <a:r>
              <a:rPr lang="pt-BR" sz="2400" dirty="0"/>
              <a:t>) </a:t>
            </a:r>
            <a:r>
              <a:rPr lang="pt-BR" sz="2400" b="1" dirty="0">
                <a:solidFill>
                  <a:srgbClr val="FF0000"/>
                </a:solidFill>
              </a:rPr>
              <a:t>Não teremos, somente estudo</a:t>
            </a:r>
          </a:p>
          <a:p>
            <a:pPr marL="0" indent="0" algn="just" eaLnBrk="0" hangingPunc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AV1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AV2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2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9985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712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Almeida, Rodrigo 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Maximiniano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Programação de Sistemas Embarcados ­ Desenvolvendo Software para Microcontroladores em Linguagem C. São Paulo: Grupo GEN, 2016.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https://integrada.minhabiblioteca.com.br/#/books/9788595156371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Monk, Simon.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Programação com Arduino: Começando com Sketches. 2 Ed. Porto Alegre: Bookman, 2017.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https://integrada.minhabiblioteca.com.br/books/9788582604472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Zanco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Wagner da Silva.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Microcontroladores PIC18 com Linguagem C ­ Uma Abordagem Prática e Objetiva. São Paulo: Érica, 2010.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https://integrada.minhabiblioteca.com.br/books/9788536519982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Miyadaira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Alberto 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Noboru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Microcontroladores PIC18 ­ Aprenda e Programe em Linguagem C. 1 Ed. São Paulo: Érica, 2013.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https://integrada.minhabiblioteca.com.br/books/9788536519968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Monk, Simon.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 Projetos com Arduino. 2 Ed. São Paulo: Érica, 2014.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https://integrada.minhabiblioteca.com.br/#/books/9788582601631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Oliveira, Cláudio Luís Vieira; Zanetti, Humberto Augusto 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Piovesana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Arduino Descomplicado ­ Como Elaborar Projetos de Eletrônica. 1 Ed. São Paulo: Érica, 2015.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https://integrada.minhabiblioteca.com.br/books/9788536518114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8933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Souza, David José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Desbravando o PIC ­ Ampliado e Atualizado para PIC 16F628A. 12 Ed. São Paulo: Saraiva, 2009.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https://integrada.minhabiblioteca.com.br/#/books/9788536518312/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Stevan Jr., Sérgio Luiz; Farinelli, Felipe Adalberto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Domótica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­ Automação Residencial e Casas Inteligentes com Arduino e ESP8266. 1 Ed. São Paulo: Saraiva, 2018.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https://integrada.minhabiblioteca.com.br/#/books/9788536530055/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52123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7º Semestre - Área1 (Cursando)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habilitar o discente a explicar o princípio de funcionamento de microcontroladores, no que tange: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Desenvolver programas em C para microcontroladores comerciais;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ferramentas de análise, desenvolvimento e depuração de programas para microcontroladores comerciais;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Projetar e construir sistemas baseados em microcontroladores comerciais.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378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microprocessador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dispositivo que incorpora as funções de uma CPU em um único CI (ou alguns).  Em síntese, uma CPU tem como características: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Baseado em registradores internos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binários como entrada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Processa-os de acordo com um conjunto de instruções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 as instruções na memoria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 uma saída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335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378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comparar os 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microprocessadores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laptops, considera-se: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de núcleos; Velocidade do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do cache (como RAM, memória armazenada na CPU, por isso é mais rápido) ;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hyperthreading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(executando vários threads simultaneamente)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6577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en-US" altLang="pt-BR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pequeno computador (</a:t>
            </a:r>
            <a:r>
              <a:rPr lang="pt-BR" alt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System-</a:t>
            </a:r>
            <a:r>
              <a:rPr lang="pt-BR" alt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-a-Chip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num único chip (circuito integrado) com capacidade programável. Possui recursos necessários para funcionar sem depender de nenhum outro componente.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chip temos o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de processador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interna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 programáveis de E/S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 conter módulos: conversores A/D; protocolos de comunicação: USB, serial, 2C; Wi-Fi integrado).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366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 (CPU </a:t>
            </a:r>
            <a:r>
              <a:rPr lang="pt-BR" alt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en-US" altLang="pt-BR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modelos de chips de silício mais novos não necessitam de outros componentes para funcionar, são autossuficientes. São projetados para sistemas embarcados.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Estão disponíveis em diversos encapsulamentos, variadas famílias e modelos com características próprias (módulos, arquiteturas,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controle de intensidade, sistema de controle de feedback, etc.).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3809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Famílias de Microcontroladores / Fabricantes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Microchip (PIC e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dsPIC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ATMEL (8051 e AVR)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ATMega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(Arduíno), é uma plataforma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opensource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dev. (Na placa Arduino Uno utiliza um microcontrolador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ATMEGA328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(Série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Cortex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Texas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(Série MSP)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ESPRESSIF (Séria ESP) para IOT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181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2978</TotalTime>
  <Words>1641</Words>
  <Application>Microsoft Office PowerPoint</Application>
  <PresentationFormat>Apresentação na tela (16:9)</PresentationFormat>
  <Paragraphs>173</Paragraphs>
  <Slides>27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Objetivos/Habilidades</vt:lpstr>
      <vt:lpstr>Objetivos/Habilidades</vt:lpstr>
      <vt:lpstr>Objetivos/Habilidades</vt:lpstr>
      <vt:lpstr>Unidades/Conteúdos</vt:lpstr>
      <vt:lpstr>Unidades/Conteúdos</vt:lpstr>
      <vt:lpstr>Unidades/Conteúdos</vt:lpstr>
      <vt:lpstr>Unidades/Conteúdos</vt:lpstr>
      <vt:lpstr>Unidades/Conteúdos</vt:lpstr>
      <vt:lpstr>Unidades/Conteúdos</vt:lpstr>
      <vt:lpstr>Metodologia/Avaliação</vt:lpstr>
      <vt:lpstr>Metodologia/Avaliação</vt:lpstr>
      <vt:lpstr>Referências Bibliográficas</vt:lpstr>
      <vt:lpstr>Referências Bibliográficas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731</cp:revision>
  <dcterms:created xsi:type="dcterms:W3CDTF">2020-03-17T20:12:34Z</dcterms:created>
  <dcterms:modified xsi:type="dcterms:W3CDTF">2023-03-03T16:01:31Z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