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6" r:id="rId5"/>
    <p:sldId id="1448944849" r:id="rId6"/>
    <p:sldId id="1448944851" r:id="rId7"/>
    <p:sldId id="1448944850" r:id="rId8"/>
    <p:sldId id="25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Seminário de Microcontroladores - 2025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Aluna: Andreza Lima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5F20-4908-9EE7-592E-C5241F940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44832D-BC6D-8FD4-631C-B25C2913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1994" y="578760"/>
            <a:ext cx="3513221" cy="398597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Problema analisado: desperdício de água na irrigação manual.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Resolução: Sistema de irrigação inteligente contribui para uso racional, eficaz e automatizado da água. Projeto viável para uso       doméstico ou agrícola.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564325-170F-5632-D51E-450FF0809489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718974" cy="362305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Desenvolver um sistema automatizado de irrigação com Arduino.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Monitorar temperatura e umidade do solo para acionar irrigação.</a:t>
            </a: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Prototipagem via simulação virtual (</a:t>
            </a:r>
            <a:r>
              <a:rPr lang="pt-BR" dirty="0" err="1"/>
              <a:t>Tinkercad</a:t>
            </a:r>
            <a:r>
              <a:rPr lang="pt-BR" dirty="0"/>
              <a:t>).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8214C3-9ABA-3690-4633-69C3154E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389" y="268992"/>
            <a:ext cx="4179612" cy="871542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defTabSz="685800" hangingPunct="1">
              <a:spcBef>
                <a:spcPts val="450"/>
              </a:spcBef>
              <a:buClr>
                <a:srgbClr val="C00000"/>
              </a:buClr>
              <a:buSzPct val="180000"/>
            </a:pPr>
            <a:r>
              <a:rPr lang="pt-BR" kern="1200" dirty="0">
                <a:solidFill>
                  <a:schemeClr val="bg1"/>
                </a:solidFill>
                <a:latin typeface="Bookman Old Style"/>
                <a:sym typeface="Gill Sans" charset="0"/>
              </a:rPr>
              <a:t>Concepção/Idealização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41590271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8A3BA-CD68-F158-843F-A5F178621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BDDD226-019A-D351-4C45-1E1288CD1F35}"/>
              </a:ext>
            </a:extLst>
          </p:cNvPr>
          <p:cNvSpPr txBox="1">
            <a:spLocks/>
          </p:cNvSpPr>
          <p:nvPr/>
        </p:nvSpPr>
        <p:spPr>
          <a:xfrm>
            <a:off x="392388" y="151258"/>
            <a:ext cx="3307977" cy="845644"/>
          </a:xfrm>
          <a:prstGeom prst="flowChartDocument">
            <a:avLst/>
          </a:prstGeom>
          <a:solidFill>
            <a:srgbClr val="F00E3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685800" hangingPunct="1">
              <a:spcBef>
                <a:spcPts val="450"/>
              </a:spcBef>
              <a:buClr>
                <a:srgbClr val="C00000"/>
              </a:buClr>
              <a:buSzPct val="180000"/>
            </a:pPr>
            <a:r>
              <a:rPr lang="pt-BR" kern="1200" dirty="0">
                <a:solidFill>
                  <a:schemeClr val="bg1"/>
                </a:solidFill>
                <a:latin typeface="Bookman Old Style"/>
                <a:sym typeface="Gill Sans" charset="0"/>
              </a:rPr>
              <a:t>Vista do Circuito</a:t>
            </a:r>
            <a:endParaRPr lang="pt-BR" kern="1200" dirty="0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070A1D7-2C95-C67E-7EE1-B8B273FA5B30}"/>
              </a:ext>
            </a:extLst>
          </p:cNvPr>
          <p:cNvSpPr txBox="1">
            <a:spLocks/>
          </p:cNvSpPr>
          <p:nvPr/>
        </p:nvSpPr>
        <p:spPr>
          <a:xfrm>
            <a:off x="4572000" y="151256"/>
            <a:ext cx="3307977" cy="797520"/>
          </a:xfrm>
          <a:prstGeom prst="flowChartDocument">
            <a:avLst/>
          </a:prstGeom>
          <a:solidFill>
            <a:srgbClr val="F00E3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4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685800" hangingPunct="1">
              <a:spcBef>
                <a:spcPts val="450"/>
              </a:spcBef>
              <a:buClr>
                <a:srgbClr val="C00000"/>
              </a:buClr>
              <a:buSzPct val="180000"/>
            </a:pPr>
            <a:r>
              <a:rPr lang="pt-BR" kern="1200" dirty="0">
                <a:solidFill>
                  <a:schemeClr val="bg1"/>
                </a:solidFill>
                <a:latin typeface="Bookman Old Style"/>
              </a:rPr>
              <a:t>Vista Esquemática do Circuito</a:t>
            </a:r>
          </a:p>
        </p:txBody>
      </p:sp>
      <p:pic>
        <p:nvPicPr>
          <p:cNvPr id="6" name="Picture 2" descr="Captura de tela 2025-06-08 213115.png">
            <a:extLst>
              <a:ext uri="{FF2B5EF4-FFF2-40B4-BE49-F238E27FC236}">
                <a16:creationId xmlns:a16="http://schemas.microsoft.com/office/drawing/2014/main" id="{E3E8A69C-8D52-177F-F412-6DAB52F0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779"/>
            <a:ext cx="4310743" cy="3390267"/>
          </a:xfrm>
          <a:prstGeom prst="rect">
            <a:avLst/>
          </a:prstGeom>
        </p:spPr>
      </p:pic>
      <p:pic>
        <p:nvPicPr>
          <p:cNvPr id="7" name="Picture 2" descr="Captura de tela 2025-06-08 213610.png">
            <a:extLst>
              <a:ext uri="{FF2B5EF4-FFF2-40B4-BE49-F238E27FC236}">
                <a16:creationId xmlns:a16="http://schemas.microsoft.com/office/drawing/2014/main" id="{BE21E668-30E4-3740-E8A0-0E66C426F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743" y="1423165"/>
            <a:ext cx="3967049" cy="24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019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BB818B-804A-8F8B-8A30-22980AED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8" y="1058779"/>
            <a:ext cx="3307977" cy="370729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Sensores coletam dados de umidade (SEN1) e temperatura (TMP36).</a:t>
            </a:r>
          </a:p>
          <a:p>
            <a:r>
              <a:rPr lang="pt-BR" dirty="0"/>
              <a:t>Arduino aciona motor para irrigação e alarme sonoro (Piezo).</a:t>
            </a:r>
          </a:p>
          <a:p>
            <a:r>
              <a:rPr lang="pt-BR" dirty="0"/>
              <a:t>LCD exibe informações em tempo real.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6E2640F-B052-5245-8523-B5ED81B30DDF}"/>
              </a:ext>
            </a:extLst>
          </p:cNvPr>
          <p:cNvSpPr txBox="1">
            <a:spLocks/>
          </p:cNvSpPr>
          <p:nvPr/>
        </p:nvSpPr>
        <p:spPr>
          <a:xfrm>
            <a:off x="4572000" y="137505"/>
            <a:ext cx="3530262" cy="797520"/>
          </a:xfrm>
          <a:prstGeom prst="flowChartDocument">
            <a:avLst/>
          </a:prstGeom>
          <a:solidFill>
            <a:srgbClr val="F00E3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4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685800" hangingPunct="1">
              <a:spcBef>
                <a:spcPts val="450"/>
              </a:spcBef>
              <a:buClr>
                <a:srgbClr val="C00000"/>
              </a:buClr>
              <a:buSzPct val="180000"/>
            </a:pPr>
            <a:r>
              <a:rPr lang="pt-BR" kern="1200" dirty="0">
                <a:solidFill>
                  <a:schemeClr val="bg1"/>
                </a:solidFill>
                <a:latin typeface="Bookman Old Style"/>
              </a:rPr>
              <a:t>Lista de Componentes Utilizados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B7BCA9-943F-5C05-2E78-77206A411161}"/>
              </a:ext>
            </a:extLst>
          </p:cNvPr>
          <p:cNvSpPr txBox="1">
            <a:spLocks/>
          </p:cNvSpPr>
          <p:nvPr/>
        </p:nvSpPr>
        <p:spPr>
          <a:xfrm>
            <a:off x="392388" y="137505"/>
            <a:ext cx="3530262" cy="797520"/>
          </a:xfrm>
          <a:prstGeom prst="flowChartDocument">
            <a:avLst/>
          </a:prstGeom>
          <a:solidFill>
            <a:srgbClr val="F00E3E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55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685800" hangingPunct="1">
              <a:spcBef>
                <a:spcPts val="450"/>
              </a:spcBef>
              <a:buClr>
                <a:srgbClr val="C00000"/>
              </a:buClr>
              <a:buSzPct val="180000"/>
            </a:pPr>
            <a:r>
              <a:rPr lang="pt-BR" kern="1200" dirty="0">
                <a:solidFill>
                  <a:schemeClr val="bg1"/>
                </a:solidFill>
                <a:latin typeface="Bookman Old Style"/>
              </a:rPr>
              <a:t>Simulação do Projeto</a:t>
            </a:r>
          </a:p>
        </p:txBody>
      </p:sp>
      <p:pic>
        <p:nvPicPr>
          <p:cNvPr id="7" name="Picture 2" descr="Captura de tela 2025-06-08 213128.png">
            <a:extLst>
              <a:ext uri="{FF2B5EF4-FFF2-40B4-BE49-F238E27FC236}">
                <a16:creationId xmlns:a16="http://schemas.microsoft.com/office/drawing/2014/main" id="{E6ABB9BB-37AC-2D0F-02EF-5D9C61B2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1" t="12807" r="27356" b="3887"/>
          <a:stretch>
            <a:fillRect/>
          </a:stretch>
        </p:blipFill>
        <p:spPr>
          <a:xfrm>
            <a:off x="4145739" y="1330778"/>
            <a:ext cx="4069295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95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122</Words>
  <Application>Microsoft Office PowerPoint</Application>
  <PresentationFormat>Apresentação na tela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Big Shoulders Display Black</vt:lpstr>
      <vt:lpstr>Bookman Old Style</vt:lpstr>
      <vt:lpstr>Calibri</vt:lpstr>
      <vt:lpstr>Wingdings</vt:lpstr>
      <vt:lpstr>Office Theme</vt:lpstr>
      <vt:lpstr>Apresentação do PowerPoint</vt:lpstr>
      <vt:lpstr>Concepção/Idealização do Projeto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ANDREZA DA SILVA LIMA</cp:lastModifiedBy>
  <cp:revision>105</cp:revision>
  <dcterms:modified xsi:type="dcterms:W3CDTF">2025-06-09T01:09:41Z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