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65" r:id="rId6"/>
    <p:sldId id="258" r:id="rId7"/>
    <p:sldId id="275" r:id="rId8"/>
    <p:sldId id="271" r:id="rId9"/>
    <p:sldId id="266" r:id="rId10"/>
    <p:sldId id="274" r:id="rId11"/>
    <p:sldId id="261" r:id="rId12"/>
    <p:sldId id="272" r:id="rId13"/>
    <p:sldId id="273" r:id="rId14"/>
    <p:sldId id="276" r:id="rId15"/>
    <p:sldId id="278" r:id="rId16"/>
    <p:sldId id="279" r:id="rId17"/>
    <p:sldId id="280" r:id="rId18"/>
    <p:sldId id="281" r:id="rId19"/>
    <p:sldId id="277" r:id="rId20"/>
    <p:sldId id="260" r:id="rId21"/>
  </p:sldIdLst>
  <p:sldSz cx="9144000" cy="5143500" type="screen16x9"/>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E24A37-3039-6D46-1005-ADF788F3A9A3}" v="1123" dt="2023-09-13T00:01:18.091"/>
    <p1510:client id="{B9618981-9A67-D41C-7C26-C809BAF7C375}" v="1127" dt="2023-09-12T23:45:10.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8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8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9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9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9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9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0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0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0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0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0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0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0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1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1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1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1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1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1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1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1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2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2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2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2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3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3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3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3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4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4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4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4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4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4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4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4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5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5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5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5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5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5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5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5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6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6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pt-PT" sz="1800" b="0" strike="noStrike" spc="-1">
              <a:solidFill>
                <a:srgbClr val="000000"/>
              </a:solidFill>
              <a:latin typeface="Big Shoulders Display Black"/>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pt-PT" sz="3200" b="0" strike="noStrike" spc="-1">
              <a:solidFill>
                <a:srgbClr val="000000"/>
              </a:solidFill>
              <a:latin typeface="Big Shoulders Display Blac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3.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5" name="Retângulo 4"/>
          <p:cNvSpPr/>
          <p:nvPr/>
        </p:nvSpPr>
        <p:spPr>
          <a:xfrm>
            <a:off x="0" y="0"/>
            <a:ext cx="9143640" cy="5143320"/>
          </a:xfrm>
          <a:prstGeom prst="rect">
            <a:avLst/>
          </a:prstGeom>
          <a:solidFill>
            <a:srgbClr val="88005B"/>
          </a:solidFill>
          <a:ln w="25400">
            <a:noFill/>
          </a:ln>
        </p:spPr>
        <p:style>
          <a:lnRef idx="0">
            <a:scrgbClr r="0" g="0" b="0"/>
          </a:lnRef>
          <a:fillRef idx="0">
            <a:scrgbClr r="0" g="0" b="0"/>
          </a:fillRef>
          <a:effectRef idx="0">
            <a:scrgbClr r="0" g="0" b="0"/>
          </a:effectRef>
          <a:fontRef idx="minor"/>
        </p:style>
      </p:sp>
      <p:pic>
        <p:nvPicPr>
          <p:cNvPr id="6" name="Gráfico 6"/>
          <p:cNvPicPr/>
          <p:nvPr/>
        </p:nvPicPr>
        <p:blipFill>
          <a:blip r:embed="rId15"/>
          <a:stretch/>
        </p:blipFill>
        <p:spPr>
          <a:xfrm>
            <a:off x="5393520" y="2932920"/>
            <a:ext cx="3750120" cy="2248560"/>
          </a:xfrm>
          <a:prstGeom prst="rect">
            <a:avLst/>
          </a:prstGeom>
          <a:ln w="0">
            <a:noFill/>
          </a:ln>
        </p:spPr>
      </p:pic>
      <p:pic>
        <p:nvPicPr>
          <p:cNvPr id="2" name="Gráfico 7"/>
          <p:cNvPicPr/>
          <p:nvPr/>
        </p:nvPicPr>
        <p:blipFill>
          <a:blip r:embed="rId16"/>
          <a:stretch/>
        </p:blipFill>
        <p:spPr>
          <a:xfrm>
            <a:off x="495360" y="525960"/>
            <a:ext cx="3791520" cy="1799640"/>
          </a:xfrm>
          <a:prstGeom prst="rect">
            <a:avLst/>
          </a:prstGeom>
          <a:ln w="0">
            <a:noFill/>
          </a:ln>
        </p:spPr>
      </p:pic>
      <p:sp>
        <p:nvSpPr>
          <p:cNvPr id="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pt-PT" sz="1800" b="0" strike="noStrike" spc="-1">
                <a:solidFill>
                  <a:srgbClr val="000000"/>
                </a:solidFill>
                <a:latin typeface="Big Shoulders Display Black"/>
              </a:rPr>
              <a:t>Click to edit the title text format</a:t>
            </a: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pt-PT" sz="3200" b="0" strike="noStrike" spc="-1">
                <a:solidFill>
                  <a:srgbClr val="000000"/>
                </a:solidFill>
                <a:latin typeface="Big Shoulders Display Black"/>
              </a:rPr>
              <a:t>Click to edit the outline text format</a:t>
            </a:r>
          </a:p>
          <a:p>
            <a:pPr marL="864000" lvl="1" indent="-324000">
              <a:spcBef>
                <a:spcPts val="1134"/>
              </a:spcBef>
              <a:buClr>
                <a:srgbClr val="000000"/>
              </a:buClr>
              <a:buSzPct val="75000"/>
              <a:buFont typeface="Symbol" charset="2"/>
              <a:buChar char=""/>
            </a:pPr>
            <a:r>
              <a:rPr lang="pt-PT" sz="3200" b="0" strike="noStrike" spc="-1">
                <a:solidFill>
                  <a:srgbClr val="000000"/>
                </a:solidFill>
                <a:latin typeface="Big Shoulders Display Black"/>
              </a:rPr>
              <a:t>Second Outline Level</a:t>
            </a:r>
          </a:p>
          <a:p>
            <a:pPr marL="1296000" lvl="2" indent="-288000">
              <a:spcBef>
                <a:spcPts val="850"/>
              </a:spcBef>
              <a:buClr>
                <a:srgbClr val="000000"/>
              </a:buClr>
              <a:buSzPct val="45000"/>
              <a:buFont typeface="Wingdings" charset="2"/>
              <a:buChar char=""/>
            </a:pPr>
            <a:r>
              <a:rPr lang="pt-PT" sz="3200" b="0" strike="noStrike" spc="-1">
                <a:solidFill>
                  <a:srgbClr val="000000"/>
                </a:solidFill>
                <a:latin typeface="Big Shoulders Display Black"/>
              </a:rPr>
              <a:t>Third Outline Level</a:t>
            </a:r>
          </a:p>
          <a:p>
            <a:pPr marL="1728000" lvl="3" indent="-216000">
              <a:spcBef>
                <a:spcPts val="567"/>
              </a:spcBef>
              <a:buClr>
                <a:srgbClr val="000000"/>
              </a:buClr>
              <a:buSzPct val="75000"/>
              <a:buFont typeface="Symbol" charset="2"/>
              <a:buChar char=""/>
            </a:pPr>
            <a:r>
              <a:rPr lang="pt-PT" sz="3200" b="0" strike="noStrike" spc="-1">
                <a:solidFill>
                  <a:srgbClr val="000000"/>
                </a:solidFill>
                <a:latin typeface="Big Shoulders Display Black"/>
              </a:rPr>
              <a:t>Fourth Outline Level</a:t>
            </a:r>
          </a:p>
          <a:p>
            <a:pPr marL="2160000" lvl="4" indent="-216000">
              <a:spcBef>
                <a:spcPts val="283"/>
              </a:spcBef>
              <a:buClr>
                <a:srgbClr val="000000"/>
              </a:buClr>
              <a:buSzPct val="45000"/>
              <a:buFont typeface="Wingdings" charset="2"/>
              <a:buChar char=""/>
            </a:pPr>
            <a:r>
              <a:rPr lang="pt-PT" sz="2000" b="0" strike="noStrike" spc="-1">
                <a:solidFill>
                  <a:srgbClr val="000000"/>
                </a:solidFill>
                <a:latin typeface="Big Shoulders Display Black"/>
              </a:rPr>
              <a:t>Fifth Outline Level</a:t>
            </a:r>
          </a:p>
          <a:p>
            <a:pPr marL="2592000" lvl="5" indent="-216000">
              <a:spcBef>
                <a:spcPts val="283"/>
              </a:spcBef>
              <a:buClr>
                <a:srgbClr val="000000"/>
              </a:buClr>
              <a:buSzPct val="45000"/>
              <a:buFont typeface="Wingdings" charset="2"/>
              <a:buChar char=""/>
            </a:pPr>
            <a:r>
              <a:rPr lang="pt-PT" sz="2000" b="0" strike="noStrike" spc="-1">
                <a:solidFill>
                  <a:srgbClr val="000000"/>
                </a:solidFill>
                <a:latin typeface="Big Shoulders Display Black"/>
              </a:rPr>
              <a:t>Sixth Outline Level</a:t>
            </a:r>
          </a:p>
          <a:p>
            <a:pPr marL="3024000" lvl="6" indent="-216000">
              <a:spcBef>
                <a:spcPts val="283"/>
              </a:spcBef>
              <a:buClr>
                <a:srgbClr val="000000"/>
              </a:buClr>
              <a:buSzPct val="45000"/>
              <a:buFont typeface="Wingdings" charset="2"/>
              <a:buChar char=""/>
            </a:pPr>
            <a:r>
              <a:rPr lang="pt-PT" sz="2000" b="0" strike="noStrike" spc="-1">
                <a:solidFill>
                  <a:srgbClr val="000000"/>
                </a:solidFill>
                <a:latin typeface="Big Shoulders Display Blac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41" name="Rectangle 3"/>
          <p:cNvSpPr/>
          <p:nvPr/>
        </p:nvSpPr>
        <p:spPr>
          <a:xfrm>
            <a:off x="0" y="-38160"/>
            <a:ext cx="9143640" cy="5219640"/>
          </a:xfrm>
          <a:prstGeom prst="rect">
            <a:avLst/>
          </a:prstGeom>
          <a:solidFill>
            <a:srgbClr val="002C2C"/>
          </a:solidFill>
          <a:ln w="25400">
            <a:noFill/>
          </a:ln>
        </p:spPr>
        <p:style>
          <a:lnRef idx="0">
            <a:scrgbClr r="0" g="0" b="0"/>
          </a:lnRef>
          <a:fillRef idx="0">
            <a:scrgbClr r="0" g="0" b="0"/>
          </a:fillRef>
          <a:effectRef idx="0">
            <a:scrgbClr r="0" g="0" b="0"/>
          </a:effectRef>
          <a:fontRef idx="minor"/>
        </p:style>
      </p:sp>
      <p:pic>
        <p:nvPicPr>
          <p:cNvPr id="42" name="Gráfico 9"/>
          <p:cNvPicPr/>
          <p:nvPr/>
        </p:nvPicPr>
        <p:blipFill>
          <a:blip r:embed="rId15"/>
          <a:stretch/>
        </p:blipFill>
        <p:spPr>
          <a:xfrm>
            <a:off x="0" y="-144720"/>
            <a:ext cx="4656600" cy="2792160"/>
          </a:xfrm>
          <a:prstGeom prst="rect">
            <a:avLst/>
          </a:prstGeom>
          <a:ln w="0">
            <a:noFill/>
          </a:ln>
        </p:spPr>
      </p:pic>
      <p:pic>
        <p:nvPicPr>
          <p:cNvPr id="43" name="Gráfico 6"/>
          <p:cNvPicPr/>
          <p:nvPr/>
        </p:nvPicPr>
        <p:blipFill>
          <a:blip r:embed="rId16"/>
          <a:stretch/>
        </p:blipFill>
        <p:spPr>
          <a:xfrm>
            <a:off x="7111440" y="4217040"/>
            <a:ext cx="1895760" cy="899640"/>
          </a:xfrm>
          <a:prstGeom prst="rect">
            <a:avLst/>
          </a:prstGeom>
          <a:ln w="0">
            <a:noFill/>
          </a:ln>
        </p:spPr>
      </p:pic>
      <p:sp>
        <p:nvSpPr>
          <p:cNvPr id="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pt-PT" sz="1800" b="0" strike="noStrike" spc="-1">
                <a:solidFill>
                  <a:srgbClr val="000000"/>
                </a:solidFill>
                <a:latin typeface="Big Shoulders Display Black"/>
              </a:rPr>
              <a:t>Click to edit the title text format</a:t>
            </a:r>
          </a:p>
        </p:txBody>
      </p:sp>
      <p:sp>
        <p:nvSpPr>
          <p:cNvPr id="4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pt-PT" sz="3200" b="0" strike="noStrike" spc="-1">
                <a:solidFill>
                  <a:srgbClr val="000000"/>
                </a:solidFill>
                <a:latin typeface="Big Shoulders Display Black"/>
              </a:rPr>
              <a:t>Click to edit the outline text format</a:t>
            </a:r>
          </a:p>
          <a:p>
            <a:pPr marL="864000" lvl="1" indent="-324000">
              <a:spcBef>
                <a:spcPts val="1134"/>
              </a:spcBef>
              <a:buClr>
                <a:srgbClr val="000000"/>
              </a:buClr>
              <a:buSzPct val="75000"/>
              <a:buFont typeface="Symbol" charset="2"/>
              <a:buChar char=""/>
            </a:pPr>
            <a:r>
              <a:rPr lang="pt-PT" sz="3200" b="0" strike="noStrike" spc="-1">
                <a:solidFill>
                  <a:srgbClr val="000000"/>
                </a:solidFill>
                <a:latin typeface="Big Shoulders Display Black"/>
              </a:rPr>
              <a:t>Second Outline Level</a:t>
            </a:r>
          </a:p>
          <a:p>
            <a:pPr marL="1296000" lvl="2" indent="-288000">
              <a:spcBef>
                <a:spcPts val="850"/>
              </a:spcBef>
              <a:buClr>
                <a:srgbClr val="000000"/>
              </a:buClr>
              <a:buSzPct val="45000"/>
              <a:buFont typeface="Wingdings" charset="2"/>
              <a:buChar char=""/>
            </a:pPr>
            <a:r>
              <a:rPr lang="pt-PT" sz="3200" b="0" strike="noStrike" spc="-1">
                <a:solidFill>
                  <a:srgbClr val="000000"/>
                </a:solidFill>
                <a:latin typeface="Big Shoulders Display Black"/>
              </a:rPr>
              <a:t>Third Outline Level</a:t>
            </a:r>
          </a:p>
          <a:p>
            <a:pPr marL="1728000" lvl="3" indent="-216000">
              <a:spcBef>
                <a:spcPts val="567"/>
              </a:spcBef>
              <a:buClr>
                <a:srgbClr val="000000"/>
              </a:buClr>
              <a:buSzPct val="75000"/>
              <a:buFont typeface="Symbol" charset="2"/>
              <a:buChar char=""/>
            </a:pPr>
            <a:r>
              <a:rPr lang="pt-PT" sz="3200" b="0" strike="noStrike" spc="-1">
                <a:solidFill>
                  <a:srgbClr val="000000"/>
                </a:solidFill>
                <a:latin typeface="Big Shoulders Display Black"/>
              </a:rPr>
              <a:t>Fourth Outline Level</a:t>
            </a:r>
          </a:p>
          <a:p>
            <a:pPr marL="2160000" lvl="4" indent="-216000">
              <a:spcBef>
                <a:spcPts val="283"/>
              </a:spcBef>
              <a:buClr>
                <a:srgbClr val="000000"/>
              </a:buClr>
              <a:buSzPct val="45000"/>
              <a:buFont typeface="Wingdings" charset="2"/>
              <a:buChar char=""/>
            </a:pPr>
            <a:r>
              <a:rPr lang="pt-PT" sz="2000" b="0" strike="noStrike" spc="-1">
                <a:solidFill>
                  <a:srgbClr val="000000"/>
                </a:solidFill>
                <a:latin typeface="Big Shoulders Display Black"/>
              </a:rPr>
              <a:t>Fifth Outline Level</a:t>
            </a:r>
          </a:p>
          <a:p>
            <a:pPr marL="2592000" lvl="5" indent="-216000">
              <a:spcBef>
                <a:spcPts val="283"/>
              </a:spcBef>
              <a:buClr>
                <a:srgbClr val="000000"/>
              </a:buClr>
              <a:buSzPct val="45000"/>
              <a:buFont typeface="Wingdings" charset="2"/>
              <a:buChar char=""/>
            </a:pPr>
            <a:r>
              <a:rPr lang="pt-PT" sz="2000" b="0" strike="noStrike" spc="-1">
                <a:solidFill>
                  <a:srgbClr val="000000"/>
                </a:solidFill>
                <a:latin typeface="Big Shoulders Display Black"/>
              </a:rPr>
              <a:t>Sixth Outline Level</a:t>
            </a:r>
          </a:p>
          <a:p>
            <a:pPr marL="3024000" lvl="6" indent="-216000">
              <a:spcBef>
                <a:spcPts val="283"/>
              </a:spcBef>
              <a:buClr>
                <a:srgbClr val="000000"/>
              </a:buClr>
              <a:buSzPct val="45000"/>
              <a:buFont typeface="Wingdings" charset="2"/>
              <a:buChar char=""/>
            </a:pPr>
            <a:r>
              <a:rPr lang="pt-PT" sz="2000" b="0" strike="noStrike" spc="-1">
                <a:solidFill>
                  <a:srgbClr val="000000"/>
                </a:solidFill>
                <a:latin typeface="Big Shoulders Display Black"/>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392400" y="377280"/>
            <a:ext cx="7550640" cy="856800"/>
          </a:xfrm>
          <a:prstGeom prst="rect">
            <a:avLst/>
          </a:prstGeom>
          <a:noFill/>
          <a:ln w="12600">
            <a:noFill/>
          </a:ln>
        </p:spPr>
        <p:txBody>
          <a:bodyPr lIns="45720" tIns="45000" rIns="45720" bIns="45000" anchor="ctr">
            <a:noAutofit/>
          </a:bodyPr>
          <a:lstStyle/>
          <a:p>
            <a:pPr algn="ctr">
              <a:lnSpc>
                <a:spcPct val="100000"/>
              </a:lnSpc>
              <a:buNone/>
              <a:tabLst>
                <a:tab pos="0" algn="l"/>
              </a:tabLst>
            </a:pPr>
            <a:r>
              <a:rPr lang="pt-PT" sz="4400" b="0" strike="noStrike" spc="-1">
                <a:solidFill>
                  <a:srgbClr val="000000"/>
                </a:solidFill>
                <a:latin typeface="Big Shoulders Display Black"/>
                <a:ea typeface="Calibri"/>
              </a:rPr>
              <a:t>Texto do Título</a:t>
            </a:r>
            <a:endParaRPr lang="pt-PT" sz="4400" b="0" strike="noStrike" spc="-1">
              <a:solidFill>
                <a:srgbClr val="000000"/>
              </a:solidFill>
              <a:latin typeface="Big Shoulders Display Black"/>
            </a:endParaRPr>
          </a:p>
        </p:txBody>
      </p:sp>
      <p:sp>
        <p:nvSpPr>
          <p:cNvPr id="83" name="Retângulo 4"/>
          <p:cNvSpPr/>
          <p:nvPr/>
        </p:nvSpPr>
        <p:spPr>
          <a:xfrm>
            <a:off x="8335800" y="0"/>
            <a:ext cx="807840" cy="5143320"/>
          </a:xfrm>
          <a:prstGeom prst="rect">
            <a:avLst/>
          </a:prstGeom>
          <a:solidFill>
            <a:srgbClr val="88005B"/>
          </a:solidFill>
          <a:ln w="25400">
            <a:noFill/>
          </a:ln>
        </p:spPr>
        <p:style>
          <a:lnRef idx="0">
            <a:scrgbClr r="0" g="0" b="0"/>
          </a:lnRef>
          <a:fillRef idx="0">
            <a:scrgbClr r="0" g="0" b="0"/>
          </a:fillRef>
          <a:effectRef idx="0">
            <a:scrgbClr r="0" g="0" b="0"/>
          </a:effectRef>
          <a:fontRef idx="minor"/>
        </p:style>
      </p:sp>
      <p:pic>
        <p:nvPicPr>
          <p:cNvPr id="84" name="Gráfico 5"/>
          <p:cNvPicPr/>
          <p:nvPr/>
        </p:nvPicPr>
        <p:blipFill>
          <a:blip r:embed="rId15"/>
          <a:stretch/>
        </p:blipFill>
        <p:spPr>
          <a:xfrm>
            <a:off x="8380080" y="4697640"/>
            <a:ext cx="719640" cy="341280"/>
          </a:xfrm>
          <a:prstGeom prst="rect">
            <a:avLst/>
          </a:prstGeom>
          <a:ln w="0">
            <a:noFill/>
          </a:ln>
        </p:spPr>
      </p:pic>
      <p:sp>
        <p:nvSpPr>
          <p:cNvPr id="8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pt-PT" sz="3200" b="0" strike="noStrike" spc="-1">
                <a:solidFill>
                  <a:srgbClr val="000000"/>
                </a:solidFill>
                <a:latin typeface="Big Shoulders Display Black"/>
              </a:rPr>
              <a:t>Click to edit the outline text format</a:t>
            </a:r>
          </a:p>
          <a:p>
            <a:pPr marL="864000" lvl="1" indent="-324000">
              <a:spcBef>
                <a:spcPts val="1134"/>
              </a:spcBef>
              <a:buClr>
                <a:srgbClr val="000000"/>
              </a:buClr>
              <a:buSzPct val="75000"/>
              <a:buFont typeface="Symbol" charset="2"/>
              <a:buChar char=""/>
            </a:pPr>
            <a:r>
              <a:rPr lang="pt-PT" sz="3200" b="0" strike="noStrike" spc="-1">
                <a:solidFill>
                  <a:srgbClr val="000000"/>
                </a:solidFill>
                <a:latin typeface="Big Shoulders Display Black"/>
              </a:rPr>
              <a:t>Second Outline Level</a:t>
            </a:r>
          </a:p>
          <a:p>
            <a:pPr marL="1296000" lvl="2" indent="-288000">
              <a:spcBef>
                <a:spcPts val="850"/>
              </a:spcBef>
              <a:buClr>
                <a:srgbClr val="000000"/>
              </a:buClr>
              <a:buSzPct val="45000"/>
              <a:buFont typeface="Wingdings" charset="2"/>
              <a:buChar char=""/>
            </a:pPr>
            <a:r>
              <a:rPr lang="pt-PT" sz="3200" b="0" strike="noStrike" spc="-1">
                <a:solidFill>
                  <a:srgbClr val="000000"/>
                </a:solidFill>
                <a:latin typeface="Big Shoulders Display Black"/>
              </a:rPr>
              <a:t>Third Outline Level</a:t>
            </a:r>
          </a:p>
          <a:p>
            <a:pPr marL="1728000" lvl="3" indent="-216000">
              <a:spcBef>
                <a:spcPts val="567"/>
              </a:spcBef>
              <a:buClr>
                <a:srgbClr val="000000"/>
              </a:buClr>
              <a:buSzPct val="75000"/>
              <a:buFont typeface="Symbol" charset="2"/>
              <a:buChar char=""/>
            </a:pPr>
            <a:r>
              <a:rPr lang="pt-PT" sz="3200" b="0" strike="noStrike" spc="-1">
                <a:solidFill>
                  <a:srgbClr val="000000"/>
                </a:solidFill>
                <a:latin typeface="Big Shoulders Display Black"/>
              </a:rPr>
              <a:t>Fourth Outline Level</a:t>
            </a:r>
          </a:p>
          <a:p>
            <a:pPr marL="2160000" lvl="4" indent="-216000">
              <a:spcBef>
                <a:spcPts val="283"/>
              </a:spcBef>
              <a:buClr>
                <a:srgbClr val="000000"/>
              </a:buClr>
              <a:buSzPct val="45000"/>
              <a:buFont typeface="Wingdings" charset="2"/>
              <a:buChar char=""/>
            </a:pPr>
            <a:r>
              <a:rPr lang="pt-PT" sz="2000" b="0" strike="noStrike" spc="-1">
                <a:solidFill>
                  <a:srgbClr val="000000"/>
                </a:solidFill>
                <a:latin typeface="Big Shoulders Display Black"/>
              </a:rPr>
              <a:t>Fifth Outline Level</a:t>
            </a:r>
          </a:p>
          <a:p>
            <a:pPr marL="2592000" lvl="5" indent="-216000">
              <a:spcBef>
                <a:spcPts val="283"/>
              </a:spcBef>
              <a:buClr>
                <a:srgbClr val="000000"/>
              </a:buClr>
              <a:buSzPct val="45000"/>
              <a:buFont typeface="Wingdings" charset="2"/>
              <a:buChar char=""/>
            </a:pPr>
            <a:r>
              <a:rPr lang="pt-PT" sz="2000" b="0" strike="noStrike" spc="-1">
                <a:solidFill>
                  <a:srgbClr val="000000"/>
                </a:solidFill>
                <a:latin typeface="Big Shoulders Display Black"/>
              </a:rPr>
              <a:t>Sixth Outline Level</a:t>
            </a:r>
          </a:p>
          <a:p>
            <a:pPr marL="3024000" lvl="6" indent="-216000">
              <a:spcBef>
                <a:spcPts val="283"/>
              </a:spcBef>
              <a:buClr>
                <a:srgbClr val="000000"/>
              </a:buClr>
              <a:buSzPct val="45000"/>
              <a:buFont typeface="Wingdings" charset="2"/>
              <a:buChar char=""/>
            </a:pPr>
            <a:r>
              <a:rPr lang="pt-PT" sz="2000" b="0" strike="noStrike" spc="-1">
                <a:solidFill>
                  <a:srgbClr val="000000"/>
                </a:solidFill>
                <a:latin typeface="Big Shoulders Display Blac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22" name="Rectangle 8"/>
          <p:cNvSpPr/>
          <p:nvPr/>
        </p:nvSpPr>
        <p:spPr>
          <a:xfrm>
            <a:off x="0" y="-56160"/>
            <a:ext cx="9143640" cy="5255640"/>
          </a:xfrm>
          <a:prstGeom prst="rect">
            <a:avLst/>
          </a:prstGeom>
          <a:solidFill>
            <a:srgbClr val="88005B"/>
          </a:solidFill>
          <a:ln w="25400">
            <a:noFill/>
          </a:ln>
          <a:effectLst>
            <a:outerShdw blurRad="38160" dist="23040" dir="5400000" rotWithShape="0">
              <a:srgbClr val="000000">
                <a:alpha val="35000"/>
              </a:srgbClr>
            </a:outerShdw>
          </a:effectLst>
        </p:spPr>
        <p:style>
          <a:lnRef idx="0">
            <a:scrgbClr r="0" g="0" b="0"/>
          </a:lnRef>
          <a:fillRef idx="0">
            <a:scrgbClr r="0" g="0" b="0"/>
          </a:fillRef>
          <a:effectRef idx="0">
            <a:scrgbClr r="0" g="0" b="0"/>
          </a:effectRef>
          <a:fontRef idx="minor"/>
        </p:style>
      </p:sp>
      <p:pic>
        <p:nvPicPr>
          <p:cNvPr id="123" name="Gráfico 3"/>
          <p:cNvPicPr/>
          <p:nvPr/>
        </p:nvPicPr>
        <p:blipFill>
          <a:blip r:embed="rId15"/>
          <a:stretch/>
        </p:blipFill>
        <p:spPr>
          <a:xfrm>
            <a:off x="2675880" y="1671840"/>
            <a:ext cx="3791520" cy="1799640"/>
          </a:xfrm>
          <a:prstGeom prst="rect">
            <a:avLst/>
          </a:prstGeom>
          <a:ln w="0">
            <a:noFill/>
          </a:ln>
        </p:spPr>
      </p:pic>
      <p:sp>
        <p:nvSpPr>
          <p:cNvPr id="1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pt-PT" sz="1800" b="0" strike="noStrike" spc="-1">
                <a:solidFill>
                  <a:srgbClr val="000000"/>
                </a:solidFill>
                <a:latin typeface="Big Shoulders Display Black"/>
              </a:rPr>
              <a:t>Click to edit the title text format</a:t>
            </a:r>
          </a:p>
        </p:txBody>
      </p:sp>
      <p:sp>
        <p:nvSpPr>
          <p:cNvPr id="12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pt-PT" sz="3200" b="0" strike="noStrike" spc="-1">
                <a:solidFill>
                  <a:srgbClr val="000000"/>
                </a:solidFill>
                <a:latin typeface="Big Shoulders Display Black"/>
              </a:rPr>
              <a:t>Click to edit the outline text format</a:t>
            </a:r>
          </a:p>
          <a:p>
            <a:pPr marL="864000" lvl="1" indent="-324000">
              <a:spcBef>
                <a:spcPts val="1134"/>
              </a:spcBef>
              <a:buClr>
                <a:srgbClr val="000000"/>
              </a:buClr>
              <a:buSzPct val="75000"/>
              <a:buFont typeface="Symbol" charset="2"/>
              <a:buChar char=""/>
            </a:pPr>
            <a:r>
              <a:rPr lang="pt-PT" sz="3200" b="0" strike="noStrike" spc="-1">
                <a:solidFill>
                  <a:srgbClr val="000000"/>
                </a:solidFill>
                <a:latin typeface="Big Shoulders Display Black"/>
              </a:rPr>
              <a:t>Second Outline Level</a:t>
            </a:r>
          </a:p>
          <a:p>
            <a:pPr marL="1296000" lvl="2" indent="-288000">
              <a:spcBef>
                <a:spcPts val="850"/>
              </a:spcBef>
              <a:buClr>
                <a:srgbClr val="000000"/>
              </a:buClr>
              <a:buSzPct val="45000"/>
              <a:buFont typeface="Wingdings" charset="2"/>
              <a:buChar char=""/>
            </a:pPr>
            <a:r>
              <a:rPr lang="pt-PT" sz="3200" b="0" strike="noStrike" spc="-1">
                <a:solidFill>
                  <a:srgbClr val="000000"/>
                </a:solidFill>
                <a:latin typeface="Big Shoulders Display Black"/>
              </a:rPr>
              <a:t>Third Outline Level</a:t>
            </a:r>
          </a:p>
          <a:p>
            <a:pPr marL="1728000" lvl="3" indent="-216000">
              <a:spcBef>
                <a:spcPts val="567"/>
              </a:spcBef>
              <a:buClr>
                <a:srgbClr val="000000"/>
              </a:buClr>
              <a:buSzPct val="75000"/>
              <a:buFont typeface="Symbol" charset="2"/>
              <a:buChar char=""/>
            </a:pPr>
            <a:r>
              <a:rPr lang="pt-PT" sz="3200" b="0" strike="noStrike" spc="-1">
                <a:solidFill>
                  <a:srgbClr val="000000"/>
                </a:solidFill>
                <a:latin typeface="Big Shoulders Display Black"/>
              </a:rPr>
              <a:t>Fourth Outline Level</a:t>
            </a:r>
          </a:p>
          <a:p>
            <a:pPr marL="2160000" lvl="4" indent="-216000">
              <a:spcBef>
                <a:spcPts val="283"/>
              </a:spcBef>
              <a:buClr>
                <a:srgbClr val="000000"/>
              </a:buClr>
              <a:buSzPct val="45000"/>
              <a:buFont typeface="Wingdings" charset="2"/>
              <a:buChar char=""/>
            </a:pPr>
            <a:r>
              <a:rPr lang="pt-PT" sz="2000" b="0" strike="noStrike" spc="-1">
                <a:solidFill>
                  <a:srgbClr val="000000"/>
                </a:solidFill>
                <a:latin typeface="Big Shoulders Display Black"/>
              </a:rPr>
              <a:t>Fifth Outline Level</a:t>
            </a:r>
          </a:p>
          <a:p>
            <a:pPr marL="2592000" lvl="5" indent="-216000">
              <a:spcBef>
                <a:spcPts val="283"/>
              </a:spcBef>
              <a:buClr>
                <a:srgbClr val="000000"/>
              </a:buClr>
              <a:buSzPct val="45000"/>
              <a:buFont typeface="Wingdings" charset="2"/>
              <a:buChar char=""/>
            </a:pPr>
            <a:r>
              <a:rPr lang="pt-PT" sz="2000" b="0" strike="noStrike" spc="-1">
                <a:solidFill>
                  <a:srgbClr val="000000"/>
                </a:solidFill>
                <a:latin typeface="Big Shoulders Display Black"/>
              </a:rPr>
              <a:t>Sixth Outline Level</a:t>
            </a:r>
          </a:p>
          <a:p>
            <a:pPr marL="3024000" lvl="6" indent="-216000">
              <a:spcBef>
                <a:spcPts val="283"/>
              </a:spcBef>
              <a:buClr>
                <a:srgbClr val="000000"/>
              </a:buClr>
              <a:buSzPct val="45000"/>
              <a:buFont typeface="Wingdings" charset="2"/>
              <a:buChar char=""/>
            </a:pPr>
            <a:r>
              <a:rPr lang="pt-PT" sz="2000" b="0" strike="noStrike" spc="-1">
                <a:solidFill>
                  <a:srgbClr val="000000"/>
                </a:solidFill>
                <a:latin typeface="Big Shoulders Display Black"/>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p:nvPr/>
        </p:nvSpPr>
        <p:spPr>
          <a:xfrm>
            <a:off x="442800" y="3377880"/>
            <a:ext cx="5087520" cy="721800"/>
          </a:xfrm>
          <a:prstGeom prst="rect">
            <a:avLst/>
          </a:prstGeom>
          <a:noFill/>
          <a:ln w="12700">
            <a:noFill/>
          </a:ln>
        </p:spPr>
        <p:style>
          <a:lnRef idx="0">
            <a:scrgbClr r="0" g="0" b="0"/>
          </a:lnRef>
          <a:fillRef idx="0">
            <a:scrgbClr r="0" g="0" b="0"/>
          </a:fillRef>
          <a:effectRef idx="0">
            <a:scrgbClr r="0" g="0" b="0"/>
          </a:effectRef>
          <a:fontRef idx="minor"/>
        </p:style>
        <p:txBody>
          <a:bodyPr lIns="45720" tIns="45000" rIns="45720" bIns="45000" anchor="ctr">
            <a:normAutofit fontScale="63000" lnSpcReduction="20000"/>
          </a:bodyPr>
          <a:lstStyle/>
          <a:p>
            <a:pPr>
              <a:tabLst>
                <a:tab pos="0" algn="l"/>
              </a:tabLst>
            </a:pPr>
            <a:r>
              <a:rPr lang="pt-BR" sz="4000" spc="-1" dirty="0">
                <a:solidFill>
                  <a:srgbClr val="FFFFFF"/>
                </a:solidFill>
                <a:latin typeface="Arial"/>
                <a:ea typeface="+mn-lt"/>
                <a:cs typeface="Arial"/>
              </a:rPr>
              <a:t>PROJETO DE EXTENSÃO - MICROCONTROLADORES</a:t>
            </a:r>
            <a:endParaRPr lang="pt-BR" sz="4000" b="0" strike="noStrike" spc="-1" dirty="0">
              <a:solidFill>
                <a:srgbClr val="FFFFFF"/>
              </a:solidFill>
              <a:latin typeface="Big Shoulders Display Black"/>
              <a:cs typeface="Arial"/>
            </a:endParaRPr>
          </a:p>
        </p:txBody>
      </p:sp>
      <p:sp>
        <p:nvSpPr>
          <p:cNvPr id="203" name="Title 1"/>
          <p:cNvSpPr/>
          <p:nvPr/>
        </p:nvSpPr>
        <p:spPr>
          <a:xfrm>
            <a:off x="442800" y="4180048"/>
            <a:ext cx="5087520" cy="721800"/>
          </a:xfrm>
          <a:prstGeom prst="rect">
            <a:avLst/>
          </a:prstGeom>
          <a:noFill/>
          <a:ln w="127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tabLst>
                <a:tab pos="0" algn="l"/>
              </a:tabLst>
            </a:pPr>
            <a:r>
              <a:rPr lang="pt-BR" sz="1400" spc="-1" dirty="0">
                <a:solidFill>
                  <a:srgbClr val="FFFFFF"/>
                </a:solidFill>
                <a:latin typeface="Big Shoulders Display Black"/>
              </a:rPr>
              <a:t>MIZAEL LEITE FERREIRA </a:t>
            </a:r>
          </a:p>
          <a:p>
            <a:pPr>
              <a:tabLst>
                <a:tab pos="0" algn="l"/>
              </a:tabLst>
            </a:pPr>
            <a:r>
              <a:rPr lang="pt-BR" sz="1400" spc="-1" dirty="0">
                <a:solidFill>
                  <a:srgbClr val="FFFFFF"/>
                </a:solidFill>
                <a:latin typeface="Big Shoulders Display Black"/>
              </a:rPr>
              <a:t>202208722067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4ADCB-986C-386D-3D49-FDF7AC1FB277}"/>
            </a:ext>
          </a:extLst>
        </p:cNvPr>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361930EA-D383-A3A5-9FED-905DC2940C93}"/>
              </a:ext>
            </a:extLst>
          </p:cNvPr>
          <p:cNvSpPr>
            <a:spLocks noGrp="1"/>
          </p:cNvSpPr>
          <p:nvPr>
            <p:ph/>
          </p:nvPr>
        </p:nvSpPr>
        <p:spPr>
          <a:xfrm>
            <a:off x="370388" y="407720"/>
            <a:ext cx="6201861" cy="727017"/>
          </a:xfrm>
        </p:spPr>
        <p:txBody>
          <a:bodyPr lIns="91440" tIns="45720" rIns="91440" bIns="45720" anchor="t"/>
          <a:lstStyle/>
          <a:p>
            <a:r>
              <a:rPr lang="en-US" dirty="0"/>
              <a:t>Lista de </a:t>
            </a:r>
            <a:r>
              <a:rPr lang="en-US" dirty="0" err="1"/>
              <a:t>Componentes</a:t>
            </a:r>
            <a:endParaRPr lang="en-US" dirty="0"/>
          </a:p>
        </p:txBody>
      </p:sp>
      <p:pic>
        <p:nvPicPr>
          <p:cNvPr id="4" name="Picture 3">
            <a:extLst>
              <a:ext uri="{FF2B5EF4-FFF2-40B4-BE49-F238E27FC236}">
                <a16:creationId xmlns:a16="http://schemas.microsoft.com/office/drawing/2014/main" id="{01F3113F-DF2F-AAC2-EE90-36F2F3DF574C}"/>
              </a:ext>
            </a:extLst>
          </p:cNvPr>
          <p:cNvPicPr>
            <a:picLocks noChangeAspect="1"/>
          </p:cNvPicPr>
          <p:nvPr/>
        </p:nvPicPr>
        <p:blipFill>
          <a:blip r:embed="rId2"/>
          <a:stretch>
            <a:fillRect/>
          </a:stretch>
        </p:blipFill>
        <p:spPr>
          <a:xfrm>
            <a:off x="370388" y="1438274"/>
            <a:ext cx="6485573" cy="2493645"/>
          </a:xfrm>
          <a:prstGeom prst="rect">
            <a:avLst/>
          </a:prstGeom>
        </p:spPr>
      </p:pic>
    </p:spTree>
    <p:extLst>
      <p:ext uri="{BB962C8B-B14F-4D97-AF65-F5344CB8AC3E}">
        <p14:creationId xmlns:p14="http://schemas.microsoft.com/office/powerpoint/2010/main" val="15583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A9079-4666-28E0-04B4-63AEF131B90A}"/>
            </a:ext>
          </a:extLst>
        </p:cNvPr>
        <p:cNvGrpSpPr/>
        <p:nvPr/>
      </p:nvGrpSpPr>
      <p:grpSpPr>
        <a:xfrm>
          <a:off x="0" y="0"/>
          <a:ext cx="0" cy="0"/>
          <a:chOff x="0" y="0"/>
          <a:chExt cx="0" cy="0"/>
        </a:xfrm>
      </p:grpSpPr>
      <p:sp>
        <p:nvSpPr>
          <p:cNvPr id="204" name="PlaceHolder 1">
            <a:extLst>
              <a:ext uri="{FF2B5EF4-FFF2-40B4-BE49-F238E27FC236}">
                <a16:creationId xmlns:a16="http://schemas.microsoft.com/office/drawing/2014/main" id="{95B16147-7B5B-E427-08FF-633B4AAB3B2F}"/>
              </a:ext>
            </a:extLst>
          </p:cNvPr>
          <p:cNvSpPr>
            <a:spLocks noGrp="1"/>
          </p:cNvSpPr>
          <p:nvPr>
            <p:ph type="title"/>
          </p:nvPr>
        </p:nvSpPr>
        <p:spPr>
          <a:xfrm>
            <a:off x="685800" y="2210760"/>
            <a:ext cx="7772040" cy="721800"/>
          </a:xfrm>
          <a:prstGeom prst="rect">
            <a:avLst/>
          </a:prstGeom>
          <a:noFill/>
          <a:ln w="12600">
            <a:noFill/>
          </a:ln>
        </p:spPr>
        <p:txBody>
          <a:bodyPr lIns="45720" tIns="45000" rIns="45720" bIns="45000" anchor="ctr">
            <a:normAutofit fontScale="90000"/>
          </a:bodyPr>
          <a:lstStyle/>
          <a:p>
            <a:pPr algn="ctr">
              <a:lnSpc>
                <a:spcPct val="100000"/>
              </a:lnSpc>
              <a:tabLst>
                <a:tab pos="0" algn="l"/>
              </a:tabLst>
            </a:pPr>
            <a:r>
              <a:rPr lang="pt-BR" sz="3600" b="1" spc="-1" dirty="0">
                <a:solidFill>
                  <a:srgbClr val="FFFFFF"/>
                </a:solidFill>
                <a:latin typeface="Arial"/>
                <a:cs typeface="Arial"/>
              </a:rPr>
              <a:t>Sistema Urbano de Controle de Semáforos</a:t>
            </a:r>
            <a:endParaRPr lang="pt-BR" sz="6000" b="1" strike="noStrike" spc="-1" dirty="0">
              <a:solidFill>
                <a:srgbClr val="FFFFFF"/>
              </a:solidFill>
              <a:latin typeface="Big Shoulders Display Black"/>
            </a:endParaRPr>
          </a:p>
        </p:txBody>
      </p:sp>
    </p:spTree>
    <p:extLst>
      <p:ext uri="{BB962C8B-B14F-4D97-AF65-F5344CB8AC3E}">
        <p14:creationId xmlns:p14="http://schemas.microsoft.com/office/powerpoint/2010/main" val="185105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97A8D-7B55-AD41-400A-606AB11D6300}"/>
            </a:ext>
          </a:extLst>
        </p:cNvPr>
        <p:cNvGrpSpPr/>
        <p:nvPr/>
      </p:nvGrpSpPr>
      <p:grpSpPr>
        <a:xfrm>
          <a:off x="0" y="0"/>
          <a:ext cx="0" cy="0"/>
          <a:chOff x="0" y="0"/>
          <a:chExt cx="0" cy="0"/>
        </a:xfrm>
      </p:grpSpPr>
      <p:sp>
        <p:nvSpPr>
          <p:cNvPr id="214" name="Content Placeholder 2">
            <a:extLst>
              <a:ext uri="{FF2B5EF4-FFF2-40B4-BE49-F238E27FC236}">
                <a16:creationId xmlns:a16="http://schemas.microsoft.com/office/drawing/2014/main" id="{C0987036-58BF-729F-541E-21EFAF2A9B70}"/>
              </a:ext>
            </a:extLst>
          </p:cNvPr>
          <p:cNvSpPr>
            <a:spLocks noGrp="1"/>
          </p:cNvSpPr>
          <p:nvPr>
            <p:ph/>
          </p:nvPr>
        </p:nvSpPr>
        <p:spPr>
          <a:xfrm>
            <a:off x="293269" y="407720"/>
            <a:ext cx="8057515" cy="727017"/>
          </a:xfrm>
        </p:spPr>
        <p:txBody>
          <a:bodyPr lIns="91440" tIns="45720" rIns="91440" bIns="45720" anchor="t"/>
          <a:lstStyle/>
          <a:p>
            <a:r>
              <a:rPr lang="pt-BR" sz="3600" dirty="0"/>
              <a:t>Sistema Urbano de Controle de Semáforos</a:t>
            </a:r>
            <a:endParaRPr lang="en-US" sz="3600" dirty="0"/>
          </a:p>
        </p:txBody>
      </p:sp>
      <p:sp>
        <p:nvSpPr>
          <p:cNvPr id="209" name="Espaço Reservado para Texto 3">
            <a:extLst>
              <a:ext uri="{FF2B5EF4-FFF2-40B4-BE49-F238E27FC236}">
                <a16:creationId xmlns:a16="http://schemas.microsoft.com/office/drawing/2014/main" id="{89FE2B3F-C339-E53E-DE79-FFD931A830E0}"/>
              </a:ext>
            </a:extLst>
          </p:cNvPr>
          <p:cNvSpPr/>
          <p:nvPr/>
        </p:nvSpPr>
        <p:spPr>
          <a:xfrm>
            <a:off x="370390" y="1625212"/>
            <a:ext cx="6537186" cy="343152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r>
              <a:rPr lang="pt-BR" sz="1600" dirty="0"/>
              <a:t>Este projeto propõe um sistema de semáforos sincronizados, operando com base em um controle de tempo predefinido, similar aos sistemas urbanos atualmente implementados no Brasil. O diferencial reside na integração de um botão de acionamento para pedestres. Quando pressionado, este botão envia um sinal ao sistema, solicitando a interrupção temporária do fluxo de veículos para a liberação da travessia de pedestres. Essa funcionalidade adicional visa criar um sistema de controle de tráfego mais robusto e responsivo às necessidades tanto de motoristas quanto de pedestres. </a:t>
            </a:r>
            <a:endParaRPr lang="pt-PT" sz="1600" spc="-1" dirty="0">
              <a:solidFill>
                <a:srgbClr val="000000"/>
              </a:solidFill>
              <a:ea typeface="+mn-lt"/>
              <a:cs typeface="+mn-lt"/>
            </a:endParaRPr>
          </a:p>
        </p:txBody>
      </p:sp>
    </p:spTree>
    <p:extLst>
      <p:ext uri="{BB962C8B-B14F-4D97-AF65-F5344CB8AC3E}">
        <p14:creationId xmlns:p14="http://schemas.microsoft.com/office/powerpoint/2010/main" val="2268698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1506A-DCBA-3092-7389-8D4B3B353F30}"/>
            </a:ext>
          </a:extLst>
        </p:cNvPr>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5BF21584-07D9-7BD3-8E7A-C189318F0B87}"/>
              </a:ext>
            </a:extLst>
          </p:cNvPr>
          <p:cNvSpPr>
            <a:spLocks noGrp="1"/>
          </p:cNvSpPr>
          <p:nvPr>
            <p:ph/>
          </p:nvPr>
        </p:nvSpPr>
        <p:spPr>
          <a:xfrm>
            <a:off x="370389" y="407720"/>
            <a:ext cx="3276193" cy="727017"/>
          </a:xfrm>
        </p:spPr>
        <p:txBody>
          <a:bodyPr lIns="91440" tIns="45720" rIns="91440" bIns="45720" anchor="t"/>
          <a:lstStyle/>
          <a:p>
            <a:r>
              <a:rPr lang="en-US" dirty="0"/>
              <a:t>O </a:t>
            </a:r>
            <a:r>
              <a:rPr lang="en-US" dirty="0" err="1"/>
              <a:t>Circuito</a:t>
            </a:r>
            <a:endParaRPr lang="en-US" dirty="0"/>
          </a:p>
        </p:txBody>
      </p:sp>
      <p:pic>
        <p:nvPicPr>
          <p:cNvPr id="4" name="Picture 3">
            <a:extLst>
              <a:ext uri="{FF2B5EF4-FFF2-40B4-BE49-F238E27FC236}">
                <a16:creationId xmlns:a16="http://schemas.microsoft.com/office/drawing/2014/main" id="{83CA0E2D-31ED-EDF6-5F3F-A8F19FDE1177}"/>
              </a:ext>
            </a:extLst>
          </p:cNvPr>
          <p:cNvPicPr>
            <a:picLocks noChangeAspect="1"/>
          </p:cNvPicPr>
          <p:nvPr/>
        </p:nvPicPr>
        <p:blipFill>
          <a:blip r:embed="rId2"/>
          <a:stretch>
            <a:fillRect/>
          </a:stretch>
        </p:blipFill>
        <p:spPr>
          <a:xfrm>
            <a:off x="597665" y="1134737"/>
            <a:ext cx="3156243" cy="3368120"/>
          </a:xfrm>
          <a:prstGeom prst="rect">
            <a:avLst/>
          </a:prstGeom>
        </p:spPr>
      </p:pic>
    </p:spTree>
    <p:extLst>
      <p:ext uri="{BB962C8B-B14F-4D97-AF65-F5344CB8AC3E}">
        <p14:creationId xmlns:p14="http://schemas.microsoft.com/office/powerpoint/2010/main" val="2608064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0A7DC-B6B1-D0A7-94B4-FE17CC7A0ABC}"/>
            </a:ext>
          </a:extLst>
        </p:cNvPr>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BA0B6276-A9E9-3853-459B-2A6EC891A169}"/>
              </a:ext>
            </a:extLst>
          </p:cNvPr>
          <p:cNvSpPr>
            <a:spLocks noGrp="1"/>
          </p:cNvSpPr>
          <p:nvPr>
            <p:ph/>
          </p:nvPr>
        </p:nvSpPr>
        <p:spPr>
          <a:xfrm>
            <a:off x="370389" y="407720"/>
            <a:ext cx="5182112" cy="727017"/>
          </a:xfrm>
        </p:spPr>
        <p:txBody>
          <a:bodyPr lIns="91440" tIns="45720" rIns="91440" bIns="45720" anchor="t"/>
          <a:lstStyle/>
          <a:p>
            <a:r>
              <a:rPr lang="en-US" dirty="0"/>
              <a:t>Vista </a:t>
            </a:r>
            <a:r>
              <a:rPr lang="en-US" dirty="0" err="1"/>
              <a:t>esquemática</a:t>
            </a:r>
            <a:endParaRPr lang="en-US" dirty="0"/>
          </a:p>
        </p:txBody>
      </p:sp>
      <p:pic>
        <p:nvPicPr>
          <p:cNvPr id="3" name="Picture 2">
            <a:extLst>
              <a:ext uri="{FF2B5EF4-FFF2-40B4-BE49-F238E27FC236}">
                <a16:creationId xmlns:a16="http://schemas.microsoft.com/office/drawing/2014/main" id="{4C2BF06D-2852-1D3D-232D-6C82244C18D6}"/>
              </a:ext>
            </a:extLst>
          </p:cNvPr>
          <p:cNvPicPr>
            <a:picLocks noChangeAspect="1"/>
          </p:cNvPicPr>
          <p:nvPr/>
        </p:nvPicPr>
        <p:blipFill>
          <a:blip r:embed="rId2"/>
          <a:stretch>
            <a:fillRect/>
          </a:stretch>
        </p:blipFill>
        <p:spPr>
          <a:xfrm>
            <a:off x="1606747" y="1165038"/>
            <a:ext cx="4899339" cy="3814588"/>
          </a:xfrm>
          <a:prstGeom prst="rect">
            <a:avLst/>
          </a:prstGeom>
        </p:spPr>
      </p:pic>
    </p:spTree>
    <p:extLst>
      <p:ext uri="{BB962C8B-B14F-4D97-AF65-F5344CB8AC3E}">
        <p14:creationId xmlns:p14="http://schemas.microsoft.com/office/powerpoint/2010/main" val="201165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CD675-D16B-9F98-634D-327E84921D99}"/>
            </a:ext>
          </a:extLst>
        </p:cNvPr>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5351493-611D-B4E0-664F-BFDDEBCF2FA9}"/>
              </a:ext>
            </a:extLst>
          </p:cNvPr>
          <p:cNvSpPr>
            <a:spLocks noGrp="1"/>
          </p:cNvSpPr>
          <p:nvPr>
            <p:ph/>
          </p:nvPr>
        </p:nvSpPr>
        <p:spPr>
          <a:xfrm>
            <a:off x="370388" y="407720"/>
            <a:ext cx="6201861" cy="727017"/>
          </a:xfrm>
        </p:spPr>
        <p:txBody>
          <a:bodyPr lIns="91440" tIns="45720" rIns="91440" bIns="45720" anchor="t"/>
          <a:lstStyle/>
          <a:p>
            <a:r>
              <a:rPr lang="en-US" dirty="0"/>
              <a:t>Lista de </a:t>
            </a:r>
            <a:r>
              <a:rPr lang="en-US" dirty="0" err="1"/>
              <a:t>Componentes</a:t>
            </a:r>
            <a:endParaRPr lang="en-US" dirty="0"/>
          </a:p>
        </p:txBody>
      </p:sp>
      <p:pic>
        <p:nvPicPr>
          <p:cNvPr id="4" name="Picture 3">
            <a:extLst>
              <a:ext uri="{FF2B5EF4-FFF2-40B4-BE49-F238E27FC236}">
                <a16:creationId xmlns:a16="http://schemas.microsoft.com/office/drawing/2014/main" id="{83B5F126-3443-CA5C-8044-70EF15C7D877}"/>
              </a:ext>
            </a:extLst>
          </p:cNvPr>
          <p:cNvPicPr>
            <a:picLocks noChangeAspect="1"/>
          </p:cNvPicPr>
          <p:nvPr/>
        </p:nvPicPr>
        <p:blipFill>
          <a:blip r:embed="rId2"/>
          <a:stretch>
            <a:fillRect/>
          </a:stretch>
        </p:blipFill>
        <p:spPr>
          <a:xfrm>
            <a:off x="1214505" y="1089480"/>
            <a:ext cx="5472734" cy="3835060"/>
          </a:xfrm>
          <a:prstGeom prst="rect">
            <a:avLst/>
          </a:prstGeom>
        </p:spPr>
      </p:pic>
    </p:spTree>
    <p:extLst>
      <p:ext uri="{BB962C8B-B14F-4D97-AF65-F5344CB8AC3E}">
        <p14:creationId xmlns:p14="http://schemas.microsoft.com/office/powerpoint/2010/main" val="1746323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87CA4-22F0-180C-E560-29C58D02F023}"/>
            </a:ext>
          </a:extLst>
        </p:cNvPr>
        <p:cNvGrpSpPr/>
        <p:nvPr/>
      </p:nvGrpSpPr>
      <p:grpSpPr>
        <a:xfrm>
          <a:off x="0" y="0"/>
          <a:ext cx="0" cy="0"/>
          <a:chOff x="0" y="0"/>
          <a:chExt cx="0" cy="0"/>
        </a:xfrm>
      </p:grpSpPr>
      <p:sp>
        <p:nvSpPr>
          <p:cNvPr id="204" name="PlaceHolder 1">
            <a:extLst>
              <a:ext uri="{FF2B5EF4-FFF2-40B4-BE49-F238E27FC236}">
                <a16:creationId xmlns:a16="http://schemas.microsoft.com/office/drawing/2014/main" id="{6CFD2ABB-B4AA-5A03-1415-E468928C031D}"/>
              </a:ext>
            </a:extLst>
          </p:cNvPr>
          <p:cNvSpPr>
            <a:spLocks noGrp="1"/>
          </p:cNvSpPr>
          <p:nvPr>
            <p:ph type="title"/>
          </p:nvPr>
        </p:nvSpPr>
        <p:spPr>
          <a:xfrm>
            <a:off x="685800" y="2210760"/>
            <a:ext cx="7772040" cy="721800"/>
          </a:xfrm>
          <a:prstGeom prst="rect">
            <a:avLst/>
          </a:prstGeom>
          <a:noFill/>
          <a:ln w="12600">
            <a:noFill/>
          </a:ln>
        </p:spPr>
        <p:txBody>
          <a:bodyPr lIns="45720" tIns="45000" rIns="45720" bIns="45000" anchor="ctr">
            <a:normAutofit/>
          </a:bodyPr>
          <a:lstStyle/>
          <a:p>
            <a:pPr algn="ctr">
              <a:lnSpc>
                <a:spcPct val="100000"/>
              </a:lnSpc>
              <a:tabLst>
                <a:tab pos="0" algn="l"/>
              </a:tabLst>
            </a:pPr>
            <a:r>
              <a:rPr lang="pt-BR" sz="3600" b="1" spc="-1" dirty="0">
                <a:solidFill>
                  <a:srgbClr val="FFFFFF"/>
                </a:solidFill>
                <a:latin typeface="Arial"/>
                <a:cs typeface="Arial"/>
              </a:rPr>
              <a:t>Obrigado</a:t>
            </a:r>
            <a:endParaRPr lang="pt-BR" sz="6000" b="1" strike="noStrike" spc="-1" dirty="0">
              <a:solidFill>
                <a:srgbClr val="FFFFFF"/>
              </a:solidFill>
              <a:latin typeface="Big Shoulders Display Black"/>
            </a:endParaRPr>
          </a:p>
        </p:txBody>
      </p:sp>
    </p:spTree>
    <p:extLst>
      <p:ext uri="{BB962C8B-B14F-4D97-AF65-F5344CB8AC3E}">
        <p14:creationId xmlns:p14="http://schemas.microsoft.com/office/powerpoint/2010/main" val="2678475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685800" y="2210760"/>
            <a:ext cx="7772040" cy="721800"/>
          </a:xfrm>
          <a:prstGeom prst="rect">
            <a:avLst/>
          </a:prstGeom>
          <a:noFill/>
          <a:ln w="12600">
            <a:noFill/>
          </a:ln>
        </p:spPr>
        <p:txBody>
          <a:bodyPr lIns="45720" tIns="45000" rIns="45720" bIns="45000" anchor="ctr">
            <a:normAutofit/>
          </a:bodyPr>
          <a:lstStyle/>
          <a:p>
            <a:pPr algn="ctr">
              <a:lnSpc>
                <a:spcPct val="100000"/>
              </a:lnSpc>
              <a:tabLst>
                <a:tab pos="0" algn="l"/>
              </a:tabLst>
            </a:pPr>
            <a:r>
              <a:rPr lang="pt-BR" sz="3600" b="1" strike="noStrike" spc="-1" dirty="0">
                <a:solidFill>
                  <a:srgbClr val="FFFFFF"/>
                </a:solidFill>
                <a:latin typeface="Arial"/>
                <a:cs typeface="Arial"/>
              </a:rPr>
              <a:t>Objetivo</a:t>
            </a:r>
            <a:endParaRPr lang="pt-BR" sz="4000" b="1" strike="noStrike" spc="-1" dirty="0">
              <a:solidFill>
                <a:srgbClr val="FFFFFF"/>
              </a:solidFill>
              <a:latin typeface="Big Shoulders Display Black"/>
            </a:endParaRPr>
          </a:p>
        </p:txBody>
      </p:sp>
    </p:spTree>
    <p:extLst>
      <p:ext uri="{BB962C8B-B14F-4D97-AF65-F5344CB8AC3E}">
        <p14:creationId xmlns:p14="http://schemas.microsoft.com/office/powerpoint/2010/main" val="176925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ontent Placeholder 2">
            <a:extLst>
              <a:ext uri="{FF2B5EF4-FFF2-40B4-BE49-F238E27FC236}">
                <a16:creationId xmlns:a16="http://schemas.microsoft.com/office/drawing/2014/main" id="{1DD7AEB5-7312-BAB5-7228-0E3CFC305ACD}"/>
              </a:ext>
            </a:extLst>
          </p:cNvPr>
          <p:cNvSpPr>
            <a:spLocks noGrp="1"/>
          </p:cNvSpPr>
          <p:nvPr>
            <p:ph/>
          </p:nvPr>
        </p:nvSpPr>
        <p:spPr>
          <a:xfrm>
            <a:off x="370389" y="407720"/>
            <a:ext cx="3276193" cy="727017"/>
          </a:xfrm>
        </p:spPr>
        <p:txBody>
          <a:bodyPr lIns="91440" tIns="45720" rIns="91440" bIns="45720" anchor="t"/>
          <a:lstStyle/>
          <a:p>
            <a:r>
              <a:rPr lang="en-US" dirty="0" err="1"/>
              <a:t>Objetivo</a:t>
            </a:r>
            <a:endParaRPr lang="en-US" dirty="0"/>
          </a:p>
        </p:txBody>
      </p:sp>
      <p:sp>
        <p:nvSpPr>
          <p:cNvPr id="209" name="Espaço Reservado para Texto 3"/>
          <p:cNvSpPr/>
          <p:nvPr/>
        </p:nvSpPr>
        <p:spPr>
          <a:xfrm>
            <a:off x="370390" y="1448943"/>
            <a:ext cx="5093976" cy="3156108"/>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tabLst>
                <a:tab pos="0" algn="l"/>
              </a:tabLst>
            </a:pPr>
            <a:r>
              <a:rPr lang="pt-BR" sz="1600" dirty="0"/>
              <a:t>Desenvolver e apresentar um projeto de extensão prático que utilize microcontroladores em uma aplicação do mundo real, seja em uma residência ou indústria, com foco na criação de um circuito funcional físico ou simulado. </a:t>
            </a:r>
            <a:endParaRPr lang="pt-PT" sz="1600" spc="-1" dirty="0">
              <a:solidFill>
                <a:srgbClr val="000000"/>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FBBE2-2F59-01BE-F2DE-F541A7BF2770}"/>
            </a:ext>
          </a:extLst>
        </p:cNvPr>
        <p:cNvGrpSpPr/>
        <p:nvPr/>
      </p:nvGrpSpPr>
      <p:grpSpPr>
        <a:xfrm>
          <a:off x="0" y="0"/>
          <a:ext cx="0" cy="0"/>
          <a:chOff x="0" y="0"/>
          <a:chExt cx="0" cy="0"/>
        </a:xfrm>
      </p:grpSpPr>
      <p:sp>
        <p:nvSpPr>
          <p:cNvPr id="204" name="PlaceHolder 1">
            <a:extLst>
              <a:ext uri="{FF2B5EF4-FFF2-40B4-BE49-F238E27FC236}">
                <a16:creationId xmlns:a16="http://schemas.microsoft.com/office/drawing/2014/main" id="{0DE4A265-6ADE-E436-6A13-74CE1A47FBDB}"/>
              </a:ext>
            </a:extLst>
          </p:cNvPr>
          <p:cNvSpPr>
            <a:spLocks noGrp="1"/>
          </p:cNvSpPr>
          <p:nvPr>
            <p:ph type="title"/>
          </p:nvPr>
        </p:nvSpPr>
        <p:spPr>
          <a:xfrm>
            <a:off x="685800" y="2210760"/>
            <a:ext cx="7772040" cy="721800"/>
          </a:xfrm>
          <a:prstGeom prst="rect">
            <a:avLst/>
          </a:prstGeom>
          <a:noFill/>
          <a:ln w="12600">
            <a:noFill/>
          </a:ln>
        </p:spPr>
        <p:txBody>
          <a:bodyPr lIns="45720" tIns="45000" rIns="45720" bIns="45000" anchor="ctr">
            <a:normAutofit/>
          </a:bodyPr>
          <a:lstStyle/>
          <a:p>
            <a:pPr algn="ctr">
              <a:lnSpc>
                <a:spcPct val="100000"/>
              </a:lnSpc>
              <a:tabLst>
                <a:tab pos="0" algn="l"/>
              </a:tabLst>
            </a:pPr>
            <a:r>
              <a:rPr lang="pt-BR" sz="3600" b="1" spc="-1" dirty="0">
                <a:solidFill>
                  <a:srgbClr val="FFFFFF"/>
                </a:solidFill>
                <a:latin typeface="Arial"/>
                <a:cs typeface="Arial"/>
              </a:rPr>
              <a:t>O Projeto</a:t>
            </a:r>
            <a:endParaRPr lang="pt-BR" sz="6000" b="1" strike="noStrike" spc="-1" dirty="0">
              <a:solidFill>
                <a:srgbClr val="FFFFFF"/>
              </a:solidFill>
              <a:latin typeface="Big Shoulders Display Black"/>
            </a:endParaRPr>
          </a:p>
        </p:txBody>
      </p:sp>
    </p:spTree>
    <p:extLst>
      <p:ext uri="{BB962C8B-B14F-4D97-AF65-F5344CB8AC3E}">
        <p14:creationId xmlns:p14="http://schemas.microsoft.com/office/powerpoint/2010/main" val="196801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94539-0CDA-A9E2-22B5-7E96871ABD98}"/>
            </a:ext>
          </a:extLst>
        </p:cNvPr>
        <p:cNvGrpSpPr/>
        <p:nvPr/>
      </p:nvGrpSpPr>
      <p:grpSpPr>
        <a:xfrm>
          <a:off x="0" y="0"/>
          <a:ext cx="0" cy="0"/>
          <a:chOff x="0" y="0"/>
          <a:chExt cx="0" cy="0"/>
        </a:xfrm>
      </p:grpSpPr>
      <p:sp>
        <p:nvSpPr>
          <p:cNvPr id="214" name="Content Placeholder 2">
            <a:extLst>
              <a:ext uri="{FF2B5EF4-FFF2-40B4-BE49-F238E27FC236}">
                <a16:creationId xmlns:a16="http://schemas.microsoft.com/office/drawing/2014/main" id="{16FBBC6F-18D8-7CFA-4F2D-52B1B18A059F}"/>
              </a:ext>
            </a:extLst>
          </p:cNvPr>
          <p:cNvSpPr>
            <a:spLocks noGrp="1"/>
          </p:cNvSpPr>
          <p:nvPr>
            <p:ph/>
          </p:nvPr>
        </p:nvSpPr>
        <p:spPr>
          <a:xfrm>
            <a:off x="370389" y="407720"/>
            <a:ext cx="3276193" cy="727017"/>
          </a:xfrm>
        </p:spPr>
        <p:txBody>
          <a:bodyPr lIns="91440" tIns="45720" rIns="91440" bIns="45720" anchor="t"/>
          <a:lstStyle/>
          <a:p>
            <a:r>
              <a:rPr lang="en-US" dirty="0"/>
              <a:t>O </a:t>
            </a:r>
            <a:r>
              <a:rPr lang="en-US" dirty="0" err="1"/>
              <a:t>Projeto</a:t>
            </a:r>
            <a:endParaRPr lang="en-US" dirty="0"/>
          </a:p>
        </p:txBody>
      </p:sp>
      <p:sp>
        <p:nvSpPr>
          <p:cNvPr id="209" name="Espaço Reservado para Texto 3">
            <a:extLst>
              <a:ext uri="{FF2B5EF4-FFF2-40B4-BE49-F238E27FC236}">
                <a16:creationId xmlns:a16="http://schemas.microsoft.com/office/drawing/2014/main" id="{B1804FC2-5FB5-7C60-431B-9F6A248372E4}"/>
              </a:ext>
            </a:extLst>
          </p:cNvPr>
          <p:cNvSpPr/>
          <p:nvPr/>
        </p:nvSpPr>
        <p:spPr>
          <a:xfrm>
            <a:off x="370390" y="1448942"/>
            <a:ext cx="7682940" cy="343152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r>
              <a:rPr lang="pt-BR" sz="1600" b="1" dirty="0"/>
              <a:t>Sistema de Detecção de Vazamentos</a:t>
            </a:r>
            <a:r>
              <a:rPr lang="pt-BR" sz="1600" dirty="0"/>
              <a:t>: Este circuito é voltado para a </a:t>
            </a:r>
            <a:r>
              <a:rPr lang="pt-BR" sz="1600" b="1" dirty="0"/>
              <a:t>identificação de vazamentos de gás ou fumaça</a:t>
            </a:r>
            <a:r>
              <a:rPr lang="pt-BR" sz="1600" dirty="0"/>
              <a:t>, sendo aplicável tanto em ambientes </a:t>
            </a:r>
            <a:r>
              <a:rPr lang="pt-BR" sz="1600" b="1" dirty="0"/>
              <a:t>residenciais quanto industriais</a:t>
            </a:r>
            <a:r>
              <a:rPr lang="pt-BR" sz="1600" dirty="0"/>
              <a:t>. Utilizando sensores apropriados e controlado por um microcontrolador (como o Arduino), o sistema é capaz de emitir alertas visuais e sonoros ao detectar substâncias perigosas no ar, contribuindo significativamente para a segurança do ambiente.</a:t>
            </a:r>
          </a:p>
          <a:p>
            <a:endParaRPr lang="pt-BR" sz="1600" dirty="0"/>
          </a:p>
          <a:p>
            <a:r>
              <a:rPr lang="pt-BR" sz="1600" b="1" dirty="0"/>
              <a:t>Sistema Urbano de Controle de Semáforos</a:t>
            </a:r>
            <a:r>
              <a:rPr lang="pt-BR" sz="1600" dirty="0"/>
              <a:t>: O segundo circuito simula um </a:t>
            </a:r>
            <a:r>
              <a:rPr lang="pt-BR" sz="1600" b="1" dirty="0"/>
              <a:t>sistema de controle sincronizado de semáforos para rodovias</a:t>
            </a:r>
            <a:r>
              <a:rPr lang="pt-BR" sz="1600" dirty="0"/>
              <a:t>, com foco na </a:t>
            </a:r>
            <a:r>
              <a:rPr lang="pt-BR" sz="1600" b="1" dirty="0"/>
              <a:t>otimização do fluxo de tráfego urbano</a:t>
            </a:r>
            <a:r>
              <a:rPr lang="pt-BR" sz="1600" dirty="0"/>
              <a:t>. Esse sistema pode ser programado para operar com base em tempos fixos ou adaptativos, e representa uma solução inteligente para a gestão de trânsito em vias de grande circulação.</a:t>
            </a:r>
          </a:p>
          <a:p>
            <a:pPr>
              <a:tabLst>
                <a:tab pos="0" algn="l"/>
              </a:tabLst>
            </a:pPr>
            <a:r>
              <a:rPr lang="pt-BR" sz="1600" dirty="0"/>
              <a:t> </a:t>
            </a:r>
            <a:endParaRPr lang="pt-PT" sz="1600" spc="-1" dirty="0">
              <a:solidFill>
                <a:srgbClr val="000000"/>
              </a:solidFill>
              <a:ea typeface="+mn-lt"/>
              <a:cs typeface="+mn-lt"/>
            </a:endParaRPr>
          </a:p>
        </p:txBody>
      </p:sp>
    </p:spTree>
    <p:extLst>
      <p:ext uri="{BB962C8B-B14F-4D97-AF65-F5344CB8AC3E}">
        <p14:creationId xmlns:p14="http://schemas.microsoft.com/office/powerpoint/2010/main" val="333534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685800" y="2210760"/>
            <a:ext cx="7772040" cy="721800"/>
          </a:xfrm>
          <a:prstGeom prst="rect">
            <a:avLst/>
          </a:prstGeom>
          <a:noFill/>
          <a:ln w="12600">
            <a:noFill/>
          </a:ln>
        </p:spPr>
        <p:txBody>
          <a:bodyPr lIns="45720" tIns="45000" rIns="45720" bIns="45000" anchor="ctr">
            <a:normAutofit fontScale="90000"/>
          </a:bodyPr>
          <a:lstStyle/>
          <a:p>
            <a:pPr algn="ctr">
              <a:lnSpc>
                <a:spcPct val="100000"/>
              </a:lnSpc>
              <a:tabLst>
                <a:tab pos="0" algn="l"/>
              </a:tabLst>
            </a:pPr>
            <a:r>
              <a:rPr lang="pt-BR" sz="3600" b="1" spc="-1" dirty="0">
                <a:solidFill>
                  <a:srgbClr val="FFFFFF"/>
                </a:solidFill>
                <a:latin typeface="Arial"/>
                <a:cs typeface="Arial"/>
              </a:rPr>
              <a:t>Sistema de Detecção de Vazamentos</a:t>
            </a:r>
            <a:endParaRPr lang="pt-BR" sz="6000" b="1" strike="noStrike" spc="-1" dirty="0">
              <a:solidFill>
                <a:srgbClr val="FFFFFF"/>
              </a:solidFill>
              <a:latin typeface="Big Shoulders Display Black"/>
            </a:endParaRPr>
          </a:p>
        </p:txBody>
      </p:sp>
    </p:spTree>
    <p:extLst>
      <p:ext uri="{BB962C8B-B14F-4D97-AF65-F5344CB8AC3E}">
        <p14:creationId xmlns:p14="http://schemas.microsoft.com/office/powerpoint/2010/main" val="194267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48DC0-7678-9177-4875-3F4F391DA773}"/>
            </a:ext>
          </a:extLst>
        </p:cNvPr>
        <p:cNvGrpSpPr/>
        <p:nvPr/>
      </p:nvGrpSpPr>
      <p:grpSpPr>
        <a:xfrm>
          <a:off x="0" y="0"/>
          <a:ext cx="0" cy="0"/>
          <a:chOff x="0" y="0"/>
          <a:chExt cx="0" cy="0"/>
        </a:xfrm>
      </p:grpSpPr>
      <p:sp>
        <p:nvSpPr>
          <p:cNvPr id="214" name="Content Placeholder 2">
            <a:extLst>
              <a:ext uri="{FF2B5EF4-FFF2-40B4-BE49-F238E27FC236}">
                <a16:creationId xmlns:a16="http://schemas.microsoft.com/office/drawing/2014/main" id="{E9767D10-0A13-7CF6-421C-79E68A8D3419}"/>
              </a:ext>
            </a:extLst>
          </p:cNvPr>
          <p:cNvSpPr>
            <a:spLocks noGrp="1"/>
          </p:cNvSpPr>
          <p:nvPr>
            <p:ph/>
          </p:nvPr>
        </p:nvSpPr>
        <p:spPr>
          <a:xfrm>
            <a:off x="293269" y="407720"/>
            <a:ext cx="8057515" cy="727017"/>
          </a:xfrm>
        </p:spPr>
        <p:txBody>
          <a:bodyPr lIns="91440" tIns="45720" rIns="91440" bIns="45720" anchor="t"/>
          <a:lstStyle/>
          <a:p>
            <a:r>
              <a:rPr lang="pt-BR" sz="3600" dirty="0"/>
              <a:t>Sistema de Detecção de Vazamentos</a:t>
            </a:r>
            <a:endParaRPr lang="en-US" sz="3600" dirty="0"/>
          </a:p>
        </p:txBody>
      </p:sp>
      <p:sp>
        <p:nvSpPr>
          <p:cNvPr id="209" name="Espaço Reservado para Texto 3">
            <a:extLst>
              <a:ext uri="{FF2B5EF4-FFF2-40B4-BE49-F238E27FC236}">
                <a16:creationId xmlns:a16="http://schemas.microsoft.com/office/drawing/2014/main" id="{F0F3E86A-032D-C431-2ED1-8AB992D8062B}"/>
              </a:ext>
            </a:extLst>
          </p:cNvPr>
          <p:cNvSpPr/>
          <p:nvPr/>
        </p:nvSpPr>
        <p:spPr>
          <a:xfrm>
            <a:off x="370390" y="1448942"/>
            <a:ext cx="7407518" cy="343152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r>
              <a:rPr lang="pt-BR" sz="1600" dirty="0"/>
              <a:t>O projeto consiste em um </a:t>
            </a:r>
            <a:r>
              <a:rPr lang="pt-BR" sz="1600" b="1" dirty="0"/>
              <a:t>sistema de detecção de vazamento de gás ou fumaça</a:t>
            </a:r>
            <a:r>
              <a:rPr lang="pt-BR" sz="1600" dirty="0"/>
              <a:t>, desenvolvido e simulado na plataforma Tinkercad, com controle total realizado por um </a:t>
            </a:r>
            <a:r>
              <a:rPr lang="pt-BR" sz="1600" b="1" dirty="0"/>
              <a:t>Arduino Uno</a:t>
            </a:r>
            <a:r>
              <a:rPr lang="pt-BR" sz="1600" dirty="0"/>
              <a:t>. O circuito utiliza um </a:t>
            </a:r>
            <a:r>
              <a:rPr lang="pt-BR" sz="1600" b="1" dirty="0"/>
              <a:t>sensor de gás (como o MQ-2 ou MQ-135)</a:t>
            </a:r>
            <a:r>
              <a:rPr lang="pt-BR" sz="1600" dirty="0"/>
              <a:t>, capaz de identificar a presença de gases inflamáveis ou fumaça no ambiente, tornando-o ideal para aplicações residenciais e ambientes com risco de vazamento.</a:t>
            </a:r>
          </a:p>
          <a:p>
            <a:r>
              <a:rPr lang="pt-BR" sz="1600" dirty="0"/>
              <a:t>O Arduino é responsável por processar os dados do sensor e acionar os </a:t>
            </a:r>
            <a:r>
              <a:rPr lang="pt-BR" sz="1600" b="1" dirty="0"/>
              <a:t>mecanismos de alerta visual (LEDs)</a:t>
            </a:r>
            <a:r>
              <a:rPr lang="pt-BR" sz="1600" dirty="0"/>
              <a:t> e </a:t>
            </a:r>
            <a:r>
              <a:rPr lang="pt-BR" sz="1600" b="1" dirty="0"/>
              <a:t>sonoro (buzzer)</a:t>
            </a:r>
            <a:r>
              <a:rPr lang="pt-BR" sz="1600" dirty="0"/>
              <a:t> sempre que um vazamento for detectado. Essa abordagem garante que o usuário seja alertado tanto por sinais luminosos quanto por som, o que é essencial para situações em que a pessoa esteja distante ou em um ambiente com pouca visibilidade.</a:t>
            </a:r>
          </a:p>
          <a:p>
            <a:r>
              <a:rPr lang="pt-BR" sz="1600" dirty="0"/>
              <a:t>Além disso, o projeto pode ser facilmente expandido para incluir </a:t>
            </a:r>
            <a:r>
              <a:rPr lang="pt-BR" sz="1600" b="1" dirty="0"/>
              <a:t>módulos de comunicação</a:t>
            </a:r>
            <a:r>
              <a:rPr lang="pt-BR" sz="1600" dirty="0"/>
              <a:t>, como Wi-Fi (ESP8266) ou GSM, permitindo o envio de notificações para smartphones ou sistemas de automação residencial.</a:t>
            </a:r>
          </a:p>
          <a:p>
            <a:pPr>
              <a:tabLst>
                <a:tab pos="0" algn="l"/>
              </a:tabLst>
            </a:pPr>
            <a:r>
              <a:rPr lang="pt-BR" sz="1600" dirty="0"/>
              <a:t> </a:t>
            </a:r>
            <a:endParaRPr lang="pt-PT" sz="1600" spc="-1" dirty="0">
              <a:solidFill>
                <a:srgbClr val="000000"/>
              </a:solidFill>
              <a:ea typeface="+mn-lt"/>
              <a:cs typeface="+mn-lt"/>
            </a:endParaRPr>
          </a:p>
        </p:txBody>
      </p:sp>
    </p:spTree>
    <p:extLst>
      <p:ext uri="{BB962C8B-B14F-4D97-AF65-F5344CB8AC3E}">
        <p14:creationId xmlns:p14="http://schemas.microsoft.com/office/powerpoint/2010/main" val="262105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AB4E831-4D16-F642-691F-B85D6643D1F2}"/>
              </a:ext>
            </a:extLst>
          </p:cNvPr>
          <p:cNvPicPr>
            <a:picLocks noChangeAspect="1"/>
          </p:cNvPicPr>
          <p:nvPr/>
        </p:nvPicPr>
        <p:blipFill>
          <a:blip r:embed="rId2"/>
          <a:stretch>
            <a:fillRect/>
          </a:stretch>
        </p:blipFill>
        <p:spPr>
          <a:xfrm>
            <a:off x="370389" y="1347558"/>
            <a:ext cx="5951291" cy="2161946"/>
          </a:xfrm>
          <a:prstGeom prst="rect">
            <a:avLst/>
          </a:prstGeom>
        </p:spPr>
      </p:pic>
      <p:sp>
        <p:nvSpPr>
          <p:cNvPr id="12" name="Content Placeholder 2">
            <a:extLst>
              <a:ext uri="{FF2B5EF4-FFF2-40B4-BE49-F238E27FC236}">
                <a16:creationId xmlns:a16="http://schemas.microsoft.com/office/drawing/2014/main" id="{6813B1C8-9039-0D1C-00A3-CC1605B0CCD3}"/>
              </a:ext>
            </a:extLst>
          </p:cNvPr>
          <p:cNvSpPr>
            <a:spLocks noGrp="1"/>
          </p:cNvSpPr>
          <p:nvPr>
            <p:ph/>
          </p:nvPr>
        </p:nvSpPr>
        <p:spPr>
          <a:xfrm>
            <a:off x="370389" y="407720"/>
            <a:ext cx="3276193" cy="727017"/>
          </a:xfrm>
        </p:spPr>
        <p:txBody>
          <a:bodyPr lIns="91440" tIns="45720" rIns="91440" bIns="45720" anchor="t"/>
          <a:lstStyle/>
          <a:p>
            <a:r>
              <a:rPr lang="en-US" dirty="0"/>
              <a:t>O </a:t>
            </a:r>
            <a:r>
              <a:rPr lang="en-US" dirty="0" err="1"/>
              <a:t>Circuito</a:t>
            </a:r>
            <a:endParaRPr lang="en-US" dirty="0"/>
          </a:p>
        </p:txBody>
      </p:sp>
    </p:spTree>
    <p:extLst>
      <p:ext uri="{BB962C8B-B14F-4D97-AF65-F5344CB8AC3E}">
        <p14:creationId xmlns:p14="http://schemas.microsoft.com/office/powerpoint/2010/main" val="127873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011D2-641F-6B4D-8F58-96FE3FA0C6A1}"/>
            </a:ext>
          </a:extLst>
        </p:cNvPr>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8AA824CA-BCD6-8F78-1B9C-B062043CA183}"/>
              </a:ext>
            </a:extLst>
          </p:cNvPr>
          <p:cNvSpPr>
            <a:spLocks noGrp="1"/>
          </p:cNvSpPr>
          <p:nvPr>
            <p:ph/>
          </p:nvPr>
        </p:nvSpPr>
        <p:spPr>
          <a:xfrm>
            <a:off x="370389" y="407720"/>
            <a:ext cx="5182112" cy="727017"/>
          </a:xfrm>
        </p:spPr>
        <p:txBody>
          <a:bodyPr lIns="91440" tIns="45720" rIns="91440" bIns="45720" anchor="t"/>
          <a:lstStyle/>
          <a:p>
            <a:r>
              <a:rPr lang="en-US" dirty="0"/>
              <a:t>Vista </a:t>
            </a:r>
            <a:r>
              <a:rPr lang="en-US" dirty="0" err="1"/>
              <a:t>esquemática</a:t>
            </a:r>
            <a:endParaRPr lang="en-US" dirty="0"/>
          </a:p>
        </p:txBody>
      </p:sp>
      <p:pic>
        <p:nvPicPr>
          <p:cNvPr id="3" name="Picture 2">
            <a:extLst>
              <a:ext uri="{FF2B5EF4-FFF2-40B4-BE49-F238E27FC236}">
                <a16:creationId xmlns:a16="http://schemas.microsoft.com/office/drawing/2014/main" id="{B0C0D8BA-4585-4492-3130-0E583960E39C}"/>
              </a:ext>
            </a:extLst>
          </p:cNvPr>
          <p:cNvPicPr>
            <a:picLocks noChangeAspect="1"/>
          </p:cNvPicPr>
          <p:nvPr/>
        </p:nvPicPr>
        <p:blipFill>
          <a:blip r:embed="rId2"/>
          <a:stretch>
            <a:fillRect/>
          </a:stretch>
        </p:blipFill>
        <p:spPr>
          <a:xfrm>
            <a:off x="1870710" y="1226177"/>
            <a:ext cx="4701540" cy="3664435"/>
          </a:xfrm>
          <a:prstGeom prst="rect">
            <a:avLst/>
          </a:prstGeom>
        </p:spPr>
      </p:pic>
    </p:spTree>
    <p:extLst>
      <p:ext uri="{BB962C8B-B14F-4D97-AF65-F5344CB8AC3E}">
        <p14:creationId xmlns:p14="http://schemas.microsoft.com/office/powerpoint/2010/main" val="2183808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486</Words>
  <Application>Microsoft Office PowerPoint</Application>
  <PresentationFormat>On-screen Show (16:9)</PresentationFormat>
  <Paragraphs>28</Paragraphs>
  <Slides>17</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17</vt:i4>
      </vt:variant>
    </vt:vector>
  </HeadingPairs>
  <TitlesOfParts>
    <vt:vector size="25" baseType="lpstr">
      <vt:lpstr>Arial</vt:lpstr>
      <vt:lpstr>Big Shoulders Display Black</vt:lpstr>
      <vt:lpstr>Symbol</vt:lpstr>
      <vt:lpstr>Wingdings</vt:lpstr>
      <vt:lpstr>Office Theme</vt:lpstr>
      <vt:lpstr>Office Theme</vt:lpstr>
      <vt:lpstr>Office Theme</vt:lpstr>
      <vt:lpstr>Office Theme</vt:lpstr>
      <vt:lpstr>PowerPoint Presentation</vt:lpstr>
      <vt:lpstr>Objetivo</vt:lpstr>
      <vt:lpstr>PowerPoint Presentation</vt:lpstr>
      <vt:lpstr>O Projeto</vt:lpstr>
      <vt:lpstr>PowerPoint Presentation</vt:lpstr>
      <vt:lpstr>Sistema de Detecção de Vazamentos</vt:lpstr>
      <vt:lpstr>PowerPoint Presentation</vt:lpstr>
      <vt:lpstr>PowerPoint Presentation</vt:lpstr>
      <vt:lpstr>PowerPoint Presentation</vt:lpstr>
      <vt:lpstr>PowerPoint Presentation</vt:lpstr>
      <vt:lpstr>Sistema Urbano de Controle de Semáforos</vt:lpstr>
      <vt:lpstr>PowerPoint Presentation</vt:lpstr>
      <vt:lpstr>PowerPoint Presentation</vt:lpstr>
      <vt:lpstr>PowerPoint Presentation</vt:lpstr>
      <vt:lpstr>PowerPoint Presentation</vt:lpstr>
      <vt:lpstr>Obrigado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NONONONONO NONONONONO NONONONO</dc:title>
  <dc:subject/>
  <dc:creator/>
  <dc:description/>
  <cp:lastModifiedBy>Mizael Leite Ferreira</cp:lastModifiedBy>
  <cp:revision>278</cp:revision>
  <dcterms:modified xsi:type="dcterms:W3CDTF">2025-06-10T14:31:40Z</dcterms:modified>
  <dc:language>pt-PT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0x010100E7E326A6FBD7C948AAF887265A2DB080</vt:lpwstr>
  </property>
  <property fmtid="{D5CDD505-2E9C-101B-9397-08002B2CF9AE}" pid="3" name="PresentationFormat">
    <vt:lpwstr>Apresentação na tela (16:9)</vt:lpwstr>
  </property>
  <property fmtid="{D5CDD505-2E9C-101B-9397-08002B2CF9AE}" pid="4" name="Slides">
    <vt:i4>9</vt:i4>
  </property>
</Properties>
</file>