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sldIdLst>
    <p:sldId id="256" r:id="rId2"/>
    <p:sldId id="291" r:id="rId3"/>
    <p:sldId id="331" r:id="rId4"/>
    <p:sldId id="332" r:id="rId5"/>
    <p:sldId id="348" r:id="rId6"/>
    <p:sldId id="358" r:id="rId7"/>
    <p:sldId id="357" r:id="rId8"/>
    <p:sldId id="355" r:id="rId9"/>
    <p:sldId id="351" r:id="rId10"/>
    <p:sldId id="356" r:id="rId11"/>
    <p:sldId id="362" r:id="rId12"/>
    <p:sldId id="352" r:id="rId13"/>
    <p:sldId id="333" r:id="rId14"/>
    <p:sldId id="359" r:id="rId15"/>
    <p:sldId id="360" r:id="rId16"/>
    <p:sldId id="334" r:id="rId17"/>
    <p:sldId id="343" r:id="rId18"/>
    <p:sldId id="344" r:id="rId19"/>
    <p:sldId id="345" r:id="rId20"/>
    <p:sldId id="346" r:id="rId21"/>
    <p:sldId id="347" r:id="rId22"/>
    <p:sldId id="335" r:id="rId23"/>
    <p:sldId id="363" r:id="rId24"/>
    <p:sldId id="284" r:id="rId25"/>
    <p:sldId id="336" r:id="rId26"/>
    <p:sldId id="341" r:id="rId27"/>
    <p:sldId id="361" r:id="rId28"/>
    <p:sldId id="309" r:id="rId29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147" autoAdjust="0"/>
    <p:restoredTop sz="83649" autoAdjust="0"/>
  </p:normalViewPr>
  <p:slideViewPr>
    <p:cSldViewPr snapToGrid="0">
      <p:cViewPr varScale="1">
        <p:scale>
          <a:sx n="76" d="100"/>
          <a:sy n="76" d="100"/>
        </p:scale>
        <p:origin x="642" y="7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57535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183383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51430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094474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995480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00032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894776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877884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36311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142645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843145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09612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902794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18933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79072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80382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08211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95354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623662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54697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67405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992384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195749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21603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68580" indent="-68580">
              <a:buFont typeface="Wingdings" panose="05000000000000000000" pitchFamily="2" charset="2"/>
              <a:buChar char="§"/>
              <a:defRPr/>
            </a:lvl1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/>
              <a:t>2022.1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/>
              <a:t>ARA0044 - Apresentação Curso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50FAC2A-6E90-4BEA-B3BF-15B8E63C5B7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5450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forge.net/projects/picsim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labcenter.com/downloads/" TargetMode="External"/><Relationship Id="rId4" Type="http://schemas.openxmlformats.org/officeDocument/2006/relationships/hyperlink" Target="https://ccsinfo.com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cNN_tTXABUA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23986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Microcontroladores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sp>
        <p:nvSpPr>
          <p:cNvPr id="7" name="Título 2">
            <a:extLst>
              <a:ext uri="{FF2B5EF4-FFF2-40B4-BE49-F238E27FC236}">
                <a16:creationId xmlns:a16="http://schemas.microsoft.com/office/drawing/2014/main" id="{96E19DF9-3700-43F7-B711-234CE363D2F0}"/>
              </a:ext>
            </a:extLst>
          </p:cNvPr>
          <p:cNvSpPr txBox="1">
            <a:spLocks/>
          </p:cNvSpPr>
          <p:nvPr/>
        </p:nvSpPr>
        <p:spPr>
          <a:xfrm>
            <a:off x="7484030" y="110109"/>
            <a:ext cx="1613368" cy="855867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hangingPunct="1"/>
            <a:r>
              <a:rPr lang="pt-BR" sz="3600" b="1" dirty="0">
                <a:solidFill>
                  <a:schemeClr val="bg1"/>
                </a:solidFill>
              </a:rPr>
              <a:t>YDUQS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Visão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Geral</a:t>
            </a:r>
            <a:r>
              <a:rPr lang="en-US" b="1" dirty="0">
                <a:solidFill>
                  <a:srgbClr val="0070C0"/>
                </a:solidFill>
              </a:rPr>
              <a:t> da </a:t>
            </a:r>
            <a:r>
              <a:rPr lang="en-US" b="1" dirty="0" err="1">
                <a:solidFill>
                  <a:srgbClr val="0070C0"/>
                </a:solidFill>
              </a:rPr>
              <a:t>Disciplina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957406"/>
          </a:xfrm>
        </p:spPr>
        <p:txBody>
          <a:bodyPr>
            <a:noAutofit/>
          </a:bodyPr>
          <a:lstStyle/>
          <a:p>
            <a:pPr marL="0" indent="0" algn="just" eaLnBrk="0" hangingPunct="0">
              <a:buNone/>
            </a:pPr>
            <a:r>
              <a:rPr lang="pt-BR" alt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</a:t>
            </a:r>
            <a:r>
              <a:rPr lang="pt-BR" alt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Aplicações com Microcontroladores</a:t>
            </a: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ü"/>
            </a:pP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 de Movimento PIR, </a:t>
            </a:r>
            <a:r>
              <a:rPr lang="pt-BR" alt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detecção</a:t>
            </a: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(Controle de iluminação)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RFID, </a:t>
            </a:r>
            <a:r>
              <a:rPr lang="pt-BR" alt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ativação</a:t>
            </a: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(Controle de acesso – Fechadura eletrônica)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 Ranger sensor infravermelho (Ligar um chuveiro)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Veículos Modernos (Áudio, display, ar condicionado, bomba de combustível, velocidade do carro, retrovisor, taxa de consumo de combustível, </a:t>
            </a:r>
            <a:r>
              <a:rPr lang="pt-BR" alt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Coleta de Dados, </a:t>
            </a:r>
            <a:r>
              <a:rPr lang="pt-BR" alt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pt-BR" alt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796929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Visão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Geral</a:t>
            </a:r>
            <a:r>
              <a:rPr lang="en-US" b="1" dirty="0">
                <a:solidFill>
                  <a:srgbClr val="0070C0"/>
                </a:solidFill>
              </a:rPr>
              <a:t> da </a:t>
            </a:r>
            <a:r>
              <a:rPr lang="en-US" b="1" dirty="0" err="1">
                <a:solidFill>
                  <a:srgbClr val="0070C0"/>
                </a:solidFill>
              </a:rPr>
              <a:t>Disciplina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957406"/>
          </a:xfrm>
        </p:spPr>
        <p:txBody>
          <a:bodyPr>
            <a:noAutofit/>
          </a:bodyPr>
          <a:lstStyle/>
          <a:p>
            <a:pPr marL="0" indent="0" algn="just" eaLnBrk="0" hangingPunct="0">
              <a:buNone/>
            </a:pPr>
            <a:r>
              <a:rPr lang="pt-BR" alt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pt-BR" alt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Simuladores de Microcontroladores</a:t>
            </a: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ü"/>
            </a:pP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PICSimLab</a:t>
            </a: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https://sourceforge.net/</a:t>
            </a:r>
            <a:r>
              <a:rPr lang="pt-BR" alt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projects</a:t>
            </a: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/</a:t>
            </a:r>
            <a:r>
              <a:rPr lang="pt-BR" alt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picsim</a:t>
            </a: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/</a:t>
            </a: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CCS (</a:t>
            </a: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https://ccsinfo.com/</a:t>
            </a: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Proteus</a:t>
            </a: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Simulator (</a:t>
            </a: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https://www.labcenter.com/downloads/</a:t>
            </a: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3981378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Visão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Geral</a:t>
            </a:r>
            <a:r>
              <a:rPr lang="en-US" b="1" dirty="0">
                <a:solidFill>
                  <a:srgbClr val="0070C0"/>
                </a:solidFill>
              </a:rPr>
              <a:t> da </a:t>
            </a:r>
            <a:r>
              <a:rPr lang="en-US" b="1" dirty="0" err="1">
                <a:solidFill>
                  <a:srgbClr val="0070C0"/>
                </a:solidFill>
              </a:rPr>
              <a:t>Disciplina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957406"/>
          </a:xfrm>
        </p:spPr>
        <p:txBody>
          <a:bodyPr>
            <a:noAutofit/>
          </a:bodyPr>
          <a:lstStyle/>
          <a:p>
            <a:pPr marL="0" indent="0" algn="just" eaLnBrk="0" hangingPunct="0">
              <a:buNone/>
            </a:pPr>
            <a:r>
              <a:rPr lang="pt-BR" alt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Resumo</a:t>
            </a:r>
            <a:r>
              <a:rPr lang="pt-BR" alt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Arquitetura de 32 ou 64 bits (</a:t>
            </a: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AMD; INTEL; IBM, </a:t>
            </a:r>
            <a:r>
              <a:rPr lang="pt-BR" alt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pt-BR" alt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 eaLnBrk="0" hangingPunct="0">
              <a:buNone/>
            </a:pP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endParaRPr lang="pt-BR" altLang="pt-BR" sz="2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hlinkClick r:id="rId3"/>
            </a:endParaRPr>
          </a:p>
          <a:p>
            <a:pPr marL="0" indent="0" algn="just" eaLnBrk="0" hangingPunct="0">
              <a:buNone/>
            </a:pPr>
            <a:r>
              <a:rPr lang="pt-BR" altLang="pt-BR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</a:t>
            </a: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://youtu.be/cNN_tTXABUA</a:t>
            </a: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451436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Objetivos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Habilidades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833334"/>
          </a:xfrm>
        </p:spPr>
        <p:txBody>
          <a:bodyPr>
            <a:noAutofit/>
          </a:bodyPr>
          <a:lstStyle/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Classificar os microcontroladores, com base no histórico de desenvolvimento, arquiteturas e conjunto de instruções, para praticar a especificação de dispositivos com desempenho adequado a uma aplicação.</a:t>
            </a:r>
          </a:p>
          <a:p>
            <a:pPr algn="just" eaLnBrk="0" hangingPunct="0">
              <a:buFont typeface="Wingdings" panose="05000000000000000000" pitchFamily="2" charset="2"/>
              <a:buChar char="§"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Avaliar ferramentas de desenvolvimento de firmware para microcontroladores, utilizando a linguagem C em compiladores e simuladores para Arduino e PIC, a fim de desenvolver um sistema embarcado de forma profissional.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5163356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Objetivos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Habilidades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833334"/>
          </a:xfrm>
        </p:spPr>
        <p:txBody>
          <a:bodyPr>
            <a:noAutofit/>
          </a:bodyPr>
          <a:lstStyle/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Esquematizar projetos com os periféricos internos ao microcontrolador, empregando conversores, contadores/temporizadores e portas com PWM, para a criação de sistemas embarcados de monitoração e controle.</a:t>
            </a:r>
          </a:p>
          <a:p>
            <a:pPr algn="just" eaLnBrk="0" hangingPunct="0">
              <a:buFont typeface="Wingdings" panose="05000000000000000000" pitchFamily="2" charset="2"/>
              <a:buChar char="§"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 projetos com acionamento e coleta de dados de dispositivos externos aos microcontroladores, utilizando protocolos de comunicação, sensores, mostradores e técnicas de interrupção, para integrar funções de hardware que complementam os sistemas embarcados nas aplicações de monitoração e controle.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905594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Objetivos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Habilidades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833334"/>
          </a:xfrm>
        </p:spPr>
        <p:txBody>
          <a:bodyPr>
            <a:noAutofit/>
          </a:bodyPr>
          <a:lstStyle/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Validar as plataformas 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 hardware/software para um projeto </a:t>
            </a:r>
            <a:r>
              <a:rPr lang="pt-BR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 microcontrolador,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baseado nas exigências das aplicações e nas boas práticas de programação, para a obtenção da capacidade de especificar sistemas embarcados de alto desempenho com uma visão técnica e gerencial.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367386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Unidades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Conteúdos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833334"/>
          </a:xfrm>
        </p:spPr>
        <p:txBody>
          <a:bodyPr>
            <a:noAutofit/>
          </a:bodyPr>
          <a:lstStyle/>
          <a:p>
            <a:pPr marL="457200" indent="-457200" algn="just" eaLnBrk="0" hangingPunct="0">
              <a:buAutoNum type="arabicPeriod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MICROCONTROLADORES</a:t>
            </a:r>
          </a:p>
          <a:p>
            <a:pPr marL="0" indent="0" algn="just" eaLnBrk="0" hangingPunct="0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1.1. A evolução dos microcontroladores</a:t>
            </a: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1.2. Componentes básicos de microcontroladores</a:t>
            </a: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1.3. Distinção entre os diferentes microcontroladores</a:t>
            </a: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1.4. Identificação de microcontroladores, com base nas famílias e tipos existentes no mercado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2653908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Unidades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Conteúdos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833334"/>
          </a:xfrm>
        </p:spPr>
        <p:txBody>
          <a:bodyPr>
            <a:noAutofit/>
          </a:bodyPr>
          <a:lstStyle/>
          <a:p>
            <a:pPr marL="457200" indent="-457200" algn="just" eaLnBrk="0" hangingPunct="0">
              <a:buAutoNum type="arabicPeriod" startAt="2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COMPILADORES E SIMULADORES</a:t>
            </a:r>
          </a:p>
          <a:p>
            <a:pPr marL="0" indent="0" algn="just" eaLnBrk="0" hangingPunct="0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2.1. Linguagem c na programação de sistemas embarcados</a:t>
            </a: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2.2. Ferramentas de desenvolvimento de software para sistemas embarcados</a:t>
            </a: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2.3. Principais funções do módulo simulador da plataforma </a:t>
            </a:r>
            <a:r>
              <a:rPr lang="pt-B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ARDUÍNO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circuitos eletrônicos da ferramenta </a:t>
            </a:r>
            <a:r>
              <a:rPr lang="pt-B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TINKERCAD</a:t>
            </a: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2.4. Características da ferramenta de simulação </a:t>
            </a:r>
            <a:r>
              <a:rPr lang="pt-B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PICSIMLAB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microcontroladores PIC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8365890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Unidades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Conteúdos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4039314"/>
          </a:xfrm>
        </p:spPr>
        <p:txBody>
          <a:bodyPr>
            <a:noAutofit/>
          </a:bodyPr>
          <a:lstStyle/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PERIFÉRICOS INTEGRADOS</a:t>
            </a:r>
          </a:p>
          <a:p>
            <a:pPr marL="0" indent="0" algn="just" eaLnBrk="0" hangingPunct="0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3.1. Portas de entrada e saída dos microcontroladores para a interação com dispositivos externos</a:t>
            </a: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3.2. Conversores analógico­ digitais para criação de sistemas de aquisição de dados com microcontroladores</a:t>
            </a: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3.3. Uso de temporizadores e contadores para o desenvolvimento de sistemas de tempo real com microcontroladores</a:t>
            </a: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3.4. Uso da modulação por largura de pulso (</a:t>
            </a:r>
            <a:r>
              <a:rPr lang="pt-B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PWM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para o controle de dispositivos externos</a:t>
            </a:r>
          </a:p>
          <a:p>
            <a:pPr marL="0" indent="0" algn="just" eaLnBrk="0" hangingPunct="0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3294133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Unidades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Conteúdos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833334"/>
          </a:xfrm>
        </p:spPr>
        <p:txBody>
          <a:bodyPr>
            <a:noAutofit/>
          </a:bodyPr>
          <a:lstStyle/>
          <a:p>
            <a:pPr marL="457200" indent="-457200" algn="just" eaLnBrk="0" hangingPunct="0">
              <a:buAutoNum type="arabicPeriod" startAt="4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PERIFÉRICOS EXTERNOS (ATV. PRÁTICA SUPERVISIONADA)</a:t>
            </a:r>
          </a:p>
          <a:p>
            <a:pPr marL="0" indent="0" algn="just" eaLnBrk="0" hangingPunct="0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4.1. Funções de programação de protocolos de transmissão de dados em microcontroladores para a comunicação com dispositivos externos</a:t>
            </a: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4.2. Sensores e atuadores para a programação de sistemas de controle embarcados</a:t>
            </a: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4.3. Funções para a programação de mostradores na criação de interfaces com o usuário</a:t>
            </a: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4.4. Importância da programação de interrupções para o recebimento otimizado de dados de dispositivos externos ao microcontrolador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622547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26338" y="1121664"/>
            <a:ext cx="8681444" cy="3160731"/>
          </a:xfrm>
        </p:spPr>
        <p:txBody>
          <a:bodyPr>
            <a:noAutofit/>
          </a:bodyPr>
          <a:lstStyle/>
          <a:p>
            <a:pPr algn="l" eaLnBrk="0" hangingPunct="0">
              <a:spcBef>
                <a:spcPct val="20000"/>
              </a:spcBef>
            </a:pPr>
            <a:br>
              <a:rPr lang="pt-BR" altLang="pt-BR" sz="3200" b="1" dirty="0">
                <a:solidFill>
                  <a:schemeClr val="bg1"/>
                </a:solidFill>
              </a:rPr>
            </a:br>
            <a:br>
              <a:rPr lang="pt-BR" altLang="pt-BR" sz="3200" b="1" dirty="0">
                <a:solidFill>
                  <a:schemeClr val="bg1"/>
                </a:solidFill>
              </a:rPr>
            </a:br>
            <a:br>
              <a:rPr lang="pt-BR" altLang="pt-BR" sz="3200" b="1" dirty="0">
                <a:solidFill>
                  <a:schemeClr val="bg1"/>
                </a:solidFill>
              </a:rPr>
            </a:br>
            <a:r>
              <a:rPr lang="pt-BR" altLang="pt-BR" sz="3200" b="1" dirty="0">
                <a:solidFill>
                  <a:schemeClr val="bg1"/>
                </a:solidFill>
              </a:rPr>
              <a:t>1 – Apresentação Pessoal</a:t>
            </a:r>
            <a:br>
              <a:rPr lang="pt-BR" altLang="pt-BR" sz="3200" b="1" dirty="0">
                <a:solidFill>
                  <a:schemeClr val="bg1"/>
                </a:solidFill>
              </a:rPr>
            </a:br>
            <a:r>
              <a:rPr lang="pt-BR" altLang="pt-BR" sz="3200" b="1" dirty="0">
                <a:solidFill>
                  <a:schemeClr val="bg1"/>
                </a:solidFill>
              </a:rPr>
              <a:t>2 – Visão Geral da Disciplina</a:t>
            </a:r>
            <a:br>
              <a:rPr lang="pt-BR" altLang="pt-BR" sz="3200" b="1" dirty="0">
                <a:solidFill>
                  <a:schemeClr val="bg1"/>
                </a:solidFill>
              </a:rPr>
            </a:br>
            <a:r>
              <a:rPr lang="pt-BR" altLang="pt-BR" sz="3200" b="1" dirty="0">
                <a:solidFill>
                  <a:schemeClr val="bg1"/>
                </a:solidFill>
              </a:rPr>
              <a:t>3 – Objetivos/Habilidades</a:t>
            </a:r>
            <a:br>
              <a:rPr lang="pt-BR" altLang="pt-BR" sz="3200" b="1" dirty="0">
                <a:solidFill>
                  <a:schemeClr val="bg1"/>
                </a:solidFill>
              </a:rPr>
            </a:br>
            <a:r>
              <a:rPr lang="pt-BR" altLang="pt-BR" sz="3200" b="1" dirty="0">
                <a:solidFill>
                  <a:schemeClr val="bg1"/>
                </a:solidFill>
              </a:rPr>
              <a:t>4 – Unidades/Conteúdos</a:t>
            </a:r>
            <a:br>
              <a:rPr lang="pt-BR" altLang="pt-BR" sz="3200" b="1" dirty="0">
                <a:solidFill>
                  <a:schemeClr val="bg1"/>
                </a:solidFill>
              </a:rPr>
            </a:br>
            <a:r>
              <a:rPr lang="pt-BR" altLang="pt-BR" sz="3200" b="1" dirty="0">
                <a:solidFill>
                  <a:schemeClr val="bg1"/>
                </a:solidFill>
              </a:rPr>
              <a:t>5 – Metodologia/Avaliação</a:t>
            </a:r>
            <a:br>
              <a:rPr lang="pt-BR" altLang="pt-BR" sz="3200" b="1" dirty="0">
                <a:solidFill>
                  <a:schemeClr val="bg1"/>
                </a:solidFill>
              </a:rPr>
            </a:br>
            <a:r>
              <a:rPr lang="pt-BR" altLang="pt-BR" sz="3200" b="1" dirty="0">
                <a:solidFill>
                  <a:schemeClr val="bg1"/>
                </a:solidFill>
              </a:rPr>
              <a:t>6 – Referências Bibliográficas</a:t>
            </a:r>
            <a:br>
              <a:rPr lang="pt-BR" altLang="pt-BR" sz="4400" dirty="0"/>
            </a:br>
            <a:br>
              <a:rPr lang="pt-BR" b="1" dirty="0">
                <a:solidFill>
                  <a:schemeClr val="bg1"/>
                </a:solidFill>
              </a:rPr>
            </a:b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sp>
        <p:nvSpPr>
          <p:cNvPr id="7" name="Título 2">
            <a:extLst>
              <a:ext uri="{FF2B5EF4-FFF2-40B4-BE49-F238E27FC236}">
                <a16:creationId xmlns:a16="http://schemas.microsoft.com/office/drawing/2014/main" id="{5C2C7CAD-310B-468E-9BD1-616B15F8050F}"/>
              </a:ext>
            </a:extLst>
          </p:cNvPr>
          <p:cNvSpPr txBox="1">
            <a:spLocks/>
          </p:cNvSpPr>
          <p:nvPr/>
        </p:nvSpPr>
        <p:spPr>
          <a:xfrm>
            <a:off x="231278" y="224274"/>
            <a:ext cx="8681444" cy="67581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l" hangingPunct="1"/>
            <a:r>
              <a:rPr lang="pt-BR" b="1" dirty="0">
                <a:solidFill>
                  <a:schemeClr val="bg1"/>
                </a:solidFill>
              </a:rPr>
              <a:t>Agenda</a:t>
            </a:r>
            <a:endParaRPr lang="pt-BR" sz="4800" b="1" dirty="0">
              <a:solidFill>
                <a:schemeClr val="bg1"/>
              </a:solidFill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03121D4B-D5B7-4659-8B64-14968B90805C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Unidades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Conteúdos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943803"/>
          </a:xfrm>
        </p:spPr>
        <p:txBody>
          <a:bodyPr>
            <a:noAutofit/>
          </a:bodyPr>
          <a:lstStyle/>
          <a:p>
            <a:pPr marL="457200" indent="-457200" algn="just" eaLnBrk="0" hangingPunct="0">
              <a:buAutoNum type="arabicPeriod" startAt="5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PROJETOS COM MICROCONTROLADORES</a:t>
            </a:r>
          </a:p>
          <a:p>
            <a:pPr marL="0" indent="0" algn="just" eaLnBrk="0" hangingPunct="0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5.1. Plataformas de hardware e software para um projeto com microcontrolador</a:t>
            </a: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5.2. Limitações dos microcontroladores para a especificação de projetos embarcados de alto desempenho</a:t>
            </a: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5.3. Boas práticas de programação para o desenvolvimento do software embarcado nos microcontroladores</a:t>
            </a: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5.4. Microcontroladores para projetos de comunicação sem fio e internet das coisas (IOT)</a:t>
            </a: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.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4241193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Unidades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Conteúdos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943803"/>
          </a:xfrm>
        </p:spPr>
        <p:txBody>
          <a:bodyPr>
            <a:noAutofit/>
          </a:bodyPr>
          <a:lstStyle/>
          <a:p>
            <a:pPr marL="457200" indent="-457200" algn="just" eaLnBrk="0" hangingPunct="0">
              <a:buAutoNum type="arabicPeriod" startAt="6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CRÉDITO DIGITAL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3099640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Metodologia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Avaliação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540965"/>
          </a:xfrm>
        </p:spPr>
        <p:txBody>
          <a:bodyPr>
            <a:noAutofit/>
          </a:bodyPr>
          <a:lstStyle/>
          <a:p>
            <a:pPr marL="342900" indent="-342900" eaLnBrk="0" hangingPunct="0">
              <a:buFont typeface="Wingdings" panose="05000000000000000000" pitchFamily="2" charset="2"/>
              <a:buChar char="§"/>
              <a:defRPr/>
            </a:pPr>
            <a:r>
              <a:rPr lang="pt-BR" sz="2400" dirty="0">
                <a:solidFill>
                  <a:srgbClr val="FF0000"/>
                </a:solidFill>
              </a:rPr>
              <a:t>Inovações Didática, Digital e </a:t>
            </a:r>
            <a:r>
              <a:rPr lang="pt-BR" sz="2400" dirty="0">
                <a:solidFill>
                  <a:srgbClr val="0070C0"/>
                </a:solidFill>
              </a:rPr>
              <a:t>Metodologias Ativas </a:t>
            </a:r>
            <a:r>
              <a:rPr lang="pt-BR" sz="2400" dirty="0">
                <a:solidFill>
                  <a:srgbClr val="FF0000"/>
                </a:solidFill>
              </a:rPr>
              <a:t>e Educação Digital</a:t>
            </a:r>
          </a:p>
          <a:p>
            <a:pPr algn="just" eaLnBrk="0" hangingPunct="0">
              <a:buFont typeface="Wingdings" panose="05000000000000000000" pitchFamily="2" charset="2"/>
              <a:buChar char="§"/>
              <a:defRPr/>
            </a:pPr>
            <a:r>
              <a:rPr lang="pt-BR" sz="2400" dirty="0"/>
              <a:t>O </a:t>
            </a:r>
            <a:r>
              <a:rPr lang="pt-BR" sz="2400" b="1" dirty="0">
                <a:solidFill>
                  <a:srgbClr val="FF0000"/>
                </a:solidFill>
              </a:rPr>
              <a:t>processo de ensino-­aprendizagem </a:t>
            </a:r>
            <a:r>
              <a:rPr lang="pt-BR" sz="2400" dirty="0"/>
              <a:t>será baseado em 3 etapas: a </a:t>
            </a:r>
            <a:r>
              <a:rPr lang="pt-BR" sz="2400" b="1" dirty="0">
                <a:solidFill>
                  <a:srgbClr val="FF0000"/>
                </a:solidFill>
              </a:rPr>
              <a:t>preleção</a:t>
            </a:r>
            <a:r>
              <a:rPr lang="pt-BR" sz="2400" dirty="0"/>
              <a:t>, a partir da definição de uma </a:t>
            </a:r>
            <a:r>
              <a:rPr lang="pt-BR" sz="2400" b="1" dirty="0"/>
              <a:t>situação problema </a:t>
            </a:r>
            <a:r>
              <a:rPr lang="pt-BR" sz="2400" dirty="0"/>
              <a:t>(</a:t>
            </a:r>
            <a:r>
              <a:rPr lang="pt-BR" sz="2400" b="1" dirty="0"/>
              <a:t>temática</a:t>
            </a:r>
            <a:r>
              <a:rPr lang="pt-BR" sz="2400" dirty="0"/>
              <a:t>/</a:t>
            </a:r>
            <a:r>
              <a:rPr lang="pt-BR" sz="2400" b="1" dirty="0">
                <a:solidFill>
                  <a:srgbClr val="FF0000"/>
                </a:solidFill>
              </a:rPr>
              <a:t>problematização</a:t>
            </a:r>
            <a:r>
              <a:rPr lang="pt-BR" sz="2400" dirty="0"/>
              <a:t>/</a:t>
            </a:r>
            <a:r>
              <a:rPr lang="pt-BR" sz="2400" b="1" dirty="0"/>
              <a:t>pergunta geradora</a:t>
            </a:r>
            <a:r>
              <a:rPr lang="pt-BR" sz="2400" dirty="0"/>
              <a:t>), utilização de metodologias ativas centradas no protagonismo do aluno e realização de uma </a:t>
            </a:r>
            <a:r>
              <a:rPr lang="pt-BR" sz="2400" b="1" dirty="0">
                <a:solidFill>
                  <a:srgbClr val="FF0000"/>
                </a:solidFill>
              </a:rPr>
              <a:t>atividade verificadora da aprendizagem</a:t>
            </a:r>
            <a:r>
              <a:rPr lang="pt-BR" sz="2400" dirty="0">
                <a:solidFill>
                  <a:srgbClr val="FF0000"/>
                </a:solidFill>
              </a:rPr>
              <a:t> </a:t>
            </a:r>
            <a:r>
              <a:rPr lang="pt-BR" sz="2400" dirty="0"/>
              <a:t>ao final da aula.</a:t>
            </a:r>
          </a:p>
          <a:p>
            <a:pPr marL="342900" indent="-342900" eaLnBrk="0" hangingPunct="0">
              <a:buFont typeface="Wingdings" panose="05000000000000000000" pitchFamily="2" charset="2"/>
              <a:buChar char="§"/>
              <a:defRPr/>
            </a:pPr>
            <a:r>
              <a:rPr lang="pt-BR" sz="2400" dirty="0"/>
              <a:t>Pesquisa Bibliográfica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6343262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Metodologia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Avaliação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540965"/>
          </a:xfrm>
        </p:spPr>
        <p:txBody>
          <a:bodyPr>
            <a:noAutofit/>
          </a:bodyPr>
          <a:lstStyle/>
          <a:p>
            <a:pPr eaLnBrk="0" hangingPunct="0">
              <a:buFont typeface="Wingdings" panose="05000000000000000000" pitchFamily="2" charset="2"/>
              <a:buChar char="§"/>
              <a:defRPr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Pesquisa Bibliográfica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eaLnBrk="0" hangingPunct="0">
              <a:buFont typeface="Wingdings" panose="05000000000000000000" pitchFamily="2" charset="2"/>
              <a:buChar char="§"/>
              <a:defRPr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/ Atividades Processuais</a:t>
            </a:r>
          </a:p>
          <a:p>
            <a:pPr marL="342900" indent="-342900" eaLnBrk="0" hangingPunct="0">
              <a:buFont typeface="Wingdings" panose="05000000000000000000" pitchFamily="2" charset="2"/>
              <a:buChar char="§"/>
              <a:defRPr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Revisão para Avaliações</a:t>
            </a:r>
          </a:p>
          <a:p>
            <a:pPr marL="342900" indent="-342900" eaLnBrk="0" hangingPunct="0">
              <a:buFont typeface="Wingdings" panose="05000000000000000000" pitchFamily="2" charset="2"/>
              <a:buChar char="§"/>
              <a:defRPr/>
            </a:pP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SIM1 – presencial e SIM2 – on-line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ponto cada</a:t>
            </a: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indent="-342900" eaLnBrk="0" hangingPunct="0">
              <a:buFont typeface="Wingdings" panose="05000000000000000000" pitchFamily="2" charset="2"/>
              <a:buChar char="§"/>
              <a:defRPr/>
            </a:pP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 = Prova + Projeto</a:t>
            </a:r>
          </a:p>
          <a:p>
            <a:pPr marL="342900" indent="-342900" eaLnBrk="0" hangingPunct="0">
              <a:buFont typeface="Wingdings" panose="05000000000000000000" pitchFamily="2" charset="2"/>
              <a:buChar char="§"/>
              <a:defRPr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Nova Chance = Somente Pontuação da Prova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eaLnBrk="0" hangingPunct="0">
              <a:buFont typeface="Wingdings" panose="05000000000000000000" pitchFamily="2" charset="2"/>
              <a:buChar char="§"/>
              <a:defRPr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AVS = 10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Média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&gt;= </a:t>
            </a: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 aprovação; presença 25%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3097695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70F8CA-DC02-4D15-8261-E003DFCF7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Avaliação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91249D3-C59D-41E6-AF88-D8DF193EA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24556" y="4765688"/>
            <a:ext cx="262247" cy="276995"/>
          </a:xfrm>
        </p:spPr>
        <p:txBody>
          <a:bodyPr/>
          <a:lstStyle/>
          <a:p>
            <a:fld id="{E50FAC2A-6E90-4BEA-B3BF-15B8E63C5B7E}" type="slidenum">
              <a:rPr lang="pt-BR" smtClean="0"/>
              <a:pPr/>
              <a:t>24</a:t>
            </a:fld>
            <a:endParaRPr lang="pt-BR"/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BD159A49-FA93-2987-232E-07741F22729C}"/>
              </a:ext>
            </a:extLst>
          </p:cNvPr>
          <p:cNvGrpSpPr/>
          <p:nvPr/>
        </p:nvGrpSpPr>
        <p:grpSpPr>
          <a:xfrm>
            <a:off x="156250" y="2655972"/>
            <a:ext cx="8306406" cy="1195489"/>
            <a:chOff x="255401" y="3651801"/>
            <a:chExt cx="6052248" cy="902611"/>
          </a:xfrm>
        </p:grpSpPr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AFAB1BCE-19D1-EFB7-D380-E808CDA26F0F}"/>
                </a:ext>
              </a:extLst>
            </p:cNvPr>
            <p:cNvCxnSpPr>
              <a:cxnSpLocks/>
            </p:cNvCxnSpPr>
            <p:nvPr/>
          </p:nvCxnSpPr>
          <p:spPr>
            <a:xfrm>
              <a:off x="2006492" y="3789532"/>
              <a:ext cx="0" cy="67077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494D26FC-A651-E0C1-8A34-9FC66AC7530F}"/>
                </a:ext>
              </a:extLst>
            </p:cNvPr>
            <p:cNvSpPr txBox="1"/>
            <p:nvPr/>
          </p:nvSpPr>
          <p:spPr>
            <a:xfrm>
              <a:off x="2085662" y="3716874"/>
              <a:ext cx="4221987" cy="8365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spcBef>
                  <a:spcPts val="900"/>
                </a:spcBef>
              </a:pPr>
              <a:r>
                <a:rPr lang="pt-BR" sz="1650" dirty="0">
                  <a:solidFill>
                    <a:srgbClr val="002060"/>
                  </a:solidFill>
                  <a:cs typeface="Leelawadee" panose="020B0502040204020203" pitchFamily="34" charset="-34"/>
                </a:rPr>
                <a:t> Contemplará todos os temas abordados pela disciplina. Será composta por uma prova no formato PNI ­ Prova Nacional Integrada, com total de 10 pontos, e substituirá a nota da AV, caso seja maior.</a:t>
              </a:r>
            </a:p>
          </p:txBody>
        </p:sp>
        <p:sp>
          <p:nvSpPr>
            <p:cNvPr id="13" name="Chave Esquerda 12">
              <a:extLst>
                <a:ext uri="{FF2B5EF4-FFF2-40B4-BE49-F238E27FC236}">
                  <a16:creationId xmlns:a16="http://schemas.microsoft.com/office/drawing/2014/main" id="{EEC255BA-00F6-6D69-F1F2-554C689C5A57}"/>
                </a:ext>
              </a:extLst>
            </p:cNvPr>
            <p:cNvSpPr/>
            <p:nvPr/>
          </p:nvSpPr>
          <p:spPr>
            <a:xfrm>
              <a:off x="998309" y="3651801"/>
              <a:ext cx="325426" cy="902611"/>
            </a:xfrm>
            <a:prstGeom prst="leftBrace">
              <a:avLst/>
            </a:prstGeom>
            <a:ln>
              <a:solidFill>
                <a:srgbClr val="AB8B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sz="1650" dirty="0">
                <a:latin typeface="+mj-lt"/>
              </a:endParaRPr>
            </a:p>
          </p:txBody>
        </p:sp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FCC5453F-7439-3E2D-B908-28C069F63FFC}"/>
                </a:ext>
              </a:extLst>
            </p:cNvPr>
            <p:cNvSpPr/>
            <p:nvPr/>
          </p:nvSpPr>
          <p:spPr>
            <a:xfrm>
              <a:off x="255401" y="3802567"/>
              <a:ext cx="600089" cy="600090"/>
            </a:xfrm>
            <a:prstGeom prst="roundRect">
              <a:avLst/>
            </a:prstGeom>
            <a:solidFill>
              <a:srgbClr val="93C8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50" dirty="0">
                <a:solidFill>
                  <a:schemeClr val="bg1"/>
                </a:solidFill>
                <a:latin typeface="+mj-lt"/>
                <a:cs typeface="Leelawadee" panose="020B0502040204020203" pitchFamily="34" charset="-34"/>
              </a:endParaRPr>
            </a:p>
          </p:txBody>
        </p:sp>
        <p:pic>
          <p:nvPicPr>
            <p:cNvPr id="15" name="Gráfico 14" descr="{0} estrutura de tópicos">
              <a:extLst>
                <a:ext uri="{FF2B5EF4-FFF2-40B4-BE49-F238E27FC236}">
                  <a16:creationId xmlns:a16="http://schemas.microsoft.com/office/drawing/2014/main" id="{5C68862C-CA6E-E06E-C115-18A357F4C6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82131" y="3851253"/>
              <a:ext cx="490393" cy="490393"/>
            </a:xfrm>
            <a:prstGeom prst="rect">
              <a:avLst/>
            </a:prstGeom>
          </p:spPr>
        </p:pic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2FAB5166-DE79-9997-FAD9-D57CE0809919}"/>
                </a:ext>
              </a:extLst>
            </p:cNvPr>
            <p:cNvSpPr/>
            <p:nvPr/>
          </p:nvSpPr>
          <p:spPr>
            <a:xfrm>
              <a:off x="1354880" y="3828482"/>
              <a:ext cx="511200" cy="510325"/>
            </a:xfrm>
            <a:prstGeom prst="ellipse">
              <a:avLst/>
            </a:prstGeom>
            <a:solidFill>
              <a:srgbClr val="6C32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hangingPunct="1">
                <a:defRPr/>
              </a:pPr>
              <a:endParaRPr lang="pt-BR" sz="1650" kern="1200" dirty="0">
                <a:solidFill>
                  <a:prstClr val="white"/>
                </a:solidFill>
                <a:latin typeface="+mj-lt"/>
                <a:cs typeface="Leelawadee" panose="020B0502040204020203" pitchFamily="34" charset="-34"/>
              </a:endParaRPr>
            </a:p>
          </p:txBody>
        </p:sp>
        <p:sp>
          <p:nvSpPr>
            <p:cNvPr id="17" name="Google Shape;225;p31">
              <a:extLst>
                <a:ext uri="{FF2B5EF4-FFF2-40B4-BE49-F238E27FC236}">
                  <a16:creationId xmlns:a16="http://schemas.microsoft.com/office/drawing/2014/main" id="{423F9255-B5FD-CD0B-A797-0686F67674AB}"/>
                </a:ext>
              </a:extLst>
            </p:cNvPr>
            <p:cNvSpPr txBox="1">
              <a:spLocks/>
            </p:cNvSpPr>
            <p:nvPr/>
          </p:nvSpPr>
          <p:spPr>
            <a:xfrm>
              <a:off x="1218976" y="3906328"/>
              <a:ext cx="776377" cy="380242"/>
            </a:xfrm>
            <a:prstGeom prst="rect">
              <a:avLst/>
            </a:prstGeom>
          </p:spPr>
          <p:txBody>
            <a:bodyPr spcFirstLastPara="1" wrap="square" lIns="68569" tIns="68569" rIns="68569" bIns="68569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 defTabSz="685800">
                <a:spcBef>
                  <a:spcPts val="0"/>
                </a:spcBef>
                <a:defRPr/>
              </a:pPr>
              <a:r>
                <a:rPr lang="en" sz="1650" b="1" dirty="0">
                  <a:solidFill>
                    <a:srgbClr val="8BBF37"/>
                  </a:solidFill>
                  <a:cs typeface="Leelawadee" panose="020B0502040204020203" pitchFamily="34" charset="-34"/>
                </a:rPr>
                <a:t>AVS</a:t>
              </a:r>
            </a:p>
          </p:txBody>
        </p:sp>
      </p:grp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6E7BBFAD-8323-DE59-124A-237A398E1587}"/>
              </a:ext>
            </a:extLst>
          </p:cNvPr>
          <p:cNvGrpSpPr/>
          <p:nvPr/>
        </p:nvGrpSpPr>
        <p:grpSpPr>
          <a:xfrm>
            <a:off x="206461" y="1088628"/>
            <a:ext cx="8070083" cy="1592744"/>
            <a:chOff x="255401" y="1951610"/>
            <a:chExt cx="6110059" cy="1145390"/>
          </a:xfrm>
        </p:grpSpPr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D56E94B3-B561-8C4A-7B38-EF4C47464B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23335" y="1960004"/>
              <a:ext cx="10611" cy="113699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384E976B-DE90-39A0-2829-1439FF548010}"/>
                </a:ext>
              </a:extLst>
            </p:cNvPr>
            <p:cNvSpPr txBox="1"/>
            <p:nvPr/>
          </p:nvSpPr>
          <p:spPr>
            <a:xfrm>
              <a:off x="2097730" y="1951610"/>
              <a:ext cx="4267730" cy="9793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pt-BR" sz="1650" dirty="0">
                  <a:solidFill>
                    <a:srgbClr val="002060"/>
                  </a:solidFill>
                  <a:cs typeface="Leelawadee" panose="020B0502040204020203" pitchFamily="34" charset="-34"/>
                </a:rPr>
                <a:t>Contemplará todos os temas abordados pela disciplina e será assim composta: </a:t>
              </a:r>
            </a:p>
            <a:p>
              <a:pPr algn="just"/>
              <a:r>
                <a:rPr lang="pt-BR" sz="1650" dirty="0">
                  <a:solidFill>
                    <a:srgbClr val="9E4EA3"/>
                  </a:solidFill>
                  <a:cs typeface="Leelawadee" panose="020B0502040204020203" pitchFamily="34" charset="-34"/>
                </a:rPr>
                <a:t>I. Prova individual – peso a definir</a:t>
              </a:r>
            </a:p>
            <a:p>
              <a:pPr algn="just"/>
              <a:r>
                <a:rPr lang="pt-BR" sz="1650" dirty="0">
                  <a:solidFill>
                    <a:srgbClr val="9E4EA3"/>
                  </a:solidFill>
                  <a:cs typeface="Leelawadee" panose="020B0502040204020203" pitchFamily="34" charset="-34"/>
                </a:rPr>
                <a:t>II. Realização de atividades processuais acompanhados pelo professor da disciplina.</a:t>
              </a:r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0099B0E2-7A15-F0E6-0A39-E88FBCEC6F03}"/>
                </a:ext>
              </a:extLst>
            </p:cNvPr>
            <p:cNvSpPr/>
            <p:nvPr/>
          </p:nvSpPr>
          <p:spPr>
            <a:xfrm>
              <a:off x="1352735" y="2246695"/>
              <a:ext cx="511200" cy="510325"/>
            </a:xfrm>
            <a:prstGeom prst="ellipse">
              <a:avLst/>
            </a:prstGeom>
            <a:solidFill>
              <a:srgbClr val="6C32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hangingPunct="1">
                <a:defRPr/>
              </a:pPr>
              <a:endParaRPr lang="pt-BR" sz="1650" kern="1200" dirty="0">
                <a:solidFill>
                  <a:prstClr val="white"/>
                </a:solidFill>
                <a:latin typeface="+mj-lt"/>
                <a:cs typeface="Leelawadee" panose="020B0502040204020203" pitchFamily="34" charset="-34"/>
              </a:endParaRPr>
            </a:p>
          </p:txBody>
        </p:sp>
        <p:sp>
          <p:nvSpPr>
            <p:cNvPr id="22" name="Google Shape;225;p31">
              <a:extLst>
                <a:ext uri="{FF2B5EF4-FFF2-40B4-BE49-F238E27FC236}">
                  <a16:creationId xmlns:a16="http://schemas.microsoft.com/office/drawing/2014/main" id="{81AC84B9-3EC7-DDF1-8299-72D78BF6D3A0}"/>
                </a:ext>
              </a:extLst>
            </p:cNvPr>
            <p:cNvSpPr txBox="1">
              <a:spLocks/>
            </p:cNvSpPr>
            <p:nvPr/>
          </p:nvSpPr>
          <p:spPr>
            <a:xfrm>
              <a:off x="1233676" y="2287548"/>
              <a:ext cx="715264" cy="380242"/>
            </a:xfrm>
            <a:prstGeom prst="rect">
              <a:avLst/>
            </a:prstGeom>
          </p:spPr>
          <p:txBody>
            <a:bodyPr spcFirstLastPara="1" wrap="square" lIns="68569" tIns="68569" rIns="68569" bIns="68569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 defTabSz="685800">
                <a:spcBef>
                  <a:spcPts val="0"/>
                </a:spcBef>
                <a:defRPr/>
              </a:pPr>
              <a:r>
                <a:rPr lang="en" sz="1650" b="1" dirty="0">
                  <a:solidFill>
                    <a:srgbClr val="8BBF37"/>
                  </a:solidFill>
                  <a:cs typeface="Leelawadee" panose="020B0502040204020203" pitchFamily="34" charset="-34"/>
                </a:rPr>
                <a:t>AV</a:t>
              </a:r>
            </a:p>
          </p:txBody>
        </p:sp>
        <p:sp>
          <p:nvSpPr>
            <p:cNvPr id="23" name="Chave Esquerda 22">
              <a:extLst>
                <a:ext uri="{FF2B5EF4-FFF2-40B4-BE49-F238E27FC236}">
                  <a16:creationId xmlns:a16="http://schemas.microsoft.com/office/drawing/2014/main" id="{013B4158-3F4A-AB16-0593-27C2B96AAFFB}"/>
                </a:ext>
              </a:extLst>
            </p:cNvPr>
            <p:cNvSpPr/>
            <p:nvPr/>
          </p:nvSpPr>
          <p:spPr>
            <a:xfrm>
              <a:off x="989977" y="2064985"/>
              <a:ext cx="211807" cy="902305"/>
            </a:xfrm>
            <a:prstGeom prst="leftBrace">
              <a:avLst/>
            </a:prstGeom>
            <a:ln>
              <a:solidFill>
                <a:srgbClr val="AB8B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sz="1650" dirty="0">
                <a:latin typeface="+mj-lt"/>
              </a:endParaRPr>
            </a:p>
          </p:txBody>
        </p:sp>
        <p:sp>
          <p:nvSpPr>
            <p:cNvPr id="24" name="Retângulo: Cantos Arredondados 23">
              <a:extLst>
                <a:ext uri="{FF2B5EF4-FFF2-40B4-BE49-F238E27FC236}">
                  <a16:creationId xmlns:a16="http://schemas.microsoft.com/office/drawing/2014/main" id="{4F948AE0-249A-66D6-A1C4-F310911C193B}"/>
                </a:ext>
              </a:extLst>
            </p:cNvPr>
            <p:cNvSpPr/>
            <p:nvPr/>
          </p:nvSpPr>
          <p:spPr>
            <a:xfrm>
              <a:off x="255401" y="2286859"/>
              <a:ext cx="600089" cy="600090"/>
            </a:xfrm>
            <a:prstGeom prst="roundRect">
              <a:avLst/>
            </a:prstGeom>
            <a:solidFill>
              <a:srgbClr val="93C8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50" dirty="0">
                <a:solidFill>
                  <a:schemeClr val="bg1"/>
                </a:solidFill>
                <a:latin typeface="+mj-lt"/>
                <a:cs typeface="Leelawadee" panose="020B0502040204020203" pitchFamily="34" charset="-34"/>
              </a:endParaRPr>
            </a:p>
          </p:txBody>
        </p:sp>
        <p:pic>
          <p:nvPicPr>
            <p:cNvPr id="25" name="Gráfico 24" descr="{0} estrutura de tópicos">
              <a:extLst>
                <a:ext uri="{FF2B5EF4-FFF2-40B4-BE49-F238E27FC236}">
                  <a16:creationId xmlns:a16="http://schemas.microsoft.com/office/drawing/2014/main" id="{0A007B8F-C2DA-FF91-AA8D-C060B4534E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9213" y="2341707"/>
              <a:ext cx="490393" cy="490393"/>
            </a:xfrm>
            <a:prstGeom prst="rect">
              <a:avLst/>
            </a:prstGeom>
          </p:spPr>
        </p:pic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25EBBC54-2A90-1E65-77B4-A31559B0C0E0}"/>
              </a:ext>
            </a:extLst>
          </p:cNvPr>
          <p:cNvSpPr txBox="1"/>
          <p:nvPr/>
        </p:nvSpPr>
        <p:spPr>
          <a:xfrm>
            <a:off x="106463" y="4003541"/>
            <a:ext cx="7716735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indent="0" algn="just" eaLnBrk="0" hangingPunct="0"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SIM1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presencial vale 1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pto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SIM2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on-line vale 1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pto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AV = Prova + Projeto;</a:t>
            </a:r>
          </a:p>
          <a:p>
            <a:pPr marL="0" indent="0" algn="just" eaLnBrk="0" hangingPunct="0">
              <a:buNone/>
            </a:pP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NC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Nova chance;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NÃO EXISTE SEGUNDA CHAMADA;</a:t>
            </a:r>
            <a:r>
              <a:rPr lang="pt-BR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AVS = Final</a:t>
            </a:r>
            <a:endParaRPr lang="pt-BR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873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16712"/>
            <a:ext cx="8865056" cy="3833334"/>
          </a:xfrm>
        </p:spPr>
        <p:txBody>
          <a:bodyPr>
            <a:noAutofit/>
          </a:bodyPr>
          <a:lstStyle/>
          <a:p>
            <a:pPr algn="just" eaLnBrk="0" hangingPunct="0"/>
            <a:r>
              <a:rPr lang="pt-BR" sz="18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BÁSICA</a:t>
            </a:r>
          </a:p>
          <a:p>
            <a:pPr marL="0" indent="0" algn="just" eaLnBrk="0" hangingPunct="0">
              <a:buNone/>
            </a:pPr>
            <a:endParaRPr 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Almeida, Rodrigo </a:t>
            </a:r>
            <a:r>
              <a:rPr lang="pt-BR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Maximiniano</a:t>
            </a: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A.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Programação de Sistemas Embarcados ­ Desenvolvendo Software para Microcontroladores em Linguagem C. São Paulo: Grupo GEN, 2016.</a:t>
            </a:r>
          </a:p>
          <a:p>
            <a:pPr marL="0" indent="0" algn="just" eaLnBrk="0" hangingPunc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https://integrada.minhabiblioteca.com.br/#/books/9788595156371</a:t>
            </a:r>
          </a:p>
          <a:p>
            <a:pPr marL="0" indent="0" algn="just" eaLnBrk="0" hangingPunct="0">
              <a:buNone/>
            </a:pPr>
            <a:endParaRPr 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Monk, Simon.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Programação com Arduino: Começando com Sketches. 2 Ed. Porto Alegre: Bookman, 2017.</a:t>
            </a:r>
          </a:p>
          <a:p>
            <a:pPr marL="0" indent="0" algn="just" eaLnBrk="0" hangingPunc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https://integrada.minhabiblioteca.com.br/books/9788582604472</a:t>
            </a:r>
          </a:p>
          <a:p>
            <a:pPr marL="0" indent="0" algn="just" eaLnBrk="0" hangingPunct="0">
              <a:buNone/>
            </a:pPr>
            <a:endParaRPr 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Zanco</a:t>
            </a: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Wagner da Silva.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Microcontroladores PIC18 com Linguagem C ­ Uma Abordagem Prática e Objetiva. São Paulo: Érica, 2010.</a:t>
            </a:r>
          </a:p>
          <a:p>
            <a:pPr marL="0" indent="0" algn="just" eaLnBrk="0" hangingPunc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https://integrada.minhabiblioteca.com.br/books/9788536519982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3891325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833334"/>
          </a:xfrm>
        </p:spPr>
        <p:txBody>
          <a:bodyPr>
            <a:noAutofit/>
          </a:bodyPr>
          <a:lstStyle/>
          <a:p>
            <a:pPr algn="just" eaLnBrk="0" hangingPunct="0"/>
            <a:r>
              <a:rPr lang="pt-BR" sz="18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COMPLEMENTAR</a:t>
            </a:r>
          </a:p>
          <a:p>
            <a:pPr marL="0" indent="0" algn="just" eaLnBrk="0" hangingPunct="0">
              <a:buNone/>
            </a:pPr>
            <a:endParaRPr lang="pt-BR" altLang="pt-BR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altLang="pt-BR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Miyadaira</a:t>
            </a:r>
            <a:r>
              <a:rPr lang="pt-BR" alt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Alberto </a:t>
            </a:r>
            <a:r>
              <a:rPr lang="pt-BR" altLang="pt-BR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Noboru</a:t>
            </a:r>
            <a:r>
              <a:rPr lang="pt-BR" alt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Microcontroladores PIC18 ­ Aprenda e Programe em Linguagem C. 1 Ed. São Paulo: Érica, 2013.</a:t>
            </a:r>
          </a:p>
          <a:p>
            <a:pPr marL="0" indent="0" algn="just" eaLnBrk="0" hangingPunct="0">
              <a:buNone/>
            </a:pP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alt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https://integrada.minhabiblioteca.com.br/books/9788536519968</a:t>
            </a:r>
          </a:p>
          <a:p>
            <a:pPr marL="0" indent="0" algn="just" eaLnBrk="0" hangingPunct="0">
              <a:buNone/>
            </a:pPr>
            <a:endParaRPr lang="pt-BR" alt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alt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Monk, Simon.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30 Projetos com Arduino. 2 Ed. São Paulo: Érica, 2014.</a:t>
            </a:r>
          </a:p>
          <a:p>
            <a:pPr marL="0" indent="0" algn="just" eaLnBrk="0" hangingPunct="0">
              <a:buNone/>
            </a:pP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alt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https://integrada.minhabiblioteca.com.br/#/books/9788582601631</a:t>
            </a:r>
          </a:p>
          <a:p>
            <a:pPr marL="0" indent="0" algn="just" eaLnBrk="0" hangingPunct="0">
              <a:buNone/>
            </a:pPr>
            <a:endParaRPr lang="pt-BR" alt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alt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Oliveira, Cláudio Luís Vieira; Zanetti, Humberto Augusto </a:t>
            </a:r>
            <a:r>
              <a:rPr lang="pt-BR" altLang="pt-BR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Piovesana</a:t>
            </a:r>
            <a:r>
              <a:rPr lang="pt-BR" alt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Arduino Descomplicado ­ Como Elaborar Projetos de Eletrônica. 1 Ed. São Paulo: Érica, 2015.</a:t>
            </a:r>
          </a:p>
          <a:p>
            <a:pPr marL="0" indent="0" algn="just" eaLnBrk="0" hangingPunct="0">
              <a:buNone/>
            </a:pP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alt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https://integrada.minhabiblioteca.com.br/books/9788536518114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9589337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833334"/>
          </a:xfrm>
        </p:spPr>
        <p:txBody>
          <a:bodyPr>
            <a:noAutofit/>
          </a:bodyPr>
          <a:lstStyle/>
          <a:p>
            <a:pPr algn="just" eaLnBrk="0" hangingPunct="0"/>
            <a:r>
              <a:rPr lang="pt-BR" sz="18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COMPLEMENTAR</a:t>
            </a:r>
          </a:p>
          <a:p>
            <a:pPr marL="0" indent="0" algn="just" eaLnBrk="0" hangingPunct="0">
              <a:buNone/>
            </a:pPr>
            <a:endParaRPr lang="pt-BR" altLang="pt-BR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alt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Souza, David José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Desbravando o PIC ­ Ampliado e Atualizado para PIC 16F628A. 12 Ed. São Paulo: Saraiva, 2009.</a:t>
            </a:r>
          </a:p>
          <a:p>
            <a:pPr marL="0" indent="0" algn="just" eaLnBrk="0" hangingPunct="0">
              <a:buNone/>
            </a:pP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alt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https://integrada.minhabiblioteca.com.br/#/books/9788536518312/</a:t>
            </a:r>
          </a:p>
          <a:p>
            <a:pPr marL="0" indent="0" algn="just" eaLnBrk="0" hangingPunct="0">
              <a:buNone/>
            </a:pPr>
            <a:endParaRPr lang="pt-BR" alt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alt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Stevan Jr., Sérgio Luiz; Farinelli, Felipe Adalberto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pt-BR" alt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Domótica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­ Automação Residencial e Casas Inteligentes com Arduino e ESP8266. 1 Ed. São Paulo: Saraiva, 2018.</a:t>
            </a:r>
          </a:p>
          <a:p>
            <a:pPr marL="0" indent="0" algn="just" eaLnBrk="0" hangingPunct="0">
              <a:buNone/>
            </a:pP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alt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https://integrada.minhabiblioteca.com.br/#/books/9788536530055/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3521230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Microcontroladores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sp>
        <p:nvSpPr>
          <p:cNvPr id="7" name="Título 2">
            <a:extLst>
              <a:ext uri="{FF2B5EF4-FFF2-40B4-BE49-F238E27FC236}">
                <a16:creationId xmlns:a16="http://schemas.microsoft.com/office/drawing/2014/main" id="{20DAA8A4-7BF8-435F-BB29-C3C9647C597B}"/>
              </a:ext>
            </a:extLst>
          </p:cNvPr>
          <p:cNvSpPr txBox="1">
            <a:spLocks/>
          </p:cNvSpPr>
          <p:nvPr/>
        </p:nvSpPr>
        <p:spPr>
          <a:xfrm>
            <a:off x="7484030" y="110109"/>
            <a:ext cx="1613368" cy="855867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hangingPunct="1"/>
            <a:r>
              <a:rPr lang="pt-BR" sz="3600" b="1" dirty="0">
                <a:solidFill>
                  <a:schemeClr val="bg1"/>
                </a:solidFill>
              </a:rPr>
              <a:t>YDUQS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Apresentação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Pessoal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833334"/>
          </a:xfrm>
        </p:spPr>
        <p:txBody>
          <a:bodyPr>
            <a:noAutofit/>
          </a:bodyPr>
          <a:lstStyle/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Analista de Sistemas; Lider SCRUM; Consultor e Docente</a:t>
            </a:r>
            <a:endParaRPr lang="pt-BR" altLang="pt-BR" sz="2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Doutorando Aluno Especial Ciência da Computação - UFBA 2018.2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StrictoSensu-MSc</a:t>
            </a:r>
            <a:r>
              <a:rPr lang="pt-BR" alt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 </a:t>
            </a:r>
            <a:r>
              <a:rPr lang="pt-BR" alt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</a:t>
            </a:r>
            <a:r>
              <a:rPr lang="pt-BR" alt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Computação - UNIFACS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LatoSensu</a:t>
            </a:r>
            <a:r>
              <a:rPr lang="pt-BR" alt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-MBA Gestão de Informação - UNIFACS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b="1" dirty="0">
                <a:solidFill>
                  <a:schemeClr val="accent3">
                    <a:lumMod val="50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Engenheiro Eletricista 10º Semestre - </a:t>
            </a:r>
            <a:r>
              <a:rPr lang="pt-BR" altLang="pt-BR" sz="2400" b="1" dirty="0" err="1">
                <a:solidFill>
                  <a:schemeClr val="accent3">
                    <a:lumMod val="50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UniRuy</a:t>
            </a:r>
            <a:r>
              <a:rPr lang="pt-BR" altLang="pt-BR" sz="2400" b="1" dirty="0">
                <a:solidFill>
                  <a:schemeClr val="accent3">
                    <a:lumMod val="50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(Formando)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Licenciatura R2 Matemática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Bacharel  em Ciências Estatísticas - ESEB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Processamento Dados Profissionalizante - EEEMBA</a:t>
            </a:r>
            <a:endParaRPr lang="pt-BR" sz="24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298002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Visão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Geral</a:t>
            </a:r>
            <a:r>
              <a:rPr lang="en-US" b="1" dirty="0">
                <a:solidFill>
                  <a:srgbClr val="0070C0"/>
                </a:solidFill>
              </a:rPr>
              <a:t> da </a:t>
            </a:r>
            <a:r>
              <a:rPr lang="en-US" b="1" dirty="0" err="1">
                <a:solidFill>
                  <a:srgbClr val="0070C0"/>
                </a:solidFill>
              </a:rPr>
              <a:t>Disciplina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957406"/>
          </a:xfrm>
        </p:spPr>
        <p:txBody>
          <a:bodyPr>
            <a:noAutofit/>
          </a:bodyPr>
          <a:lstStyle/>
          <a:p>
            <a:pPr marL="0" indent="0" algn="just" eaLnBrk="0" hangingPunct="0">
              <a:buNone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disciplina visa habilitar o discente a explicar o princípio de funcionamento de microcontroladores, no que tange:</a:t>
            </a:r>
          </a:p>
          <a:p>
            <a:pPr marL="0" indent="0" algn="just" eaLnBrk="0" hangingPunct="0">
              <a:buNone/>
            </a:pP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Desenvolver programas em C para microcontroladores comerciais; </a:t>
            </a:r>
          </a:p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Utilizar ferramentas de análise, desenvolvimento e depuração de programas para microcontroladores comerciais; </a:t>
            </a:r>
          </a:p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Projetar e construir sistemas baseados em microcontroladores comerciais.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844096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Visão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Geral</a:t>
            </a:r>
            <a:r>
              <a:rPr lang="en-US" b="1" dirty="0">
                <a:solidFill>
                  <a:srgbClr val="0070C0"/>
                </a:solidFill>
              </a:rPr>
              <a:t> da </a:t>
            </a:r>
            <a:r>
              <a:rPr lang="en-US" b="1" dirty="0" err="1">
                <a:solidFill>
                  <a:srgbClr val="0070C0"/>
                </a:solidFill>
              </a:rPr>
              <a:t>Disciplina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16378"/>
            <a:ext cx="8865056" cy="3957406"/>
          </a:xfrm>
        </p:spPr>
        <p:txBody>
          <a:bodyPr>
            <a:noAutofit/>
          </a:bodyPr>
          <a:lstStyle/>
          <a:p>
            <a:pPr marL="0" indent="0" algn="just" eaLnBrk="0" hangingPunct="0">
              <a:buNone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 </a:t>
            </a:r>
            <a:r>
              <a:rPr lang="pt-BR" alt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microprocessador</a:t>
            </a: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 dispositivo que incorpora as funções de uma CPU em um único CI (ou alguns).  Em síntese, uma CPU tem como características:</a:t>
            </a:r>
          </a:p>
          <a:p>
            <a:pPr marL="0" indent="0" algn="just" eaLnBrk="0" hangingPunct="0">
              <a:buNone/>
            </a:pP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Baseado em registradores internos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Dados binários como entrada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Processa-os de acordo com um conjunto de instruções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Armazena as instruções na memoria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Fornece uma saída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83351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Visão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Geral</a:t>
            </a:r>
            <a:r>
              <a:rPr lang="en-US" b="1" dirty="0">
                <a:solidFill>
                  <a:srgbClr val="0070C0"/>
                </a:solidFill>
              </a:rPr>
              <a:t> da </a:t>
            </a:r>
            <a:r>
              <a:rPr lang="en-US" b="1" dirty="0" err="1">
                <a:solidFill>
                  <a:srgbClr val="0070C0"/>
                </a:solidFill>
              </a:rPr>
              <a:t>Disciplina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16378"/>
            <a:ext cx="8865056" cy="3957406"/>
          </a:xfrm>
        </p:spPr>
        <p:txBody>
          <a:bodyPr>
            <a:noAutofit/>
          </a:bodyPr>
          <a:lstStyle/>
          <a:p>
            <a:pPr marL="0" indent="0" algn="just" eaLnBrk="0" hangingPunct="0">
              <a:buNone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Ao comparar os </a:t>
            </a:r>
            <a:r>
              <a:rPr lang="pt-BR" alt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microprocessadores</a:t>
            </a: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em laptops, considera-se:</a:t>
            </a:r>
          </a:p>
          <a:p>
            <a:pPr marL="0" indent="0" algn="just" eaLnBrk="0" hangingPunct="0">
              <a:buNone/>
            </a:pP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Número de núcleos; Velocidade do </a:t>
            </a:r>
            <a:r>
              <a:rPr lang="pt-BR" alt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clock</a:t>
            </a: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Tamanho do cache (como RAM, memória armazenada na CPU, por isso é mais rápido) ;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hyperthreading</a:t>
            </a: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(executando vários threads simultaneamente)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465773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Visão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Geral</a:t>
            </a:r>
            <a:r>
              <a:rPr lang="en-US" b="1" dirty="0">
                <a:solidFill>
                  <a:srgbClr val="0070C0"/>
                </a:solidFill>
              </a:rPr>
              <a:t> da </a:t>
            </a:r>
            <a:r>
              <a:rPr lang="en-US" b="1" dirty="0" err="1">
                <a:solidFill>
                  <a:srgbClr val="0070C0"/>
                </a:solidFill>
              </a:rPr>
              <a:t>Disciplina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957406"/>
          </a:xfrm>
        </p:spPr>
        <p:txBody>
          <a:bodyPr>
            <a:noAutofit/>
          </a:bodyPr>
          <a:lstStyle/>
          <a:p>
            <a:pPr marL="0" indent="0" algn="just" eaLnBrk="0" hangingPunct="0">
              <a:buNone/>
            </a:pPr>
            <a:r>
              <a:rPr lang="pt-BR" alt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alt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Microcontrolador</a:t>
            </a: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endParaRPr lang="en-US" altLang="pt-BR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 pequeno computador (</a:t>
            </a:r>
            <a:r>
              <a:rPr lang="pt-BR" alt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</a:t>
            </a: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pt-BR" alt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System-</a:t>
            </a:r>
            <a:r>
              <a:rPr lang="pt-BR" alt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pt-BR" alt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-a-Chip</a:t>
            </a: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num único chip (circuito integrado) com capacidade programável. Possui recursos necessários para funcionar sem depender de nenhum outro componente.</a:t>
            </a:r>
          </a:p>
          <a:p>
            <a:pPr marL="0" indent="0" algn="just" eaLnBrk="0" hangingPunct="0">
              <a:buNone/>
            </a:pP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Neste chip temos o </a:t>
            </a:r>
            <a:r>
              <a:rPr lang="pt-BR" alt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 de processador</a:t>
            </a: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alt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memória interna</a:t>
            </a: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periféricos programáveis de E/S (</a:t>
            </a: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pode conter módulos: conversores A/D; protocolos de comunicação: USB, serial, 2C; Wi-Fi integrado).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83662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Visão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Geral</a:t>
            </a:r>
            <a:r>
              <a:rPr lang="en-US" b="1" dirty="0">
                <a:solidFill>
                  <a:srgbClr val="0070C0"/>
                </a:solidFill>
              </a:rPr>
              <a:t> da </a:t>
            </a:r>
            <a:r>
              <a:rPr lang="en-US" b="1" dirty="0" err="1">
                <a:solidFill>
                  <a:srgbClr val="0070C0"/>
                </a:solidFill>
              </a:rPr>
              <a:t>Disciplina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957406"/>
          </a:xfrm>
        </p:spPr>
        <p:txBody>
          <a:bodyPr>
            <a:noAutofit/>
          </a:bodyPr>
          <a:lstStyle/>
          <a:p>
            <a:pPr marL="0" indent="0" algn="just" eaLnBrk="0" hangingPunct="0">
              <a:buNone/>
            </a:pPr>
            <a:r>
              <a:rPr lang="pt-BR" alt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alt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Microcontrolador (CPU </a:t>
            </a:r>
            <a:r>
              <a:rPr lang="pt-BR" alt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lang="pt-BR" alt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MCU</a:t>
            </a:r>
            <a:r>
              <a:rPr lang="pt-BR" alt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lang="pt-BR" alt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</a:t>
            </a:r>
            <a:r>
              <a:rPr lang="pt-BR" alt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lang="pt-BR" alt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FPGA</a:t>
            </a:r>
            <a:r>
              <a:rPr lang="pt-BR" alt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ü"/>
            </a:pPr>
            <a:endParaRPr lang="en-US" altLang="pt-BR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 modelos de chips de silício mais novos não necessitam de outros componentes para funcionar, são autossuficientes. São projetados para sistemas embarcados.</a:t>
            </a:r>
          </a:p>
          <a:p>
            <a:pPr marL="0" indent="0" algn="just" eaLnBrk="0" hangingPunct="0">
              <a:buNone/>
            </a:pP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Estão disponíveis em diversos encapsulamentos, variadas famílias e modelos com características próprias (módulos, arquiteturas, </a:t>
            </a:r>
            <a:r>
              <a:rPr lang="pt-BR" alt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timers</a:t>
            </a: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controle de intensidade, sistema de controle de feedback, etc.).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238091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Visão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Geral</a:t>
            </a:r>
            <a:r>
              <a:rPr lang="en-US" b="1" dirty="0">
                <a:solidFill>
                  <a:srgbClr val="0070C0"/>
                </a:solidFill>
              </a:rPr>
              <a:t> da </a:t>
            </a:r>
            <a:r>
              <a:rPr lang="en-US" b="1" dirty="0" err="1">
                <a:solidFill>
                  <a:srgbClr val="0070C0"/>
                </a:solidFill>
              </a:rPr>
              <a:t>Disciplina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957406"/>
          </a:xfrm>
        </p:spPr>
        <p:txBody>
          <a:bodyPr>
            <a:noAutofit/>
          </a:bodyPr>
          <a:lstStyle/>
          <a:p>
            <a:pPr marL="0" indent="0" algn="just" eaLnBrk="0" hangingPunct="0">
              <a:buNone/>
            </a:pPr>
            <a:r>
              <a:rPr lang="pt-BR" alt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r>
              <a:rPr lang="pt-BR" alt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Famílias de Microcontroladores / Fabricantes</a:t>
            </a: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ü"/>
            </a:pP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Microchip (PIC e </a:t>
            </a:r>
            <a:r>
              <a:rPr lang="pt-BR" alt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dsPIC</a:t>
            </a: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ATMEL (8051 e AVR)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ATMega</a:t>
            </a: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(Arduíno), é uma plataforma </a:t>
            </a:r>
            <a:r>
              <a:rPr lang="pt-BR" alt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opensource</a:t>
            </a: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dev. (Na placa Arduino Uno utiliza um microcontrolador </a:t>
            </a:r>
            <a:r>
              <a:rPr lang="pt-BR" alt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ATMEGA328</a:t>
            </a: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ARM (Série </a:t>
            </a:r>
            <a:r>
              <a:rPr lang="pt-BR" alt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Cortex</a:t>
            </a: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Texas </a:t>
            </a:r>
            <a:r>
              <a:rPr lang="pt-BR" alt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Instruments</a:t>
            </a: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(Série MSP)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ESPRESSIF (Séria ESP) para IOT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731816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2979</TotalTime>
  <Words>1734</Words>
  <Application>Microsoft Office PowerPoint</Application>
  <PresentationFormat>Apresentação na tela (16:9)</PresentationFormat>
  <Paragraphs>182</Paragraphs>
  <Slides>28</Slides>
  <Notes>24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4" baseType="lpstr">
      <vt:lpstr>Arial</vt:lpstr>
      <vt:lpstr>Calibri</vt:lpstr>
      <vt:lpstr>Leelawadee</vt:lpstr>
      <vt:lpstr>Times New Roman</vt:lpstr>
      <vt:lpstr>Wingdings</vt:lpstr>
      <vt:lpstr>Office Theme</vt:lpstr>
      <vt:lpstr>Programação Microcontroladores</vt:lpstr>
      <vt:lpstr>   1 – Apresentação Pessoal 2 – Visão Geral da Disciplina 3 – Objetivos/Habilidades 4 – Unidades/Conteúdos 5 – Metodologia/Avaliação 6 – Referências Bibliográficas  </vt:lpstr>
      <vt:lpstr>Apresentação Pessoal</vt:lpstr>
      <vt:lpstr>Visão Geral da Disciplina</vt:lpstr>
      <vt:lpstr>Visão Geral da Disciplina</vt:lpstr>
      <vt:lpstr>Visão Geral da Disciplina</vt:lpstr>
      <vt:lpstr>Visão Geral da Disciplina</vt:lpstr>
      <vt:lpstr>Visão Geral da Disciplina</vt:lpstr>
      <vt:lpstr>Visão Geral da Disciplina</vt:lpstr>
      <vt:lpstr>Visão Geral da Disciplina</vt:lpstr>
      <vt:lpstr>Visão Geral da Disciplina</vt:lpstr>
      <vt:lpstr>Visão Geral da Disciplina</vt:lpstr>
      <vt:lpstr>Objetivos/Habilidades</vt:lpstr>
      <vt:lpstr>Objetivos/Habilidades</vt:lpstr>
      <vt:lpstr>Objetivos/Habilidades</vt:lpstr>
      <vt:lpstr>Unidades/Conteúdos</vt:lpstr>
      <vt:lpstr>Unidades/Conteúdos</vt:lpstr>
      <vt:lpstr>Unidades/Conteúdos</vt:lpstr>
      <vt:lpstr>Unidades/Conteúdos</vt:lpstr>
      <vt:lpstr>Unidades/Conteúdos</vt:lpstr>
      <vt:lpstr>Unidades/Conteúdos</vt:lpstr>
      <vt:lpstr>Metodologia/Avaliação</vt:lpstr>
      <vt:lpstr>Metodologia/Avaliação</vt:lpstr>
      <vt:lpstr>Avaliação</vt:lpstr>
      <vt:lpstr>Referências Bibliográficas</vt:lpstr>
      <vt:lpstr>Referências Bibliográficas</vt:lpstr>
      <vt:lpstr>Referências Bibliográficas</vt:lpstr>
      <vt:lpstr>Programação Microcontroladores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</cp:lastModifiedBy>
  <cp:revision>733</cp:revision>
  <dcterms:created xsi:type="dcterms:W3CDTF">2020-03-17T20:12:34Z</dcterms:created>
  <dcterms:modified xsi:type="dcterms:W3CDTF">2024-08-14T15:32:18Z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