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3"/>
  </p:notesMasterIdLst>
  <p:sldIdLst>
    <p:sldId id="256" r:id="rId2"/>
    <p:sldId id="291" r:id="rId3"/>
    <p:sldId id="331" r:id="rId4"/>
    <p:sldId id="332" r:id="rId5"/>
    <p:sldId id="348" r:id="rId6"/>
    <p:sldId id="351" r:id="rId7"/>
    <p:sldId id="353" r:id="rId8"/>
    <p:sldId id="352" r:id="rId9"/>
    <p:sldId id="333" r:id="rId10"/>
    <p:sldId id="354" r:id="rId11"/>
    <p:sldId id="334" r:id="rId12"/>
    <p:sldId id="343" r:id="rId13"/>
    <p:sldId id="344" r:id="rId14"/>
    <p:sldId id="345" r:id="rId15"/>
    <p:sldId id="346" r:id="rId16"/>
    <p:sldId id="347" r:id="rId17"/>
    <p:sldId id="335" r:id="rId18"/>
    <p:sldId id="340" r:id="rId19"/>
    <p:sldId id="336" r:id="rId20"/>
    <p:sldId id="341" r:id="rId21"/>
    <p:sldId id="309" r:id="rId22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147" autoAdjust="0"/>
    <p:restoredTop sz="83649" autoAdjust="0"/>
  </p:normalViewPr>
  <p:slideViewPr>
    <p:cSldViewPr snapToGrid="0">
      <p:cViewPr varScale="1">
        <p:scale>
          <a:sx n="79" d="100"/>
          <a:sy n="79" d="100"/>
        </p:scale>
        <p:origin x="552" y="90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357535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894776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877884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736311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142645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843145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902794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18933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679072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480382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409612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95354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992384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697274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183383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351430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088779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400032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85802" y="1597820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2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22313" y="2180035"/>
            <a:ext cx="7772402" cy="112514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3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48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8" y="1151334"/>
            <a:ext cx="4041774" cy="47982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457203" y="204787"/>
            <a:ext cx="3008315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73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3575052" y="204789"/>
            <a:ext cx="5111749" cy="438983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198" y="1076326"/>
            <a:ext cx="3008316" cy="3518297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1792289" y="3600450"/>
            <a:ext cx="5486402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9" y="459581"/>
            <a:ext cx="5486402" cy="3086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92289" y="4025503"/>
            <a:ext cx="5486402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8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9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629399" y="205980"/>
            <a:ext cx="2057401" cy="4388645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205980"/>
            <a:ext cx="6019801" cy="438864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0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8342803" y="4765688"/>
            <a:ext cx="344000" cy="276995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‹nº›</a:t>
            </a:fld>
            <a:endParaRPr/>
          </a:p>
        </p:txBody>
      </p:sp>
      <p:pic>
        <p:nvPicPr>
          <p:cNvPr id="5" name="Picture 5" descr="Picture 5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" name="Picture 6" descr="Picture 6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" name="Imagem" descr="Imagem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590" marR="0" indent="-32639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noticias.portaldaindustria.com.br/noticias/industria-de-a-a-z/9-o-que-e-industria-40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23986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Programação Microcontroladores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sp>
        <p:nvSpPr>
          <p:cNvPr id="7" name="Título 2">
            <a:extLst>
              <a:ext uri="{FF2B5EF4-FFF2-40B4-BE49-F238E27FC236}">
                <a16:creationId xmlns:a16="http://schemas.microsoft.com/office/drawing/2014/main" id="{96E19DF9-3700-43F7-B711-234CE363D2F0}"/>
              </a:ext>
            </a:extLst>
          </p:cNvPr>
          <p:cNvSpPr txBox="1">
            <a:spLocks/>
          </p:cNvSpPr>
          <p:nvPr/>
        </p:nvSpPr>
        <p:spPr>
          <a:xfrm>
            <a:off x="7484030" y="110109"/>
            <a:ext cx="1613368" cy="855867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hangingPunct="1"/>
            <a:r>
              <a:rPr lang="pt-BR" sz="3600" b="1" dirty="0">
                <a:solidFill>
                  <a:schemeClr val="bg1"/>
                </a:solidFill>
              </a:rPr>
              <a:t>YDUQS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Objetivos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Habilidades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04186"/>
            <a:ext cx="8865056" cy="3833334"/>
          </a:xfrm>
        </p:spPr>
        <p:txBody>
          <a:bodyPr>
            <a:noAutofit/>
          </a:bodyPr>
          <a:lstStyle/>
          <a:p>
            <a:pPr algn="just" eaLnBrk="0" hangingPunct="0"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Diferenciar as tecnologias emergentes de TI, baseando-­se no conceito de Industria 4.0, para seu emprego de forma adequada e alinhada com politicas de educação ambiental.</a:t>
            </a:r>
          </a:p>
          <a:p>
            <a:pPr algn="just" eaLnBrk="0" hangingPunct="0">
              <a:buFont typeface="Wingdings" panose="05000000000000000000" pitchFamily="2" charset="2"/>
              <a:buChar char="§"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hangingPunct="0"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Integrar dispositivos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 plataformas de Cloud, baseando-­se em protocolos padronizados, para o desenvolvimento de soluções inteligentes e distribuídas.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6653678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Unidades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Conteúdos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04186"/>
            <a:ext cx="8865056" cy="3833334"/>
          </a:xfrm>
        </p:spPr>
        <p:txBody>
          <a:bodyPr>
            <a:noAutofit/>
          </a:bodyPr>
          <a:lstStyle/>
          <a:p>
            <a:pPr marL="457200" indent="-457200" algn="just" eaLnBrk="0" hangingPunct="0">
              <a:buAutoNum type="arabicPeriod"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CONCEITOS DE INTERNET DAS COISAS</a:t>
            </a:r>
          </a:p>
          <a:p>
            <a:pPr marL="457200" indent="-457200" algn="just" eaLnBrk="0" hangingPunct="0">
              <a:buAutoNum type="arabicPeriod"/>
            </a:pPr>
            <a:endParaRPr lang="pt-BR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2653908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Unidades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Conteúdos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04186"/>
            <a:ext cx="8865056" cy="3833334"/>
          </a:xfrm>
        </p:spPr>
        <p:txBody>
          <a:bodyPr>
            <a:noAutofit/>
          </a:bodyPr>
          <a:lstStyle/>
          <a:p>
            <a:pPr marL="457200" indent="-457200" algn="just" eaLnBrk="0" hangingPunct="0">
              <a:buAutoNum type="arabicPeriod" startAt="2"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PLATAFORMAS DE MIDDLEWARE E PROTOCOLOS DE COMUNICAÇÃO PARA IOT</a:t>
            </a:r>
          </a:p>
          <a:p>
            <a:pPr marL="457200" indent="-457200" algn="just" eaLnBrk="0" hangingPunct="0">
              <a:buAutoNum type="arabicPeriod" startAt="2"/>
            </a:pPr>
            <a:endParaRPr lang="pt-BR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.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8365890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Unidades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Conteúdos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04186"/>
            <a:ext cx="8865056" cy="4039314"/>
          </a:xfrm>
        </p:spPr>
        <p:txBody>
          <a:bodyPr>
            <a:noAutofit/>
          </a:bodyPr>
          <a:lstStyle/>
          <a:p>
            <a:pPr marL="0" indent="0" algn="just" eaLnBrk="0" hangingPunct="0">
              <a:buNone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DESENVOLVIMENTO DE APLICAÇÕES USANDO PLATAFORMAS DE MIDDLEWARE PARA IOT EM PYTHON</a:t>
            </a:r>
          </a:p>
          <a:p>
            <a:pPr marL="0" indent="0" algn="just" eaLnBrk="0" hangingPunct="0">
              <a:buNone/>
            </a:pPr>
            <a:endParaRPr lang="pt-BR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3294133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Unidades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Conteúdos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04186"/>
            <a:ext cx="8865056" cy="3833334"/>
          </a:xfrm>
        </p:spPr>
        <p:txBody>
          <a:bodyPr>
            <a:noAutofit/>
          </a:bodyPr>
          <a:lstStyle/>
          <a:p>
            <a:pPr marL="457200" indent="-457200" algn="just" eaLnBrk="0" hangingPunct="0">
              <a:buAutoNum type="arabicPeriod" startAt="4"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PRINCÍPIOS E TECNOLOGIAS DA INDÚSTRIA 4.0 (ATIVIDADE PRÁTICA SUPERVISIONADA)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6225475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Unidades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Conteúdos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04186"/>
            <a:ext cx="8865056" cy="3943803"/>
          </a:xfrm>
        </p:spPr>
        <p:txBody>
          <a:bodyPr>
            <a:noAutofit/>
          </a:bodyPr>
          <a:lstStyle/>
          <a:p>
            <a:pPr marL="457200" indent="-457200" algn="just" eaLnBrk="0" hangingPunct="0">
              <a:buAutoNum type="arabicPeriod" startAt="5"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INTEGRAÇÃO COM SISTEMAS DE CLOUD PARA IOT</a:t>
            </a:r>
          </a:p>
          <a:p>
            <a:pPr marL="457200" indent="-457200" algn="just" eaLnBrk="0" hangingPunct="0">
              <a:buAutoNum type="arabicPeriod" startAt="5"/>
            </a:pPr>
            <a:endParaRPr lang="pt-BR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.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4241193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Unidades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Conteúdos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04186"/>
            <a:ext cx="8865056" cy="3943803"/>
          </a:xfrm>
        </p:spPr>
        <p:txBody>
          <a:bodyPr>
            <a:noAutofit/>
          </a:bodyPr>
          <a:lstStyle/>
          <a:p>
            <a:pPr marL="457200" indent="-457200" algn="just" eaLnBrk="0" hangingPunct="0">
              <a:buAutoNum type="arabicPeriod" startAt="6"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CRÉDITO DIGITAL</a:t>
            </a: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3099640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Metodologia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Avaliação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04186"/>
            <a:ext cx="8865056" cy="3540965"/>
          </a:xfrm>
        </p:spPr>
        <p:txBody>
          <a:bodyPr>
            <a:noAutofit/>
          </a:bodyPr>
          <a:lstStyle/>
          <a:p>
            <a:pPr marL="342900" indent="-342900" eaLnBrk="0" hangingPunct="0">
              <a:buFont typeface="Wingdings" panose="05000000000000000000" pitchFamily="2" charset="2"/>
              <a:buChar char="§"/>
              <a:defRPr/>
            </a:pPr>
            <a:r>
              <a:rPr lang="pt-BR" sz="2400" dirty="0">
                <a:solidFill>
                  <a:srgbClr val="FF0000"/>
                </a:solidFill>
              </a:rPr>
              <a:t>Inovações Didática, Digital e </a:t>
            </a:r>
            <a:r>
              <a:rPr lang="pt-BR" sz="2400" dirty="0">
                <a:solidFill>
                  <a:srgbClr val="0070C0"/>
                </a:solidFill>
              </a:rPr>
              <a:t>Metodologias Ativas </a:t>
            </a:r>
            <a:r>
              <a:rPr lang="pt-BR" sz="2400" dirty="0">
                <a:solidFill>
                  <a:srgbClr val="FF0000"/>
                </a:solidFill>
              </a:rPr>
              <a:t>e Educação Digital</a:t>
            </a:r>
          </a:p>
          <a:p>
            <a:pPr algn="just" eaLnBrk="0" hangingPunct="0">
              <a:buFont typeface="Wingdings" panose="05000000000000000000" pitchFamily="2" charset="2"/>
              <a:buChar char="§"/>
              <a:defRPr/>
            </a:pPr>
            <a:r>
              <a:rPr lang="pt-BR" sz="2400" dirty="0"/>
              <a:t>O </a:t>
            </a:r>
            <a:r>
              <a:rPr lang="pt-BR" sz="2400" b="1" dirty="0">
                <a:solidFill>
                  <a:srgbClr val="FF0000"/>
                </a:solidFill>
              </a:rPr>
              <a:t>processo de ensino-­aprendizagem </a:t>
            </a:r>
            <a:r>
              <a:rPr lang="pt-BR" sz="2400" dirty="0"/>
              <a:t>será baseado em 3 etapas: a </a:t>
            </a:r>
            <a:r>
              <a:rPr lang="pt-BR" sz="2400" b="1" dirty="0">
                <a:solidFill>
                  <a:srgbClr val="FF0000"/>
                </a:solidFill>
              </a:rPr>
              <a:t>preleção</a:t>
            </a:r>
            <a:r>
              <a:rPr lang="pt-BR" sz="2400" dirty="0"/>
              <a:t>, a partir da definição de uma </a:t>
            </a:r>
            <a:r>
              <a:rPr lang="pt-BR" sz="2400" b="1" dirty="0"/>
              <a:t>situação problema </a:t>
            </a:r>
            <a:r>
              <a:rPr lang="pt-BR" sz="2400" dirty="0"/>
              <a:t>(</a:t>
            </a:r>
            <a:r>
              <a:rPr lang="pt-BR" sz="2400" b="1" dirty="0"/>
              <a:t>temática</a:t>
            </a:r>
            <a:r>
              <a:rPr lang="pt-BR" sz="2400" dirty="0"/>
              <a:t>/</a:t>
            </a:r>
            <a:r>
              <a:rPr lang="pt-BR" sz="2400" b="1" dirty="0">
                <a:solidFill>
                  <a:srgbClr val="FF0000"/>
                </a:solidFill>
              </a:rPr>
              <a:t>problematização</a:t>
            </a:r>
            <a:r>
              <a:rPr lang="pt-BR" sz="2400" dirty="0"/>
              <a:t>/</a:t>
            </a:r>
            <a:r>
              <a:rPr lang="pt-BR" sz="2400" b="1" dirty="0"/>
              <a:t>pergunta geradora</a:t>
            </a:r>
            <a:r>
              <a:rPr lang="pt-BR" sz="2400" dirty="0"/>
              <a:t>), utilização de metodologias ativas centradas no protagonismo do aluno e realização de uma </a:t>
            </a:r>
            <a:r>
              <a:rPr lang="pt-BR" sz="2400" b="1" dirty="0">
                <a:solidFill>
                  <a:srgbClr val="FF0000"/>
                </a:solidFill>
              </a:rPr>
              <a:t>atividade verificadora da aprendizagem</a:t>
            </a:r>
            <a:r>
              <a:rPr lang="pt-BR" sz="2400" dirty="0">
                <a:solidFill>
                  <a:srgbClr val="FF0000"/>
                </a:solidFill>
              </a:rPr>
              <a:t> </a:t>
            </a:r>
            <a:r>
              <a:rPr lang="pt-BR" sz="2400" dirty="0"/>
              <a:t>ao final da aula.</a:t>
            </a:r>
          </a:p>
          <a:p>
            <a:pPr marL="342900" indent="-342900" eaLnBrk="0" hangingPunct="0">
              <a:buFont typeface="Wingdings" panose="05000000000000000000" pitchFamily="2" charset="2"/>
              <a:buChar char="§"/>
              <a:defRPr/>
            </a:pPr>
            <a:r>
              <a:rPr lang="pt-BR" sz="2400" dirty="0"/>
              <a:t>Pesquisa Bibliográfica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6343262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Metodologia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Avaliação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04186"/>
            <a:ext cx="8865056" cy="3540965"/>
          </a:xfrm>
        </p:spPr>
        <p:txBody>
          <a:bodyPr>
            <a:noAutofit/>
          </a:bodyPr>
          <a:lstStyle/>
          <a:p>
            <a:pPr marL="342900" indent="-342900" eaLnBrk="0" hangingPunct="0">
              <a:buFont typeface="Wingdings" panose="05000000000000000000" pitchFamily="2" charset="2"/>
              <a:buChar char="§"/>
              <a:defRPr/>
            </a:pPr>
            <a:r>
              <a:rPr lang="pt-BR" sz="2400" dirty="0"/>
              <a:t>Exercícios/Atividades</a:t>
            </a:r>
          </a:p>
          <a:p>
            <a:pPr marL="342900" indent="-342900" eaLnBrk="0" hangingPunct="0">
              <a:buFont typeface="Wingdings" panose="05000000000000000000" pitchFamily="2" charset="2"/>
              <a:buChar char="§"/>
              <a:defRPr/>
            </a:pPr>
            <a:r>
              <a:rPr lang="pt-BR" sz="2400" dirty="0"/>
              <a:t>Revisão para Avaliações</a:t>
            </a:r>
          </a:p>
          <a:p>
            <a:pPr marL="342900" indent="-342900" eaLnBrk="0" hangingPunct="0">
              <a:buFont typeface="Wingdings" panose="05000000000000000000" pitchFamily="2" charset="2"/>
              <a:buChar char="§"/>
              <a:defRPr/>
            </a:pPr>
            <a:r>
              <a:rPr lang="pt-BR" sz="2400" b="1" dirty="0">
                <a:solidFill>
                  <a:srgbClr val="0070C0"/>
                </a:solidFill>
              </a:rPr>
              <a:t>AV1</a:t>
            </a:r>
            <a:r>
              <a:rPr lang="pt-BR" sz="2400" dirty="0"/>
              <a:t> (Gerada pelo Docente)</a:t>
            </a:r>
          </a:p>
          <a:p>
            <a:pPr marL="342900" indent="-342900" eaLnBrk="0" hangingPunct="0">
              <a:buFont typeface="Wingdings" panose="05000000000000000000" pitchFamily="2" charset="2"/>
              <a:buChar char="§"/>
              <a:defRPr/>
            </a:pPr>
            <a:r>
              <a:rPr lang="pt-BR" sz="2400" b="1" dirty="0">
                <a:solidFill>
                  <a:srgbClr val="FF0000"/>
                </a:solidFill>
              </a:rPr>
              <a:t>AV2</a:t>
            </a:r>
            <a:r>
              <a:rPr lang="pt-BR" sz="2400" dirty="0"/>
              <a:t> (Gerado pelo BDQ - </a:t>
            </a:r>
            <a:r>
              <a:rPr lang="pt-BR" sz="2400" b="1" dirty="0"/>
              <a:t>PNI</a:t>
            </a:r>
            <a:r>
              <a:rPr lang="pt-BR" sz="2400" dirty="0"/>
              <a:t>)</a:t>
            </a:r>
          </a:p>
          <a:p>
            <a:pPr marL="342900" indent="-342900" eaLnBrk="0" hangingPunct="0">
              <a:buFont typeface="Wingdings" panose="05000000000000000000" pitchFamily="2" charset="2"/>
              <a:buChar char="§"/>
              <a:defRPr/>
            </a:pPr>
            <a:r>
              <a:rPr lang="pt-BR" sz="2400" b="1" dirty="0">
                <a:solidFill>
                  <a:srgbClr val="00B050"/>
                </a:solidFill>
              </a:rPr>
              <a:t>AV3</a:t>
            </a:r>
            <a:r>
              <a:rPr lang="pt-BR" sz="2400" dirty="0"/>
              <a:t> (Gerado pelo BDQ/Docente - </a:t>
            </a:r>
            <a:r>
              <a:rPr lang="pt-BR" sz="2400" b="1" dirty="0"/>
              <a:t>PNI</a:t>
            </a:r>
            <a:r>
              <a:rPr lang="pt-BR" sz="2400" dirty="0"/>
              <a:t> </a:t>
            </a:r>
            <a:r>
              <a:rPr lang="pt-BR" sz="2400" b="1" dirty="0">
                <a:solidFill>
                  <a:srgbClr val="FF0000"/>
                </a:solidFill>
              </a:rPr>
              <a:t>Condicional</a:t>
            </a:r>
            <a:r>
              <a:rPr lang="pt-BR" sz="2400" dirty="0"/>
              <a:t>)</a:t>
            </a:r>
          </a:p>
          <a:p>
            <a:pPr marL="342900" indent="-342900" eaLnBrk="0" hangingPunct="0">
              <a:buFont typeface="Wingdings" panose="05000000000000000000" pitchFamily="2" charset="2"/>
              <a:buChar char="§"/>
              <a:defRPr/>
            </a:pPr>
            <a:r>
              <a:rPr lang="pt-BR" sz="2400" b="1" dirty="0">
                <a:solidFill>
                  <a:srgbClr val="FF0000"/>
                </a:solidFill>
              </a:rPr>
              <a:t>AVD</a:t>
            </a:r>
            <a:r>
              <a:rPr lang="pt-BR" sz="2400" dirty="0"/>
              <a:t> (</a:t>
            </a:r>
            <a:r>
              <a:rPr lang="pt-BR" sz="2400" b="1" dirty="0"/>
              <a:t>Crédito Digital</a:t>
            </a:r>
            <a:r>
              <a:rPr lang="pt-BR" sz="2400" dirty="0"/>
              <a:t>) </a:t>
            </a:r>
            <a:r>
              <a:rPr lang="pt-BR" sz="2400" b="1" dirty="0">
                <a:solidFill>
                  <a:srgbClr val="FF0000"/>
                </a:solidFill>
              </a:rPr>
              <a:t>Não teremos, somente estudo</a:t>
            </a:r>
          </a:p>
          <a:p>
            <a:pPr marL="0" indent="0" algn="just" eaLnBrk="0" hangingPunct="0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Média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(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AV1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AV2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/ 2 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7899855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16712"/>
            <a:ext cx="8865056" cy="3833334"/>
          </a:xfrm>
        </p:spPr>
        <p:txBody>
          <a:bodyPr>
            <a:noAutofit/>
          </a:bodyPr>
          <a:lstStyle/>
          <a:p>
            <a:pPr algn="just" eaLnBrk="0" hangingPunct="0"/>
            <a:r>
              <a:rPr lang="pt-BR" sz="18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BÁSICA</a:t>
            </a:r>
          </a:p>
          <a:p>
            <a:pPr marL="0" indent="0" algn="just" eaLnBrk="0" hangingPunct="0">
              <a:buNone/>
            </a:pPr>
            <a:endParaRPr lang="pt-BR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BANIN, Sérgio Luiz.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Python 3 ­ Conceitos e Aplicações ­ Uma Abordagem Didática. 1. São Paulo: Érica, 2018.</a:t>
            </a:r>
          </a:p>
          <a:p>
            <a:pPr marL="0" indent="0" algn="just" eaLnBrk="0" hangingPunct="0">
              <a:buNone/>
            </a:pP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https://integrada.minhabiblioteca.com.br/#/books/9788536530253/</a:t>
            </a:r>
          </a:p>
          <a:p>
            <a:pPr marL="0" indent="0" algn="just" eaLnBrk="0" hangingPunct="0">
              <a:buNone/>
            </a:pPr>
            <a:endParaRPr lang="pt-BR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3891325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26338" y="1121664"/>
            <a:ext cx="8681444" cy="3160731"/>
          </a:xfrm>
        </p:spPr>
        <p:txBody>
          <a:bodyPr>
            <a:noAutofit/>
          </a:bodyPr>
          <a:lstStyle/>
          <a:p>
            <a:pPr algn="l" eaLnBrk="0" hangingPunct="0">
              <a:spcBef>
                <a:spcPct val="20000"/>
              </a:spcBef>
            </a:pPr>
            <a:br>
              <a:rPr lang="pt-BR" altLang="pt-BR" sz="3200" b="1" dirty="0">
                <a:solidFill>
                  <a:schemeClr val="bg1"/>
                </a:solidFill>
              </a:rPr>
            </a:br>
            <a:br>
              <a:rPr lang="pt-BR" altLang="pt-BR" sz="3200" b="1" dirty="0">
                <a:solidFill>
                  <a:schemeClr val="bg1"/>
                </a:solidFill>
              </a:rPr>
            </a:br>
            <a:br>
              <a:rPr lang="pt-BR" altLang="pt-BR" sz="3200" b="1" dirty="0">
                <a:solidFill>
                  <a:schemeClr val="bg1"/>
                </a:solidFill>
              </a:rPr>
            </a:br>
            <a:r>
              <a:rPr lang="pt-BR" altLang="pt-BR" sz="3200" b="1" dirty="0">
                <a:solidFill>
                  <a:schemeClr val="bg1"/>
                </a:solidFill>
              </a:rPr>
              <a:t>1 – Apresentação Pessoal</a:t>
            </a:r>
            <a:br>
              <a:rPr lang="pt-BR" altLang="pt-BR" sz="3200" b="1" dirty="0">
                <a:solidFill>
                  <a:schemeClr val="bg1"/>
                </a:solidFill>
              </a:rPr>
            </a:br>
            <a:r>
              <a:rPr lang="pt-BR" altLang="pt-BR" sz="3200" b="1" dirty="0">
                <a:solidFill>
                  <a:schemeClr val="bg1"/>
                </a:solidFill>
              </a:rPr>
              <a:t>2 – Visão Geral da Disciplina</a:t>
            </a:r>
            <a:br>
              <a:rPr lang="pt-BR" altLang="pt-BR" sz="3200" b="1" dirty="0">
                <a:solidFill>
                  <a:schemeClr val="bg1"/>
                </a:solidFill>
              </a:rPr>
            </a:br>
            <a:r>
              <a:rPr lang="pt-BR" altLang="pt-BR" sz="3200" b="1" dirty="0">
                <a:solidFill>
                  <a:schemeClr val="bg1"/>
                </a:solidFill>
              </a:rPr>
              <a:t>3 – Objetivos/Habilidades</a:t>
            </a:r>
            <a:br>
              <a:rPr lang="pt-BR" altLang="pt-BR" sz="3200" b="1" dirty="0">
                <a:solidFill>
                  <a:schemeClr val="bg1"/>
                </a:solidFill>
              </a:rPr>
            </a:br>
            <a:r>
              <a:rPr lang="pt-BR" altLang="pt-BR" sz="3200" b="1" dirty="0">
                <a:solidFill>
                  <a:schemeClr val="bg1"/>
                </a:solidFill>
              </a:rPr>
              <a:t>4 – Unidades/Conteúdos</a:t>
            </a:r>
            <a:br>
              <a:rPr lang="pt-BR" altLang="pt-BR" sz="3200" b="1" dirty="0">
                <a:solidFill>
                  <a:schemeClr val="bg1"/>
                </a:solidFill>
              </a:rPr>
            </a:br>
            <a:r>
              <a:rPr lang="pt-BR" altLang="pt-BR" sz="3200" b="1" dirty="0">
                <a:solidFill>
                  <a:schemeClr val="bg1"/>
                </a:solidFill>
              </a:rPr>
              <a:t>5 – Metodologia/Avaliação</a:t>
            </a:r>
            <a:br>
              <a:rPr lang="pt-BR" altLang="pt-BR" sz="3200" b="1" dirty="0">
                <a:solidFill>
                  <a:schemeClr val="bg1"/>
                </a:solidFill>
              </a:rPr>
            </a:br>
            <a:r>
              <a:rPr lang="pt-BR" altLang="pt-BR" sz="3200" b="1" dirty="0">
                <a:solidFill>
                  <a:schemeClr val="bg1"/>
                </a:solidFill>
              </a:rPr>
              <a:t>6 – Referências Bibliográficas</a:t>
            </a:r>
            <a:br>
              <a:rPr lang="pt-BR" altLang="pt-BR" sz="4400" dirty="0"/>
            </a:br>
            <a:br>
              <a:rPr lang="pt-BR" b="1" dirty="0">
                <a:solidFill>
                  <a:schemeClr val="bg1"/>
                </a:solidFill>
              </a:rPr>
            </a:br>
            <a:endParaRPr lang="pt-BR" sz="4800" b="1" dirty="0">
              <a:solidFill>
                <a:schemeClr val="bg1"/>
              </a:solidFill>
            </a:endParaRP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sp>
        <p:nvSpPr>
          <p:cNvPr id="7" name="Título 2">
            <a:extLst>
              <a:ext uri="{FF2B5EF4-FFF2-40B4-BE49-F238E27FC236}">
                <a16:creationId xmlns:a16="http://schemas.microsoft.com/office/drawing/2014/main" id="{5C2C7CAD-310B-468E-9BD1-616B15F8050F}"/>
              </a:ext>
            </a:extLst>
          </p:cNvPr>
          <p:cNvSpPr txBox="1">
            <a:spLocks/>
          </p:cNvSpPr>
          <p:nvPr/>
        </p:nvSpPr>
        <p:spPr>
          <a:xfrm>
            <a:off x="231278" y="224274"/>
            <a:ext cx="8681444" cy="675815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l" hangingPunct="1"/>
            <a:r>
              <a:rPr lang="pt-BR" b="1" dirty="0">
                <a:solidFill>
                  <a:schemeClr val="bg1"/>
                </a:solidFill>
              </a:rPr>
              <a:t>Agenda</a:t>
            </a:r>
            <a:endParaRPr lang="pt-BR" sz="4800" b="1" dirty="0">
              <a:solidFill>
                <a:schemeClr val="bg1"/>
              </a:solidFill>
            </a:endParaRP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03121D4B-D5B7-4659-8B64-14968B90805C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04186"/>
            <a:ext cx="8865056" cy="3833334"/>
          </a:xfrm>
        </p:spPr>
        <p:txBody>
          <a:bodyPr>
            <a:noAutofit/>
          </a:bodyPr>
          <a:lstStyle/>
          <a:p>
            <a:pPr algn="just" eaLnBrk="0" hangingPunct="0"/>
            <a:r>
              <a:rPr lang="pt-BR" sz="18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COMPLEMENTAR</a:t>
            </a:r>
          </a:p>
          <a:p>
            <a:pPr marL="0" indent="0" algn="just" eaLnBrk="0" hangingPunct="0">
              <a:buNone/>
            </a:pPr>
            <a:endParaRPr lang="pt-BR" altLang="pt-BR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r>
              <a:rPr lang="pt-BR" alt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altLang="pt-B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FACELI, K.; LORENA, A.C.; GAMA, J.; ALMEIDA, T.A.; CARVALHO, A.C.P.L.F</a:t>
            </a:r>
            <a:r>
              <a:rPr lang="pt-BR" alt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Inteligência Artificial: Uma Abordagem de Aprendizado de Máquina. Rio de Janeiro: GEN, 2021.</a:t>
            </a:r>
          </a:p>
          <a:p>
            <a:pPr marL="0" indent="0" algn="just" eaLnBrk="0" hangingPunct="0">
              <a:buNone/>
            </a:pPr>
            <a:r>
              <a:rPr lang="pt-BR" alt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altLang="pt-BR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</a:t>
            </a:r>
            <a:r>
              <a:rPr lang="pt-BR" alt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https://integrada.minhabiblioteca.com.br/#/books/978­85­216­2146­1/cfi/0!/4/2@100:0.00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9589337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Programação Microcontroladores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>
                <a:solidFill>
                  <a:schemeClr val="bg1"/>
                </a:solidFill>
              </a:rPr>
              <a:t>M.Sc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sp>
        <p:nvSpPr>
          <p:cNvPr id="7" name="Título 2">
            <a:extLst>
              <a:ext uri="{FF2B5EF4-FFF2-40B4-BE49-F238E27FC236}">
                <a16:creationId xmlns:a16="http://schemas.microsoft.com/office/drawing/2014/main" id="{20DAA8A4-7BF8-435F-BB29-C3C9647C597B}"/>
              </a:ext>
            </a:extLst>
          </p:cNvPr>
          <p:cNvSpPr txBox="1">
            <a:spLocks/>
          </p:cNvSpPr>
          <p:nvPr/>
        </p:nvSpPr>
        <p:spPr>
          <a:xfrm>
            <a:off x="7484030" y="110109"/>
            <a:ext cx="1613368" cy="855867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hangingPunct="1"/>
            <a:r>
              <a:rPr lang="pt-BR" sz="3600" b="1" dirty="0">
                <a:solidFill>
                  <a:schemeClr val="bg1"/>
                </a:solidFill>
              </a:rPr>
              <a:t>YDUQS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Apresentação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Pessoal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04186"/>
            <a:ext cx="8865056" cy="3833334"/>
          </a:xfrm>
        </p:spPr>
        <p:txBody>
          <a:bodyPr>
            <a:noAutofit/>
          </a:bodyPr>
          <a:lstStyle/>
          <a:p>
            <a:pPr algn="just" eaLnBrk="0" hangingPunct="0">
              <a:buFont typeface="Wingdings" panose="05000000000000000000" pitchFamily="2" charset="2"/>
              <a:buChar char="ü"/>
            </a:pPr>
            <a:r>
              <a:rPr lang="pt-BR" alt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Analista de Sistemas; Lider SCRUM; Consultor e Docente</a:t>
            </a:r>
            <a:endParaRPr lang="pt-BR" altLang="pt-BR" sz="24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hangingPunct="0">
              <a:buFont typeface="Wingdings" panose="05000000000000000000" pitchFamily="2" charset="2"/>
              <a:buChar char="ü"/>
            </a:pPr>
            <a:r>
              <a:rPr lang="pt-BR" alt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Doutorando Aluno Especial Ciência da Computação - UFBA 2018.2</a:t>
            </a:r>
          </a:p>
          <a:p>
            <a:pPr algn="just" eaLnBrk="0" hangingPunct="0">
              <a:buFont typeface="Wingdings" panose="05000000000000000000" pitchFamily="2" charset="2"/>
              <a:buChar char="ü"/>
            </a:pPr>
            <a:r>
              <a:rPr lang="pt-BR" alt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StrictoSensu-MSc</a:t>
            </a:r>
            <a:r>
              <a:rPr lang="pt-BR" alt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em </a:t>
            </a:r>
            <a:r>
              <a:rPr lang="pt-BR" alt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Sist</a:t>
            </a:r>
            <a:r>
              <a:rPr lang="pt-BR" alt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Computação - UNIFACS</a:t>
            </a:r>
          </a:p>
          <a:p>
            <a:pPr algn="just" eaLnBrk="0" hangingPunct="0">
              <a:buFont typeface="Wingdings" panose="05000000000000000000" pitchFamily="2" charset="2"/>
              <a:buChar char="ü"/>
            </a:pPr>
            <a:r>
              <a:rPr lang="pt-BR" alt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LatoSensu</a:t>
            </a:r>
            <a:r>
              <a:rPr lang="pt-BR" alt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-MBA Gestão de Informação - UNIFACS</a:t>
            </a:r>
          </a:p>
          <a:p>
            <a:pPr algn="just" eaLnBrk="0" hangingPunct="0">
              <a:buFont typeface="Wingdings" panose="05000000000000000000" pitchFamily="2" charset="2"/>
              <a:buChar char="ü"/>
            </a:pPr>
            <a:r>
              <a:rPr lang="pt-BR" altLang="pt-BR" sz="2400" b="1" dirty="0">
                <a:solidFill>
                  <a:schemeClr val="accent3">
                    <a:lumMod val="50000"/>
                  </a:schemeClr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Engenheiro Eletricista 7º Semestre - Área1 (Cursando)</a:t>
            </a:r>
          </a:p>
          <a:p>
            <a:pPr algn="just" eaLnBrk="0" hangingPunct="0">
              <a:buFont typeface="Wingdings" panose="05000000000000000000" pitchFamily="2" charset="2"/>
              <a:buChar char="ü"/>
            </a:pPr>
            <a:r>
              <a:rPr lang="pt-BR" alt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Licenciatura R2 Matemática</a:t>
            </a:r>
          </a:p>
          <a:p>
            <a:pPr algn="just" eaLnBrk="0" hangingPunct="0">
              <a:buFont typeface="Wingdings" panose="05000000000000000000" pitchFamily="2" charset="2"/>
              <a:buChar char="ü"/>
            </a:pPr>
            <a:r>
              <a:rPr lang="pt-BR" alt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Bacharel  em Ciências Estatísticas - ESEB</a:t>
            </a:r>
          </a:p>
          <a:p>
            <a:pPr algn="just" eaLnBrk="0" hangingPunct="0">
              <a:buFont typeface="Wingdings" panose="05000000000000000000" pitchFamily="2" charset="2"/>
              <a:buChar char="ü"/>
            </a:pPr>
            <a:r>
              <a:rPr lang="pt-BR" altLang="pt-BR" sz="24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Processamento Dados Profissionalizante - EEEMBA</a:t>
            </a:r>
            <a:endParaRPr lang="pt-BR" sz="24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2980025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Visão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Geral</a:t>
            </a:r>
            <a:r>
              <a:rPr lang="en-US" b="1" dirty="0">
                <a:solidFill>
                  <a:srgbClr val="0070C0"/>
                </a:solidFill>
              </a:rPr>
              <a:t> da </a:t>
            </a:r>
            <a:r>
              <a:rPr lang="en-US" b="1" dirty="0" err="1">
                <a:solidFill>
                  <a:srgbClr val="0070C0"/>
                </a:solidFill>
              </a:rPr>
              <a:t>Disciplina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04186"/>
            <a:ext cx="8865056" cy="3957406"/>
          </a:xfrm>
        </p:spPr>
        <p:txBody>
          <a:bodyPr>
            <a:noAutofit/>
          </a:bodyPr>
          <a:lstStyle/>
          <a:p>
            <a:pPr marL="0" indent="0" algn="just" eaLnBrk="0" hangingPunct="0">
              <a:buNone/>
            </a:pP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disciplina visa apresentar ao discente os </a:t>
            </a:r>
            <a:r>
              <a:rPr lang="pt-BR" alt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conceitos que engloba as principais inovações tecnológicas para automação e troca de dados</a:t>
            </a: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cuja função se refere a sistemas </a:t>
            </a:r>
            <a:r>
              <a:rPr lang="pt-BR" alt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ciber</a:t>
            </a: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-físicos, IOT e cloud </a:t>
            </a:r>
            <a:r>
              <a:rPr lang="pt-BR" alt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computer</a:t>
            </a: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 eaLnBrk="0" hangingPunct="0">
              <a:buNone/>
            </a:pPr>
            <a:endParaRPr lang="pt-BR" alt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 seja, é a quarta revolução industrial com foco na melhoria da eficiência e produtividade dos processos, que representa a automação industrial e a integração de diferentes tecnologias como IA, robótica, IOT e computação em nuvem.</a:t>
            </a:r>
          </a:p>
          <a:p>
            <a:pPr marL="0" indent="0" algn="just" eaLnBrk="0" hangingPunct="0">
              <a:buNone/>
            </a:pPr>
            <a:endParaRPr lang="pt-BR" alt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8440960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Visão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Geral</a:t>
            </a:r>
            <a:r>
              <a:rPr lang="en-US" b="1" dirty="0">
                <a:solidFill>
                  <a:srgbClr val="0070C0"/>
                </a:solidFill>
              </a:rPr>
              <a:t> da </a:t>
            </a:r>
            <a:r>
              <a:rPr lang="en-US" b="1" dirty="0" err="1">
                <a:solidFill>
                  <a:srgbClr val="0070C0"/>
                </a:solidFill>
              </a:rPr>
              <a:t>Disciplina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04186"/>
            <a:ext cx="8865056" cy="3957406"/>
          </a:xfrm>
        </p:spPr>
        <p:txBody>
          <a:bodyPr>
            <a:noAutofit/>
          </a:bodyPr>
          <a:lstStyle/>
          <a:p>
            <a:pPr marL="0" indent="0" algn="just" eaLnBrk="0" hangingPunct="0">
              <a:buNone/>
            </a:pPr>
            <a:r>
              <a:rPr lang="pt-BR" alt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alt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Inovações Tecnológicas – Aplicações na Indústria 4.0</a:t>
            </a:r>
            <a:endParaRPr lang="pt-BR" alt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hangingPunct="0">
              <a:buFont typeface="Wingdings" panose="05000000000000000000" pitchFamily="2" charset="2"/>
              <a:buChar char="ü"/>
            </a:pPr>
            <a:r>
              <a:rPr lang="en-US" altLang="pt-BR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Cloud Computer</a:t>
            </a:r>
          </a:p>
          <a:p>
            <a:pPr algn="just" eaLnBrk="0" hangingPunct="0">
              <a:buFont typeface="Wingdings" panose="05000000000000000000" pitchFamily="2" charset="2"/>
              <a:buChar char="ü"/>
            </a:pPr>
            <a:r>
              <a:rPr lang="en-US" altLang="pt-BR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IA</a:t>
            </a:r>
          </a:p>
          <a:p>
            <a:pPr algn="just" eaLnBrk="0" hangingPunct="0">
              <a:buFont typeface="Wingdings" panose="05000000000000000000" pitchFamily="2" charset="2"/>
              <a:buChar char="ü"/>
            </a:pPr>
            <a:r>
              <a:rPr lang="en-US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Science / Machine Learning</a:t>
            </a:r>
          </a:p>
          <a:p>
            <a:pPr algn="just" eaLnBrk="0" hangingPunct="0">
              <a:buFont typeface="Wingdings" panose="05000000000000000000" pitchFamily="2" charset="2"/>
              <a:buChar char="ü"/>
            </a:pPr>
            <a:r>
              <a:rPr lang="en-US" altLang="pt-BR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Big Data </a:t>
            </a: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alt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 5Vs: Volume; Valor; Velocidade; Veracidade; Variedade</a:t>
            </a:r>
            <a:r>
              <a:rPr lang="pt-BR" alt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 eaLnBrk="0" hangingPunct="0">
              <a:buFont typeface="Wingdings" panose="05000000000000000000" pitchFamily="2" charset="2"/>
              <a:buChar char="ü"/>
            </a:pP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BD Estruturado (Excel) / BD Não estruturado (Twitter)</a:t>
            </a:r>
            <a:endParaRPr lang="en-US" alt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hangingPunct="0">
              <a:buFont typeface="Wingdings" panose="05000000000000000000" pitchFamily="2" charset="2"/>
              <a:buChar char="ü"/>
            </a:pPr>
            <a:r>
              <a:rPr lang="en-US" alt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Desenvolvimento</a:t>
            </a:r>
            <a:r>
              <a:rPr lang="en-US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Web / </a:t>
            </a:r>
            <a:r>
              <a:rPr lang="en-US" alt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Computação</a:t>
            </a:r>
            <a:r>
              <a:rPr lang="en-US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Gráfica</a:t>
            </a:r>
            <a:r>
              <a:rPr lang="en-US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 Games</a:t>
            </a:r>
          </a:p>
          <a:p>
            <a:pPr algn="just" eaLnBrk="0" hangingPunct="0">
              <a:buFont typeface="Wingdings" panose="05000000000000000000" pitchFamily="2" charset="2"/>
              <a:buChar char="ü"/>
            </a:pPr>
            <a:r>
              <a:rPr lang="en-US" altLang="pt-BR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</a:p>
          <a:p>
            <a:pPr algn="just" eaLnBrk="0" hangingPunct="0">
              <a:buFont typeface="Wingdings" panose="05000000000000000000" pitchFamily="2" charset="2"/>
              <a:buChar char="ü"/>
            </a:pPr>
            <a:r>
              <a:rPr lang="en-US" altLang="pt-BR"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Robótica</a:t>
            </a:r>
            <a:r>
              <a:rPr lang="en-US" altLang="pt-BR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pt-BR"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Avançada</a:t>
            </a:r>
            <a:endParaRPr lang="en-US" altLang="pt-BR" sz="24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endParaRPr lang="pt-BR" alt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endParaRPr lang="pt-BR" alt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endParaRPr lang="pt-BR" alt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833517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Visão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Geral</a:t>
            </a:r>
            <a:r>
              <a:rPr lang="en-US" b="1" dirty="0">
                <a:solidFill>
                  <a:srgbClr val="0070C0"/>
                </a:solidFill>
              </a:rPr>
              <a:t> da </a:t>
            </a:r>
            <a:r>
              <a:rPr lang="en-US" b="1" dirty="0" err="1">
                <a:solidFill>
                  <a:srgbClr val="0070C0"/>
                </a:solidFill>
              </a:rPr>
              <a:t>Disciplina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04186"/>
            <a:ext cx="8865056" cy="3957406"/>
          </a:xfrm>
        </p:spPr>
        <p:txBody>
          <a:bodyPr>
            <a:noAutofit/>
          </a:bodyPr>
          <a:lstStyle/>
          <a:p>
            <a:pPr marL="0" indent="0" algn="just" eaLnBrk="0" hangingPunct="0">
              <a:buNone/>
            </a:pPr>
            <a:r>
              <a:rPr lang="pt-BR" alt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			</a:t>
            </a:r>
            <a:r>
              <a:rPr lang="pt-BR" alt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Empresas</a:t>
            </a:r>
            <a:endParaRPr lang="pt-BR" alt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hangingPunct="0">
              <a:buFont typeface="Wingdings" panose="05000000000000000000" pitchFamily="2" charset="2"/>
              <a:buChar char="ü"/>
            </a:pP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Google</a:t>
            </a:r>
          </a:p>
          <a:p>
            <a:pPr algn="just" eaLnBrk="0" hangingPunct="0">
              <a:buFont typeface="Wingdings" panose="05000000000000000000" pitchFamily="2" charset="2"/>
              <a:buChar char="ü"/>
            </a:pP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Dropbox</a:t>
            </a:r>
          </a:p>
          <a:p>
            <a:pPr algn="just" eaLnBrk="0" hangingPunct="0">
              <a:buFont typeface="Wingdings" panose="05000000000000000000" pitchFamily="2" charset="2"/>
              <a:buChar char="ü"/>
            </a:pP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Youtube</a:t>
            </a:r>
          </a:p>
          <a:p>
            <a:pPr algn="just" eaLnBrk="0" hangingPunct="0">
              <a:buFont typeface="Wingdings" panose="05000000000000000000" pitchFamily="2" charset="2"/>
              <a:buChar char="ü"/>
            </a:pP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Instagram</a:t>
            </a:r>
          </a:p>
          <a:p>
            <a:pPr algn="just" eaLnBrk="0" hangingPunct="0">
              <a:buFont typeface="Wingdings" panose="05000000000000000000" pitchFamily="2" charset="2"/>
              <a:buChar char="ü"/>
            </a:pPr>
            <a:r>
              <a:rPr lang="pt-BR" alt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Spotify</a:t>
            </a:r>
            <a:endParaRPr lang="pt-BR" alt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hangingPunct="0">
              <a:buFont typeface="Wingdings" panose="05000000000000000000" pitchFamily="2" charset="2"/>
              <a:buChar char="ü"/>
            </a:pP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Empresa Industrial Light &amp; Magic - Computação Gráfica para produção de filmes, tais como: Jurassic Park, Harry Potter, Os Vingadores, </a:t>
            </a:r>
            <a:r>
              <a:rPr lang="pt-BR" alt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endParaRPr lang="pt-BR" alt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endParaRPr lang="pt-BR" alt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7318169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Visão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Geral</a:t>
            </a:r>
            <a:r>
              <a:rPr lang="en-US" b="1" dirty="0">
                <a:solidFill>
                  <a:srgbClr val="0070C0"/>
                </a:solidFill>
              </a:rPr>
              <a:t> da </a:t>
            </a:r>
            <a:r>
              <a:rPr lang="en-US" b="1" dirty="0" err="1">
                <a:solidFill>
                  <a:srgbClr val="0070C0"/>
                </a:solidFill>
              </a:rPr>
              <a:t>Disciplina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04186"/>
            <a:ext cx="8865056" cy="3957406"/>
          </a:xfrm>
        </p:spPr>
        <p:txBody>
          <a:bodyPr>
            <a:noAutofit/>
          </a:bodyPr>
          <a:lstStyle/>
          <a:p>
            <a:pPr marL="0" indent="0" algn="just" eaLnBrk="0" hangingPunct="0">
              <a:buNone/>
            </a:pPr>
            <a:endParaRPr lang="pt-BR" alt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endParaRPr lang="pt-BR" alt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caso do Python na Indústria 4.0, existem aplicações em simulações </a:t>
            </a:r>
          </a:p>
          <a:p>
            <a:pPr marL="0" indent="0" algn="just" eaLnBrk="0" hangingPunct="0">
              <a:buNone/>
            </a:pP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simples, como BD na internet, aprendizado de máquinas, automação de tarefas, árvore de decisão, etc.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8650479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Visão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Geral</a:t>
            </a:r>
            <a:r>
              <a:rPr lang="en-US" b="1" dirty="0">
                <a:solidFill>
                  <a:srgbClr val="0070C0"/>
                </a:solidFill>
              </a:rPr>
              <a:t> da </a:t>
            </a:r>
            <a:r>
              <a:rPr lang="en-US" b="1" dirty="0" err="1">
                <a:solidFill>
                  <a:srgbClr val="0070C0"/>
                </a:solidFill>
              </a:rPr>
              <a:t>Disciplina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04186"/>
            <a:ext cx="8865056" cy="3957406"/>
          </a:xfrm>
        </p:spPr>
        <p:txBody>
          <a:bodyPr>
            <a:noAutofit/>
          </a:bodyPr>
          <a:lstStyle/>
          <a:p>
            <a:pPr marL="0" indent="0" algn="just" eaLnBrk="0" hangingPunct="0">
              <a:buNone/>
            </a:pPr>
            <a:r>
              <a:rPr lang="pt-BR" alt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Resumo</a:t>
            </a:r>
            <a:r>
              <a:rPr lang="pt-BR" alt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 eaLnBrk="0" hangingPunct="0">
              <a:buNone/>
            </a:pPr>
            <a:endParaRPr lang="pt-BR" alt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endParaRPr lang="pt-BR" alt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https://noticias.portaldaindustria.com.br/noticias/industria-de-a-a-z/9-o-que-e-industria-40/</a:t>
            </a:r>
            <a:endParaRPr lang="pt-BR" alt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endParaRPr lang="pt-BR" alt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endParaRPr lang="pt-BR" alt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endParaRPr lang="pt-BR" alt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451436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Objetivos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Habilidades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04186"/>
            <a:ext cx="8865056" cy="3833334"/>
          </a:xfrm>
        </p:spPr>
        <p:txBody>
          <a:bodyPr>
            <a:noAutofit/>
          </a:bodyPr>
          <a:lstStyle/>
          <a:p>
            <a:pPr algn="just" eaLnBrk="0" hangingPunct="0"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Analisar plataformas e dispositivos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baseando-­se em protocolos padronizados, para o desenvolvimento de soluções que permitam facilidade de monitoração e controle de dispositivos pela Internet.</a:t>
            </a:r>
          </a:p>
          <a:p>
            <a:pPr algn="just" eaLnBrk="0" hangingPunct="0">
              <a:buFont typeface="Wingdings" panose="05000000000000000000" pitchFamily="2" charset="2"/>
              <a:buChar char="§"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hangingPunct="0"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Programar sistemas microprocessados ou microcontrolados, utilizando a linguagem Python, para o desenvolvimento de projetos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 as plataformas de prototipagem mais comuns atualmente.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5163356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2662</TotalTime>
  <Words>795</Words>
  <Application>Microsoft Office PowerPoint</Application>
  <PresentationFormat>Apresentação na tela (16:9)</PresentationFormat>
  <Paragraphs>103</Paragraphs>
  <Slides>21</Slides>
  <Notes>18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6" baseType="lpstr">
      <vt:lpstr>Arial</vt:lpstr>
      <vt:lpstr>Calibri</vt:lpstr>
      <vt:lpstr>Times New Roman</vt:lpstr>
      <vt:lpstr>Wingdings</vt:lpstr>
      <vt:lpstr>Office Theme</vt:lpstr>
      <vt:lpstr>Programação Microcontroladores</vt:lpstr>
      <vt:lpstr>   1 – Apresentação Pessoal 2 – Visão Geral da Disciplina 3 – Objetivos/Habilidades 4 – Unidades/Conteúdos 5 – Metodologia/Avaliação 6 – Referências Bibliográficas  </vt:lpstr>
      <vt:lpstr>Apresentação Pessoal</vt:lpstr>
      <vt:lpstr>Visão Geral da Disciplina</vt:lpstr>
      <vt:lpstr>Visão Geral da Disciplina</vt:lpstr>
      <vt:lpstr>Visão Geral da Disciplina</vt:lpstr>
      <vt:lpstr>Visão Geral da Disciplina</vt:lpstr>
      <vt:lpstr>Visão Geral da Disciplina</vt:lpstr>
      <vt:lpstr>Objetivos/Habilidades</vt:lpstr>
      <vt:lpstr>Objetivos/Habilidades</vt:lpstr>
      <vt:lpstr>Unidades/Conteúdos</vt:lpstr>
      <vt:lpstr>Unidades/Conteúdos</vt:lpstr>
      <vt:lpstr>Unidades/Conteúdos</vt:lpstr>
      <vt:lpstr>Unidades/Conteúdos</vt:lpstr>
      <vt:lpstr>Unidades/Conteúdos</vt:lpstr>
      <vt:lpstr>Unidades/Conteúdos</vt:lpstr>
      <vt:lpstr>Metodologia/Avaliação</vt:lpstr>
      <vt:lpstr>Metodologia/Avaliação</vt:lpstr>
      <vt:lpstr>Referências Bibliográficas</vt:lpstr>
      <vt:lpstr>Referências Bibliográficas</vt:lpstr>
      <vt:lpstr>Programação Microcontroladores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 CARDOSO DA SILVA FILHO</cp:lastModifiedBy>
  <cp:revision>678</cp:revision>
  <dcterms:created xsi:type="dcterms:W3CDTF">2020-03-17T20:12:34Z</dcterms:created>
  <dcterms:modified xsi:type="dcterms:W3CDTF">2023-02-28T19:37:50Z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