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438" r:id="rId3"/>
    <p:sldId id="504" r:id="rId4"/>
    <p:sldId id="563" r:id="rId5"/>
    <p:sldId id="564" r:id="rId6"/>
    <p:sldId id="440" r:id="rId7"/>
    <p:sldId id="441" r:id="rId8"/>
    <p:sldId id="442" r:id="rId9"/>
    <p:sldId id="550" r:id="rId10"/>
    <p:sldId id="552" r:id="rId11"/>
    <p:sldId id="551" r:id="rId12"/>
    <p:sldId id="549" r:id="rId13"/>
    <p:sldId id="565" r:id="rId14"/>
    <p:sldId id="553" r:id="rId15"/>
    <p:sldId id="555" r:id="rId16"/>
    <p:sldId id="554" r:id="rId17"/>
    <p:sldId id="556" r:id="rId18"/>
    <p:sldId id="557" r:id="rId19"/>
    <p:sldId id="558" r:id="rId20"/>
    <p:sldId id="559" r:id="rId21"/>
    <p:sldId id="560" r:id="rId22"/>
    <p:sldId id="561" r:id="rId23"/>
    <p:sldId id="562" r:id="rId24"/>
    <p:sldId id="259" r:id="rId2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9" roundtripDataSignature="AMtx7miAiLrPbT3ci0Tlw/hHFb0dnYsp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49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f1c10621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gbf1c10621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8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8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8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8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682625" y="430053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Heleno Cardoso</a:t>
            </a:r>
            <a:endParaRPr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357718" y="174359"/>
            <a:ext cx="4786314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pt-BR"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Ciência da Computação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685800" y="550068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Memória </a:t>
            </a:r>
            <a:r>
              <a:rPr lang="pt-BR" sz="30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Virtual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685800" y="2428868"/>
            <a:ext cx="7772400" cy="16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Arquitetura de Computadores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3565582" cy="4903672"/>
          </a:xfrm>
        </p:spPr>
        <p:txBody>
          <a:bodyPr/>
          <a:lstStyle/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400" dirty="0"/>
              <a:t>Endereço virtual de 32 bits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400" dirty="0"/>
              <a:t>Endereço real de 15 bits (devido a quantidade de quadros = 16)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400" dirty="0"/>
              <a:t>Entrada = recebe 32 bits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400" dirty="0"/>
              <a:t>Saída = 15 bits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400" dirty="0"/>
              <a:t>Número de página virtual de 20 bits (endereçamento)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6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6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BFC357D-9D80-4E0E-991D-D41F0750E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782" y="1081908"/>
            <a:ext cx="5112568" cy="522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Rodapé 3">
            <a:extLst>
              <a:ext uri="{FF2B5EF4-FFF2-40B4-BE49-F238E27FC236}">
                <a16:creationId xmlns:a16="http://schemas.microsoft.com/office/drawing/2014/main" id="{FEF7BC46-278B-4E70-B861-EFF5C7CD8CE5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DE15C216-716D-4FF1-944E-ECE2D6FA2A9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3356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3565582" cy="4903672"/>
          </a:xfrm>
        </p:spPr>
        <p:txBody>
          <a:bodyPr/>
          <a:lstStyle/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400" dirty="0"/>
              <a:t>Mapeamento de 16 páginas em 8 quadros disponíveis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400" dirty="0"/>
              <a:t>Algumas páginas se encontram na memória principal (marcados com valor 1)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400" dirty="0"/>
              <a:t>Algumas páginas não se encontram na memória principal ( valor 0)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600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178092FF-A0B4-455C-AD81-D58FCB5E3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61993"/>
            <a:ext cx="4569535" cy="5256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spaço Reservado para Rodapé 3">
            <a:extLst>
              <a:ext uri="{FF2B5EF4-FFF2-40B4-BE49-F238E27FC236}">
                <a16:creationId xmlns:a16="http://schemas.microsoft.com/office/drawing/2014/main" id="{D287551B-33C3-4B00-9082-E494AAC5544B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7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59E76A9B-E44C-45B3-9B99-6C3255950DF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9808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2698456"/>
            <a:ext cx="8229600" cy="2487922"/>
          </a:xfrm>
        </p:spPr>
        <p:txBody>
          <a:bodyPr>
            <a:normAutofit/>
          </a:bodyPr>
          <a:lstStyle/>
          <a:p>
            <a:pPr marL="114300" indent="0" algn="ctr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4000" b="1" dirty="0"/>
              <a:t>Paginação X Segmentação</a:t>
            </a:r>
          </a:p>
          <a:p>
            <a:pPr marL="1028700" lvl="2" indent="0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endParaRPr lang="pt-BR" sz="4000" dirty="0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47DDC4F9-D463-442D-9AD9-A19B3CA0A347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4EA04FA3-0CEA-4FFF-8FDE-36A7F978D3B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1606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8229600" cy="4525962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b="1" dirty="0"/>
              <a:t>Paginação por demanda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as páginas de dados somente são levadas para a memória principal quando solicitadas pelo programa;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as páginas são buscadas </a:t>
            </a:r>
            <a:r>
              <a:rPr lang="pt-BR" sz="1800" dirty="0">
                <a:solidFill>
                  <a:schemeClr val="accent1"/>
                </a:solidFill>
              </a:rPr>
              <a:t>conforme são referenciadas</a:t>
            </a:r>
            <a:r>
              <a:rPr lang="pt-BR" sz="1800" dirty="0"/>
              <a:t>;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600" dirty="0"/>
              <a:t>apenas as páginas necessárias ficam na memória;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600" dirty="0"/>
              <a:t>menos tempo perdido com transferências;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600" dirty="0"/>
              <a:t>pode ocorrer falta de página durante a execução.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Política de substituição de página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600" dirty="0"/>
              <a:t>Quando programa referencia página que não está na memória principal ela deve ser buscada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600" dirty="0"/>
              <a:t>maior tempo para realização de transferências.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endParaRPr lang="pt-BR" sz="1600" dirty="0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47DDC4F9-D463-442D-9AD9-A19B3CA0A347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4EA04FA3-0CEA-4FFF-8FDE-36A7F978D3B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9991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8229600" cy="4525962"/>
          </a:xfrm>
        </p:spPr>
        <p:txBody>
          <a:bodyPr/>
          <a:lstStyle/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Política de substituição de página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600" dirty="0"/>
              <a:t>Quando programa referencia página que não está na memória principal ela deve ser buscada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600" dirty="0"/>
              <a:t>Necessário </a:t>
            </a:r>
            <a:r>
              <a:rPr lang="pt-BR" sz="1600" dirty="0">
                <a:solidFill>
                  <a:schemeClr val="accent1"/>
                </a:solidFill>
              </a:rPr>
              <a:t>escolher qual página deixará a memória principal para liberar espaço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600" dirty="0"/>
              <a:t>Algoritmo LRU (</a:t>
            </a:r>
            <a:r>
              <a:rPr lang="pt-BR" sz="1600" dirty="0" err="1"/>
              <a:t>Least</a:t>
            </a:r>
            <a:r>
              <a:rPr lang="pt-BR" sz="1600" dirty="0"/>
              <a:t> </a:t>
            </a:r>
            <a:r>
              <a:rPr lang="pt-BR" sz="1600" dirty="0" err="1"/>
              <a:t>Recently</a:t>
            </a:r>
            <a:r>
              <a:rPr lang="pt-BR" sz="1600" dirty="0"/>
              <a:t> </a:t>
            </a:r>
            <a:r>
              <a:rPr lang="pt-BR" sz="1600" dirty="0" err="1"/>
              <a:t>Used</a:t>
            </a:r>
            <a:r>
              <a:rPr lang="pt-BR" sz="1600" dirty="0"/>
              <a:t>): usado menos recentemente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600" dirty="0"/>
              <a:t>Algoritmo FIFO (</a:t>
            </a:r>
            <a:r>
              <a:rPr lang="pt-BR" sz="1600" dirty="0" err="1"/>
              <a:t>First</a:t>
            </a:r>
            <a:r>
              <a:rPr lang="pt-BR" sz="1600" dirty="0"/>
              <a:t>-In </a:t>
            </a:r>
            <a:r>
              <a:rPr lang="pt-BR" sz="1600" dirty="0" err="1"/>
              <a:t>First</a:t>
            </a:r>
            <a:r>
              <a:rPr lang="pt-BR" sz="1600" dirty="0"/>
              <a:t>-Out): primeiro a entrar, primeiro a sair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endParaRPr lang="pt-BR" sz="2200" dirty="0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0B1AE74D-C41A-422C-B3D8-EC57BA28BEB2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01A973B8-E3CF-4025-BC9F-5495DEFE93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9629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8229600" cy="4525962"/>
          </a:xfrm>
        </p:spPr>
        <p:txBody>
          <a:bodyPr/>
          <a:lstStyle/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800" dirty="0"/>
              <a:t>Fragmentação interna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600" dirty="0"/>
              <a:t>Tamanho da página acaba gerando uma última página do bloco com o resto do endereçamento </a:t>
            </a:r>
            <a:r>
              <a:rPr lang="pt-BR" sz="1600" dirty="0">
                <a:solidFill>
                  <a:schemeClr val="accent1"/>
                </a:solidFill>
              </a:rPr>
              <a:t>não a complementando totalmente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600" dirty="0"/>
              <a:t>Situação: </a:t>
            </a:r>
          </a:p>
          <a:p>
            <a:pPr marL="630238" lvl="2" indent="0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pt-BR" sz="1600" dirty="0">
                <a:sym typeface="Wingdings" panose="05000000000000000000" pitchFamily="2" charset="2"/>
              </a:rPr>
              <a:t></a:t>
            </a:r>
            <a:r>
              <a:rPr lang="pt-BR" sz="1600" dirty="0"/>
              <a:t>Programa de 26.000 bytes </a:t>
            </a:r>
          </a:p>
          <a:p>
            <a:pPr marL="630238" lvl="2" indent="0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pt-BR" sz="1600" dirty="0">
                <a:sym typeface="Wingdings" panose="05000000000000000000" pitchFamily="2" charset="2"/>
              </a:rPr>
              <a:t></a:t>
            </a:r>
            <a:r>
              <a:rPr lang="pt-BR" sz="1600" dirty="0"/>
              <a:t>Dividido em páginas de 4.096 bytes = 6 páginas de 4.096 bytes e última página de 1.424 bytes </a:t>
            </a:r>
          </a:p>
          <a:p>
            <a:pPr marL="630238" lvl="2" indent="0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pt-BR" sz="1600" dirty="0">
                <a:sym typeface="Wingdings" panose="05000000000000000000" pitchFamily="2" charset="2"/>
              </a:rPr>
              <a:t></a:t>
            </a:r>
            <a:r>
              <a:rPr lang="pt-BR" sz="1600" dirty="0"/>
              <a:t>Desperdício de 2.672 bytes na memorial principal quando carregada a última página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endParaRPr lang="pt-BR" sz="1600" dirty="0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C57080A2-15F9-427E-B19E-34DEC516BEF7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8F7716F0-18A5-49F6-BB5F-A2F1D964DA8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9610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8229600" cy="4525962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b="1" dirty="0"/>
              <a:t>Segmentação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800" dirty="0"/>
              <a:t>Dividir a </a:t>
            </a:r>
            <a:r>
              <a:rPr lang="pt-BR" sz="1800" dirty="0">
                <a:solidFill>
                  <a:schemeClr val="accent1"/>
                </a:solidFill>
              </a:rPr>
              <a:t>área de endereçamento de um programa em segmentos</a:t>
            </a:r>
            <a:r>
              <a:rPr lang="pt-BR" sz="1800" dirty="0"/>
              <a:t>;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800" dirty="0"/>
              <a:t>Cada segmento constitui um </a:t>
            </a:r>
            <a:r>
              <a:rPr lang="pt-BR" sz="1800" dirty="0">
                <a:solidFill>
                  <a:schemeClr val="accent1"/>
                </a:solidFill>
              </a:rPr>
              <a:t>espaço de endereço separado</a:t>
            </a:r>
            <a:r>
              <a:rPr lang="pt-BR" sz="1800" dirty="0"/>
              <a:t>, diferentes segmentos podem se expandir ou encolher independentemente, sem que um afete o outro;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800" dirty="0"/>
              <a:t>Todo o bloco do segmento é movimentado do disco para a memória principal (</a:t>
            </a:r>
            <a:r>
              <a:rPr lang="pt-BR" sz="1800" dirty="0">
                <a:solidFill>
                  <a:schemeClr val="accent1"/>
                </a:solidFill>
              </a:rPr>
              <a:t>swapping</a:t>
            </a:r>
            <a:r>
              <a:rPr lang="pt-BR" sz="1800" dirty="0"/>
              <a:t>)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endParaRPr lang="pt-BR" sz="1600" dirty="0"/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endParaRPr lang="pt-BR" sz="1600" dirty="0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9011C594-8CBA-44BB-A6E7-5E3B70D483BD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9DB4DCBC-33E4-4593-9307-ECDA38CAC22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0791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6707088" cy="4525962"/>
          </a:xfrm>
        </p:spPr>
        <p:txBody>
          <a:bodyPr/>
          <a:lstStyle/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800" dirty="0"/>
              <a:t>Situação 1: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600" dirty="0"/>
              <a:t>Diversos segmentos de diversos tamanhos carregados na memória principal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endParaRPr lang="pt-BR" sz="1600" dirty="0"/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endParaRPr lang="pt-BR" sz="16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C4ADDEE-A9AA-4036-84C9-0EDEF6E270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474"/>
          <a:stretch/>
        </p:blipFill>
        <p:spPr bwMode="auto">
          <a:xfrm>
            <a:off x="7345344" y="1089366"/>
            <a:ext cx="1440160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Rodapé 3">
            <a:extLst>
              <a:ext uri="{FF2B5EF4-FFF2-40B4-BE49-F238E27FC236}">
                <a16:creationId xmlns:a16="http://schemas.microsoft.com/office/drawing/2014/main" id="{6E8A551A-0335-41A7-95DA-9A7BDAFA4DE9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31344E0E-6372-4833-A8DD-B5700D5BCC6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5047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18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6707088" cy="4525962"/>
          </a:xfrm>
        </p:spPr>
        <p:txBody>
          <a:bodyPr/>
          <a:lstStyle/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800" dirty="0"/>
              <a:t>Situação 2: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600" dirty="0"/>
              <a:t>Segmento 1 finalizou operação, sendo sua posição ocupada pelo segmento 7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endParaRPr lang="pt-BR" sz="1600" dirty="0"/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endParaRPr lang="pt-BR" sz="16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C4ADDEE-A9AA-4036-84C9-0EDEF6E270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7" t="-1065" r="50441" b="1065"/>
          <a:stretch/>
        </p:blipFill>
        <p:spPr bwMode="auto">
          <a:xfrm>
            <a:off x="7164288" y="995321"/>
            <a:ext cx="1728192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Rodapé 3">
            <a:extLst>
              <a:ext uri="{FF2B5EF4-FFF2-40B4-BE49-F238E27FC236}">
                <a16:creationId xmlns:a16="http://schemas.microsoft.com/office/drawing/2014/main" id="{5B63A98E-A83D-4743-AB92-7B8017AB9E9E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0C01915C-BBE6-467E-BA5D-B25D561391F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4929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19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6707088" cy="4525962"/>
          </a:xfrm>
        </p:spPr>
        <p:txBody>
          <a:bodyPr/>
          <a:lstStyle/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800" dirty="0"/>
              <a:t>Situação 3: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600" dirty="0"/>
              <a:t>Segmento 4 finalizou operação, sendo sua posição ocupada pelo segmento 5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endParaRPr lang="pt-BR" sz="1600" dirty="0"/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endParaRPr lang="pt-BR" sz="16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C4ADDEE-A9AA-4036-84C9-0EDEF6E270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32" t="-182" r="24536" b="182"/>
          <a:stretch/>
        </p:blipFill>
        <p:spPr bwMode="auto">
          <a:xfrm>
            <a:off x="7164288" y="995321"/>
            <a:ext cx="1728192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Rodapé 3">
            <a:extLst>
              <a:ext uri="{FF2B5EF4-FFF2-40B4-BE49-F238E27FC236}">
                <a16:creationId xmlns:a16="http://schemas.microsoft.com/office/drawing/2014/main" id="{55F2A3A5-122C-4DA3-AD6F-34FE01593012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BF417061-EA6C-49C8-A796-43FB4B46722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8875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6856" y="3870176"/>
            <a:ext cx="8229600" cy="1143000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pt-BR" dirty="0"/>
              <a:t>Memória Virtual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EF91C88-C5CC-4A60-9D9F-3E340B758232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Menos 7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5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BF7A06D9-37E8-4B70-99F9-85A7E08D2F2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3970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20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6707088" cy="4525962"/>
          </a:xfrm>
        </p:spPr>
        <p:txBody>
          <a:bodyPr/>
          <a:lstStyle/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800" dirty="0"/>
              <a:t>Situação 4: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600" dirty="0"/>
              <a:t>Após a finalização de operação de diversos segmentos, e substituição por novos segmentos a memória principal está fragmentada;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600" dirty="0"/>
              <a:t>Problema: fragmentação externa = endereços inteiros de memória livres mas não podendo ser utilizados;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endParaRPr lang="pt-BR" sz="16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C4ADDEE-A9AA-4036-84C9-0EDEF6E270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91" t="-308" r="-3623" b="308"/>
          <a:stretch/>
        </p:blipFill>
        <p:spPr bwMode="auto">
          <a:xfrm>
            <a:off x="7164288" y="995321"/>
            <a:ext cx="1728192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Rodapé 3">
            <a:extLst>
              <a:ext uri="{FF2B5EF4-FFF2-40B4-BE49-F238E27FC236}">
                <a16:creationId xmlns:a16="http://schemas.microsoft.com/office/drawing/2014/main" id="{8EB4C023-6CD8-44F8-9805-974436C7C998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3CA1E695-18C5-48C9-B5EB-0B5D6C7073F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7388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21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6707088" cy="4525962"/>
          </a:xfrm>
        </p:spPr>
        <p:txBody>
          <a:bodyPr/>
          <a:lstStyle/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800" dirty="0"/>
              <a:t>Solução para fragmentação externa com swapping: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600" dirty="0"/>
              <a:t>Utilizar </a:t>
            </a:r>
            <a:r>
              <a:rPr lang="pt-BR" sz="1600" dirty="0">
                <a:solidFill>
                  <a:schemeClr val="accent1"/>
                </a:solidFill>
              </a:rPr>
              <a:t>compactação de memória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600" dirty="0"/>
              <a:t>A cada segmento que libera espaço de memória principal é realizada uma realocação dos segmentos visando unir os espaços livres em um único bloco = permutação (swapping)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600" dirty="0"/>
              <a:t>Envolve movimentação de blocos inteiros entre memória principal e disco.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endParaRPr lang="pt-BR" sz="1600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E09547E8-1234-40BC-A675-F54F6EE22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3" y="1005930"/>
            <a:ext cx="1296144" cy="5087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spaço Reservado para Rodapé 3">
            <a:extLst>
              <a:ext uri="{FF2B5EF4-FFF2-40B4-BE49-F238E27FC236}">
                <a16:creationId xmlns:a16="http://schemas.microsoft.com/office/drawing/2014/main" id="{A9AC256B-4F4E-4405-A812-121820457EAC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7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9B54FDCF-EDC4-438E-8DA8-40793405294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072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22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6707088" cy="4525962"/>
          </a:xfrm>
        </p:spPr>
        <p:txBody>
          <a:bodyPr/>
          <a:lstStyle/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800" dirty="0"/>
              <a:t>Solução para fragmentação externa com paginação: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600" dirty="0"/>
              <a:t>Dividir os </a:t>
            </a:r>
            <a:r>
              <a:rPr lang="pt-BR" sz="1600" dirty="0">
                <a:solidFill>
                  <a:schemeClr val="accent1"/>
                </a:solidFill>
              </a:rPr>
              <a:t>segmentos em blocos de tamanhos fixos</a:t>
            </a:r>
            <a:r>
              <a:rPr lang="pt-BR" sz="1600" dirty="0"/>
              <a:t> (páginas) as acessando por demanda;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600" dirty="0"/>
              <a:t>Partes de segmentos podem estar na memória principal e parte em disco;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600" dirty="0"/>
              <a:t>Necessidade de </a:t>
            </a:r>
            <a:r>
              <a:rPr lang="pt-BR" sz="1600" dirty="0">
                <a:solidFill>
                  <a:schemeClr val="accent1"/>
                </a:solidFill>
              </a:rPr>
              <a:t>tabela de páginas separadas</a:t>
            </a:r>
            <a:r>
              <a:rPr lang="pt-BR" sz="1600" dirty="0"/>
              <a:t> para cada segmento.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endParaRPr lang="pt-BR" sz="1600" dirty="0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9A64738F-2EED-4313-9A64-0D2026A6236B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2B0A15F7-4154-4BB0-A714-77234D845C3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820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23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6707088" cy="4525962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2200" dirty="0"/>
              <a:t>Paginação x Segmentação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endParaRPr lang="pt-BR" sz="16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99F24C1-1DCC-42D1-93D2-F9814548F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55" y="1844824"/>
            <a:ext cx="8532440" cy="334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Rodapé 3">
            <a:extLst>
              <a:ext uri="{FF2B5EF4-FFF2-40B4-BE49-F238E27FC236}">
                <a16:creationId xmlns:a16="http://schemas.microsoft.com/office/drawing/2014/main" id="{7475483C-0231-4727-884C-C9354D30F1BD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1CEDCDDE-16E5-4A65-8ECB-2AE2F240B4C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5626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6636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f1c106212_0_2"/>
          <p:cNvSpPr txBox="1"/>
          <p:nvPr/>
        </p:nvSpPr>
        <p:spPr>
          <a:xfrm>
            <a:off x="682625" y="4300538"/>
            <a:ext cx="77724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Heleno Cardoso</a:t>
            </a:r>
          </a:p>
          <a:p>
            <a:pPr algn="ctr">
              <a:spcBef>
                <a:spcPts val="400"/>
              </a:spcBef>
              <a:buSzPts val="2000"/>
            </a:pPr>
            <a:r>
              <a:rPr lang="pt-BR"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Créditos: Professora Talita Rocha Pinheiro</a:t>
            </a:r>
            <a:endParaRPr lang="pt-BR" sz="30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pt-BR" sz="2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pt-BR"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bf1c106212_0_2"/>
          <p:cNvSpPr txBox="1"/>
          <p:nvPr/>
        </p:nvSpPr>
        <p:spPr>
          <a:xfrm>
            <a:off x="4357718" y="174359"/>
            <a:ext cx="47862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pt-BR"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Ciência da Computação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bf1c106212_0_2"/>
          <p:cNvSpPr txBox="1"/>
          <p:nvPr/>
        </p:nvSpPr>
        <p:spPr>
          <a:xfrm>
            <a:off x="685800" y="5500688"/>
            <a:ext cx="77724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Memória </a:t>
            </a:r>
            <a:r>
              <a:rPr lang="pt-BR" sz="30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Virtual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bf1c106212_0_2"/>
          <p:cNvSpPr txBox="1"/>
          <p:nvPr/>
        </p:nvSpPr>
        <p:spPr>
          <a:xfrm>
            <a:off x="685800" y="2428868"/>
            <a:ext cx="7772400" cy="16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Arquitetura de Computadores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gbf1c106212_0_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8229600" cy="4525962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Memória RAM</a:t>
            </a:r>
          </a:p>
          <a:p>
            <a:pPr lvl="1" algn="just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1800" b="0" i="0" dirty="0">
                <a:solidFill>
                  <a:srgbClr val="26262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chamada memória RAM é o local utilizado pelo processador para armazenar as informações de tudo o que estiver aberto em seu computador, seja um jogo ou uma aplicação qualquer. Assim, conforme novos aplicativos vão sendo executados, a RAM é consumida.</a:t>
            </a:r>
          </a:p>
          <a:p>
            <a:pPr lvl="1" algn="just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pt-BR" sz="18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1800" b="0" i="0" dirty="0">
                <a:solidFill>
                  <a:srgbClr val="26262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problema é que o espaço da memória RAM nos computadores é limitado, e os aplicativos consomem cada vez mais espaço nela. E quando a memória RAM se esgota, o que acontece? Muito simples: o processo utiliza a memória virtual.</a:t>
            </a:r>
            <a:endParaRPr lang="pt-B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473E10F2-53E5-4C96-ACAF-5F4E7748D1C6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0E41A0AE-F250-43D6-A990-B74148F39E1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F1136FB-FADC-414E-9D8E-2B63CC44B157}"/>
              </a:ext>
            </a:extLst>
          </p:cNvPr>
          <p:cNvSpPr txBox="1"/>
          <p:nvPr/>
        </p:nvSpPr>
        <p:spPr>
          <a:xfrm>
            <a:off x="2456447" y="40432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solidFill>
                  <a:srgbClr val="FF0000"/>
                </a:solidFill>
              </a:rPr>
              <a:t>Lembrete</a:t>
            </a:r>
          </a:p>
        </p:txBody>
      </p:sp>
    </p:spTree>
    <p:extLst>
      <p:ext uri="{BB962C8B-B14F-4D97-AF65-F5344CB8AC3E}">
        <p14:creationId xmlns:p14="http://schemas.microsoft.com/office/powerpoint/2010/main" val="278884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8229600" cy="4525962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1700" dirty="0"/>
              <a:t>Memória Virtual</a:t>
            </a:r>
          </a:p>
          <a:p>
            <a:pPr marL="114300" indent="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1700" dirty="0"/>
              <a:t>Os arquivos de paginação nada mais são do que um espaço no disco rígido reservado para ajudar a armazenar os dados da memória RAM quando ela está cheia.</a:t>
            </a:r>
          </a:p>
          <a:p>
            <a:pPr marL="114300" indent="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1700" dirty="0"/>
              <a:t>É uma forma de estender a quantidade de memória para os dados temporários utilizados pelos aplicativos em execução sem que você precise fazer um upgrade de </a:t>
            </a:r>
            <a:r>
              <a:rPr lang="pt-BR" sz="1700" i="1" dirty="0"/>
              <a:t>hardware</a:t>
            </a:r>
            <a:r>
              <a:rPr lang="pt-BR" sz="1700" dirty="0"/>
              <a:t>.</a:t>
            </a:r>
          </a:p>
          <a:p>
            <a:pPr marL="114300" indent="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pt-BR" sz="1700" dirty="0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473E10F2-53E5-4C96-ACAF-5F4E7748D1C6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0E41A0AE-F250-43D6-A990-B74148F39E1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368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267286" y="1235472"/>
            <a:ext cx="8419514" cy="4936728"/>
          </a:xfrm>
        </p:spPr>
        <p:txBody>
          <a:bodyPr>
            <a:noAutofit/>
          </a:bodyPr>
          <a:lstStyle/>
          <a:p>
            <a:pPr marL="114300" indent="0"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1700" dirty="0"/>
              <a:t>- Memória Virtual</a:t>
            </a:r>
          </a:p>
          <a:p>
            <a:pPr marL="114300" indent="0"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endParaRPr lang="pt-BR" sz="1700" dirty="0"/>
          </a:p>
          <a:p>
            <a:pPr marL="571500" lvl="1" indent="0"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1700" dirty="0"/>
              <a:t>Permite </a:t>
            </a:r>
            <a:r>
              <a:rPr lang="pt-BR" sz="1700" dirty="0">
                <a:solidFill>
                  <a:schemeClr val="accent1"/>
                </a:solidFill>
              </a:rPr>
              <a:t>simular</a:t>
            </a:r>
            <a:r>
              <a:rPr lang="pt-BR" sz="1700" dirty="0"/>
              <a:t> que a memória RAM possui mais endereços, utilizando espaço do HD;</a:t>
            </a:r>
          </a:p>
          <a:p>
            <a:pPr marL="571500" lvl="1" indent="0"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1700" dirty="0"/>
              <a:t>Pode ser armazenada em um arquivo ou em partição dedicada; </a:t>
            </a:r>
          </a:p>
          <a:p>
            <a:pPr marL="571500" lvl="1" indent="0"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1700" dirty="0"/>
              <a:t>Quanto menos memória RAM será utilizada mais memória swap, 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</a:pPr>
            <a:r>
              <a:rPr lang="pt-BR" sz="1700" dirty="0"/>
              <a:t>torna o sistema mais lento;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endParaRPr lang="pt-BR" sz="1700" dirty="0"/>
          </a:p>
          <a:p>
            <a:pPr marL="571500" lvl="1" indent="0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pt-BR" sz="1700" dirty="0"/>
              <a:t>É possível devido aos </a:t>
            </a:r>
            <a:r>
              <a:rPr lang="pt-BR" sz="1700" dirty="0">
                <a:solidFill>
                  <a:schemeClr val="accent1"/>
                </a:solidFill>
              </a:rPr>
              <a:t>endereços virtuais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700" dirty="0"/>
              <a:t>cada programa possui seu próprio espaço de endereços virtuais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700" dirty="0"/>
              <a:t>utilizados para carregar e armazenar operações dos programas</a:t>
            </a:r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473E10F2-53E5-4C96-ACAF-5F4E7748D1C6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0E41A0AE-F250-43D6-A990-B74148F39E1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972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8229600" cy="4525962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2200" dirty="0"/>
              <a:t>Programas em execução não manipulam dados armazenados em memória secundária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800" dirty="0"/>
              <a:t>quando uma área de dados é referenciada ela deve ser copiada para a memória principal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2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Programa em execução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utiliza </a:t>
            </a:r>
            <a:r>
              <a:rPr lang="pt-BR" sz="1800" dirty="0">
                <a:solidFill>
                  <a:schemeClr val="accent1"/>
                </a:solidFill>
              </a:rPr>
              <a:t>endereços virtuais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2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Memória principal 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utiliza </a:t>
            </a:r>
            <a:r>
              <a:rPr lang="pt-BR" sz="1800" dirty="0">
                <a:solidFill>
                  <a:schemeClr val="accent1"/>
                </a:solidFill>
              </a:rPr>
              <a:t>endereços físicos</a:t>
            </a:r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F0958968-EDAD-4E38-915A-0155F7D98E84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DF9C3440-A2E2-4CCB-959B-28600C5B8C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0226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8229600" cy="4525962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b="1" dirty="0"/>
              <a:t>Tradução de endereços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800" dirty="0"/>
              <a:t>necessário </a:t>
            </a:r>
            <a:r>
              <a:rPr lang="pt-BR" sz="1800" dirty="0">
                <a:solidFill>
                  <a:schemeClr val="accent1"/>
                </a:solidFill>
              </a:rPr>
              <a:t>converter</a:t>
            </a:r>
            <a:r>
              <a:rPr lang="pt-BR" sz="1800" dirty="0"/>
              <a:t> endereço virtual em endereço físico equivalente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endParaRPr lang="pt-BR" sz="2200" b="1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2200" b="1" dirty="0"/>
              <a:t>Tabela de páginas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800" dirty="0"/>
              <a:t>estrutura de dados da memória que mantém o </a:t>
            </a:r>
            <a:r>
              <a:rPr lang="pt-BR" sz="1800" dirty="0">
                <a:solidFill>
                  <a:schemeClr val="accent1"/>
                </a:solidFill>
              </a:rPr>
              <a:t>mapeamento dos endereços</a:t>
            </a:r>
            <a:r>
              <a:rPr lang="pt-BR" sz="1800" dirty="0"/>
              <a:t> virtuais para os físicos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800" dirty="0"/>
              <a:t>determinar se a página que contém o endereço referenciado está  ou não na memória física</a:t>
            </a:r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C5DD9419-8606-4BD2-8BCE-C98838C4BCFC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2B456B80-A923-4EE4-BFAF-31E807F81BF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8277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8229600" cy="4525962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b="1" dirty="0"/>
              <a:t>Paginação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O espaço de </a:t>
            </a:r>
            <a:r>
              <a:rPr lang="pt-BR" sz="1800" dirty="0">
                <a:solidFill>
                  <a:schemeClr val="accent1"/>
                </a:solidFill>
              </a:rPr>
              <a:t>endereço virtual</a:t>
            </a:r>
            <a:r>
              <a:rPr lang="pt-BR" sz="1800" dirty="0"/>
              <a:t> de um programa é dividido em várias </a:t>
            </a:r>
            <a:r>
              <a:rPr lang="pt-BR" sz="1800" dirty="0">
                <a:solidFill>
                  <a:schemeClr val="accent1"/>
                </a:solidFill>
              </a:rPr>
              <a:t>páginas de mesmo tamanho </a:t>
            </a:r>
            <a:r>
              <a:rPr lang="pt-BR" sz="1800" dirty="0"/>
              <a:t>(512 B a 64 KB);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O espaço de </a:t>
            </a:r>
            <a:r>
              <a:rPr lang="pt-BR" sz="1800" dirty="0">
                <a:solidFill>
                  <a:schemeClr val="accent1"/>
                </a:solidFill>
              </a:rPr>
              <a:t>endereçamento físico</a:t>
            </a:r>
            <a:r>
              <a:rPr lang="pt-BR" sz="1800" dirty="0"/>
              <a:t> é dividido em áreas do mesmo </a:t>
            </a:r>
            <a:r>
              <a:rPr lang="pt-BR" sz="1800" dirty="0">
                <a:solidFill>
                  <a:schemeClr val="accent1"/>
                </a:solidFill>
              </a:rPr>
              <a:t>tamanho de uma página</a:t>
            </a:r>
            <a:r>
              <a:rPr lang="pt-BR" sz="1800" dirty="0"/>
              <a:t>;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As páginas de dados somente são levadas para a memória principal quando solicitadas pelo programa;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Programas são desenvolvidos como se houvesse memória principal suficiente para seu espaço de endereço virtual, mesmo que não exista;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>
                <a:solidFill>
                  <a:schemeClr val="accent1"/>
                </a:solidFill>
              </a:rPr>
              <a:t>MMU</a:t>
            </a:r>
            <a:r>
              <a:rPr lang="pt-BR" sz="1800" dirty="0"/>
              <a:t> (</a:t>
            </a:r>
            <a:r>
              <a:rPr lang="pt-BR" sz="1800" dirty="0" err="1"/>
              <a:t>Memory</a:t>
            </a:r>
            <a:r>
              <a:rPr lang="pt-BR" sz="1800" dirty="0"/>
              <a:t> Management Unit): unidade de gerenciamento de memória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600" dirty="0"/>
              <a:t>Responsável pelo </a:t>
            </a:r>
            <a:r>
              <a:rPr lang="pt-BR" sz="1600" dirty="0">
                <a:solidFill>
                  <a:schemeClr val="accent1"/>
                </a:solidFill>
              </a:rPr>
              <a:t>mapeamento virtual para físico</a:t>
            </a:r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095598A5-E8F6-46AF-9974-AC3E6B547B16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B8412A95-4B8C-4C9D-A9D8-52DB8F233B9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4258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3322712" cy="4903672"/>
          </a:xfrm>
        </p:spPr>
        <p:txBody>
          <a:bodyPr/>
          <a:lstStyle/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600" dirty="0"/>
              <a:t>Situação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400" dirty="0"/>
              <a:t>64 KB de espaço de endereço virtual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400" dirty="0"/>
              <a:t>Páginas de 4 KB = 16 páginas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400" dirty="0"/>
              <a:t>Endereçamento = 4 k (20 bits = 2^20)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400" dirty="0"/>
              <a:t>memória real disponível para o programa = 32 KB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400" dirty="0"/>
              <a:t>8 quadros para endereços físicos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600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111C23B7-8EF0-4022-8564-97A7C1B32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235472"/>
            <a:ext cx="2787263" cy="4964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1B3E31A-898A-4C3D-B3DD-6784F8238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741984"/>
            <a:ext cx="2672104" cy="349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Espaço Reservado para Rodapé 3">
            <a:extLst>
              <a:ext uri="{FF2B5EF4-FFF2-40B4-BE49-F238E27FC236}">
                <a16:creationId xmlns:a16="http://schemas.microsoft.com/office/drawing/2014/main" id="{5F06431D-379C-4BC2-A7ED-A71F8750C7B4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C3C9984B-D392-499B-AEE5-086BD023A7B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9099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1068</Words>
  <Application>Microsoft Office PowerPoint</Application>
  <PresentationFormat>Apresentação na tela (4:3)</PresentationFormat>
  <Paragraphs>155</Paragraphs>
  <Slides>24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Calibri</vt:lpstr>
      <vt:lpstr>Noto Sans Symbols</vt:lpstr>
      <vt:lpstr>Times New Roman</vt:lpstr>
      <vt:lpstr>Office Theme</vt:lpstr>
      <vt:lpstr>Apresentação do PowerPoint</vt:lpstr>
      <vt:lpstr>Memória Virtual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lisandro</dc:creator>
  <cp:lastModifiedBy>Heleno</cp:lastModifiedBy>
  <cp:revision>8</cp:revision>
  <dcterms:created xsi:type="dcterms:W3CDTF">2009-03-02T19:44:04Z</dcterms:created>
  <dcterms:modified xsi:type="dcterms:W3CDTF">2022-09-05T21:35:27Z</dcterms:modified>
</cp:coreProperties>
</file>