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9" roundtripDataSignature="AMtx7mgP2ByPE8dqFrGdlnMqnJEpidKY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E2D1E6-0FC2-42E1-864D-00357FE3AE4B}">
  <a:tblStyle styleId="{F6E2D1E6-0FC2-42E1-864D-00357FE3AE4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8" name="Google Shape;35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f1c1062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6" name="Google Shape;686;gbf1c106212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0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8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8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Layout Personalizado">
  <p:cSld name="2_Layout Personalizad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0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0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0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0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0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Talita Rocha Pinheiro</a:t>
            </a:r>
            <a:endParaRPr b="1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pt-BR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Processamento Hipotético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b="1" i="0" lang="pt-BR" sz="468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b="1" i="0" sz="39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ção gerada automaticamente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É executada para cada nova instrução repetidamente: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b="1" lang="pt-BR" sz="1800"/>
              <a:t>Busca</a:t>
            </a:r>
            <a:endParaRPr/>
          </a:p>
          <a:p>
            <a:pPr indent="0" lvl="1" marL="392113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1. Copiar o conteúdo do contador de programa (PC) para o registrador de endereços da memória (REM).</a:t>
            </a:r>
            <a:endParaRPr/>
          </a:p>
          <a:p>
            <a:pPr indent="0" lvl="1" marL="392113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2. Ler uma instrução da memória.</a:t>
            </a:r>
            <a:endParaRPr/>
          </a:p>
          <a:p>
            <a:pPr indent="0" lvl="1" marL="392113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3. Copiar o registrador de dados da memória (RDM) para o registrador de instruções (RI).</a:t>
            </a:r>
            <a:endParaRPr/>
          </a:p>
          <a:p>
            <a:pPr indent="0" lvl="1" marL="392113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4. Atualizar o PC para a próxima instrução.</a:t>
            </a:r>
            <a:endParaRPr/>
          </a:p>
          <a:p>
            <a:pPr indent="-2286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b="1" lang="pt-BR" sz="1800"/>
              <a:t>Decodificação</a:t>
            </a:r>
            <a:endParaRPr/>
          </a:p>
          <a:p>
            <a:pPr indent="0" lvl="1" marL="392113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1. Determina o tipo de instrução a ser executada;</a:t>
            </a:r>
            <a:endParaRPr/>
          </a:p>
          <a:p>
            <a:pPr indent="0" lvl="1" marL="392113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2. Possuindo palavra na memória, é necessário determinar onde ela está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88" name="Google Shape;188;p26"/>
          <p:cNvSpPr txBox="1"/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Ciclo de instruções</a:t>
            </a: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192" name="Google Shape;1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pt-BR" sz="1800"/>
              <a:t>Execução</a:t>
            </a:r>
            <a:endParaRPr/>
          </a:p>
          <a:p>
            <a:pPr indent="0" lvl="1" marL="392113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1. Cálculo de endereço dos operandos (se houverem).</a:t>
            </a:r>
            <a:endParaRPr/>
          </a:p>
          <a:p>
            <a:pPr indent="0" lvl="1" marL="392113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2. Busca dos operandos na memória (se houverem).</a:t>
            </a:r>
            <a:endParaRPr/>
          </a:p>
          <a:p>
            <a:pPr indent="0" lvl="1" marL="392113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3. Seleção da operação a ser realizada pela ULA.</a:t>
            </a:r>
            <a:endParaRPr/>
          </a:p>
          <a:p>
            <a:pPr indent="0" lvl="1" marL="392113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4. Carga de registradores.</a:t>
            </a:r>
            <a:endParaRPr/>
          </a:p>
          <a:p>
            <a:pPr indent="0" lvl="1" marL="392113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5. Escrita de operandos na memória.</a:t>
            </a:r>
            <a:endParaRPr/>
          </a:p>
          <a:p>
            <a:pPr indent="0" lvl="1" marL="392113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6. Atualização do PC (somente no caso das instruções serem desvios).</a:t>
            </a:r>
            <a:endParaRPr/>
          </a:p>
          <a:p>
            <a:pPr indent="0" lvl="1" marL="392113" rtl="0" algn="just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r>
              <a:rPr lang="pt-BR" sz="1800"/>
              <a:t>7. Volta a etapa de busca</a:t>
            </a:r>
            <a:endParaRPr/>
          </a:p>
        </p:txBody>
      </p:sp>
      <p:sp>
        <p:nvSpPr>
          <p:cNvPr id="199" name="Google Shape;199;p2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202" name="Google Shape;2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375" y="1071563"/>
            <a:ext cx="5530850" cy="480218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212" name="Google Shape;21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Ciclo de instrução do processador: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É composto de várias etapas, sendo realizado de forma seqüencial, com uma etapa se iniciando após a conclusão da etapa anterior;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4290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Desempenho = paralelismo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Nível de instrução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Explorado nas instruções individuais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Nível de processador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Diversos processadores trabalhando juntos no mesmo problema</a:t>
            </a:r>
            <a:endParaRPr/>
          </a:p>
          <a:p>
            <a:pPr indent="-2286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286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2860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219" name="Google Shape;219;p35"/>
          <p:cNvSpPr txBox="1"/>
          <p:nvPr>
            <p:ph type="title"/>
          </p:nvPr>
        </p:nvSpPr>
        <p:spPr>
          <a:xfrm>
            <a:off x="1100403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Execução das Instruções</a:t>
            </a:r>
            <a:endParaRPr/>
          </a:p>
        </p:txBody>
      </p:sp>
      <p:sp>
        <p:nvSpPr>
          <p:cNvPr id="220" name="Google Shape;220;p3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223" name="Google Shape;22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5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Execução de instrução: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Deve passar por diversas etapas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Situação: 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600"/>
              <a:t>o hardware necessário para cada passo da execução de uma instrução é diferente, de modo que a maior parte dele fica ocioso em um determinado momento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600"/>
              <a:t>Enquanto a fase de decodificação da instrução esta sendo executada, a busca (RDM e REM) e a execução (ULA) estão ociosas;</a:t>
            </a:r>
            <a:endParaRPr/>
          </a:p>
          <a:p>
            <a:pPr indent="-2286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2860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230" name="Google Shape;230;p3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233" name="Google Shape;2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6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37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{F6E2D1E6-0FC2-42E1-864D-00357FE3AE4B}</a:tableStyleId>
              </a:tblPr>
              <a:tblGrid>
                <a:gridCol w="1071550"/>
                <a:gridCol w="1643075"/>
                <a:gridCol w="1500200"/>
                <a:gridCol w="1785950"/>
                <a:gridCol w="1357300"/>
                <a:gridCol w="1643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Tempo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Instrução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Decodificação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Operando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Execução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Armazenamento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0" name="Google Shape;240;p3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243" name="Google Shape;24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38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{F6E2D1E6-0FC2-42E1-864D-00357FE3AE4B}</a:tableStyleId>
              </a:tblPr>
              <a:tblGrid>
                <a:gridCol w="1071550"/>
                <a:gridCol w="1643075"/>
                <a:gridCol w="1500200"/>
                <a:gridCol w="1785950"/>
                <a:gridCol w="1357300"/>
                <a:gridCol w="1643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Tempo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Instrução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Decodificação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Operando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Execução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Armazenamento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0" name="Google Shape;250;p3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8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4473203" y="6428184"/>
            <a:ext cx="405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253" name="Google Shape;25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39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{F6E2D1E6-0FC2-42E1-864D-00357FE3AE4B}</a:tableStyleId>
              </a:tblPr>
              <a:tblGrid>
                <a:gridCol w="1071550"/>
                <a:gridCol w="1643075"/>
                <a:gridCol w="1500200"/>
                <a:gridCol w="1785950"/>
                <a:gridCol w="1357300"/>
                <a:gridCol w="1643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Tempo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Instrução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Decodificação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Operando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Execução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Armazenamento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0" name="Google Shape;260;p3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263" name="Google Shape;2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40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{F6E2D1E6-0FC2-42E1-864D-00357FE3AE4B}</a:tableStyleId>
              </a:tblPr>
              <a:tblGrid>
                <a:gridCol w="1071550"/>
                <a:gridCol w="1643075"/>
                <a:gridCol w="1500200"/>
                <a:gridCol w="1785950"/>
                <a:gridCol w="1357300"/>
                <a:gridCol w="1643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Tempo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Instrução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Decodificação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Operando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Execução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Armazenamento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0" name="Google Shape;270;p4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273" name="Google Shape;27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0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Google Shape;279;p41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{F6E2D1E6-0FC2-42E1-864D-00357FE3AE4B}</a:tableStyleId>
              </a:tblPr>
              <a:tblGrid>
                <a:gridCol w="1071550"/>
                <a:gridCol w="1643075"/>
                <a:gridCol w="1500200"/>
                <a:gridCol w="1785950"/>
                <a:gridCol w="1357300"/>
                <a:gridCol w="1643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Tempo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Instrução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Decodificação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Operando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Execução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Armazenamento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0" name="Google Shape;280;p4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4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283" name="Google Shape;2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processador trabalha apenas com valores armazenados em </a:t>
            </a:r>
            <a:r>
              <a:rPr lang="pt-BR" sz="2200">
                <a:solidFill>
                  <a:schemeClr val="accent1"/>
                </a:solidFill>
              </a:rPr>
              <a:t>registradores</a:t>
            </a:r>
            <a:r>
              <a:rPr lang="pt-BR" sz="2200"/>
              <a:t> 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Para que uma instrução seja executada é necessário transferi-la para o registrador do processador;</a:t>
            </a:r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6343228" y="6199584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>
            <p:ph type="title"/>
          </p:nvPr>
        </p:nvSpPr>
        <p:spPr>
          <a:xfrm>
            <a:off x="1301261" y="20121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/>
              <a:t>Comunicação CPU / Memória Principal</a:t>
            </a:r>
            <a:br>
              <a:rPr lang="pt-BR" sz="3200"/>
            </a:br>
            <a:endParaRPr sz="3200"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91" y="3246859"/>
            <a:ext cx="5706637" cy="219836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100" name="Google Shape;10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6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" name="Google Shape;289;p42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{F6E2D1E6-0FC2-42E1-864D-00357FE3AE4B}</a:tableStyleId>
              </a:tblPr>
              <a:tblGrid>
                <a:gridCol w="1071550"/>
                <a:gridCol w="1643075"/>
                <a:gridCol w="1500200"/>
                <a:gridCol w="1785950"/>
                <a:gridCol w="1357300"/>
                <a:gridCol w="1643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Tempo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Instrução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Decodificação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Operando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Execução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Armazenamento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0" name="Google Shape;290;p4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4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293" name="Google Shape;29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Técnica de implementação de </a:t>
            </a:r>
            <a:r>
              <a:rPr lang="pt-BR" sz="2200">
                <a:solidFill>
                  <a:srgbClr val="222A35"/>
                </a:solidFill>
              </a:rPr>
              <a:t>paralelismo no nível de instrução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Múltiplas instruções estão em execução ao mesmo tempo no processador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Existem </a:t>
            </a:r>
            <a:r>
              <a:rPr lang="pt-BR" sz="1800">
                <a:solidFill>
                  <a:srgbClr val="222A35"/>
                </a:solidFill>
              </a:rPr>
              <a:t>diversos estágios distintos</a:t>
            </a:r>
            <a:endParaRPr sz="2200">
              <a:solidFill>
                <a:srgbClr val="222A35"/>
              </a:solidFill>
            </a:endParaRPr>
          </a:p>
          <a:p>
            <a:pPr indent="-342900" lvl="2" marL="13716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600"/>
              <a:t>cada um responsável pela execução de uma </a:t>
            </a:r>
            <a:r>
              <a:rPr lang="pt-BR" sz="1600">
                <a:solidFill>
                  <a:srgbClr val="222A35"/>
                </a:solidFill>
              </a:rPr>
              <a:t>parte da instrução</a:t>
            </a:r>
            <a:r>
              <a:rPr lang="pt-BR" sz="1600"/>
              <a:t> e possuindo o seu próprio bloco de controle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600"/>
              <a:t>Assim que um estágio completa sua tarefa, passa esta para o estágio seguinte e começa a tratar da próxima instrução;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Uma vez que diversas instruções são executadas ao mesmo tempo, obtêm-se um acréscimo no desempenho do processador;</a:t>
            </a:r>
            <a:endParaRPr/>
          </a:p>
          <a:p>
            <a:pPr indent="-228600" lvl="2" marL="1371600" rtl="0" algn="just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8DA9DB"/>
              </a:buClr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300" name="Google Shape;300;p4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4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4"/>
          <p:cNvSpPr txBox="1"/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Pipeline</a:t>
            </a:r>
            <a:endParaRPr/>
          </a:p>
        </p:txBody>
      </p:sp>
      <p:sp>
        <p:nvSpPr>
          <p:cNvPr id="303" name="Google Shape;303;p4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304" name="Google Shape;30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4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Google Shape;310;p46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{F6E2D1E6-0FC2-42E1-864D-00357FE3AE4B}</a:tableStyleId>
              </a:tblPr>
              <a:tblGrid>
                <a:gridCol w="1071550"/>
                <a:gridCol w="1643075"/>
                <a:gridCol w="1500200"/>
                <a:gridCol w="1785950"/>
                <a:gridCol w="1357300"/>
                <a:gridCol w="1643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Tempo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Instrução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Decodificação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Operando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Execução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Armazenamento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1" name="Google Shape;311;p4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4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314" name="Google Shape;31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6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47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{F6E2D1E6-0FC2-42E1-864D-00357FE3AE4B}</a:tableStyleId>
              </a:tblPr>
              <a:tblGrid>
                <a:gridCol w="1071550"/>
                <a:gridCol w="1643075"/>
                <a:gridCol w="1500200"/>
                <a:gridCol w="1785950"/>
                <a:gridCol w="1357300"/>
                <a:gridCol w="1643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Tempo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Instrução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Decodificação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Operando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Execução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Armazenamento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1" name="Google Shape;321;p4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4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324" name="Google Shape;32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7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Google Shape;330;p48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{F6E2D1E6-0FC2-42E1-864D-00357FE3AE4B}</a:tableStyleId>
              </a:tblPr>
              <a:tblGrid>
                <a:gridCol w="1071550"/>
                <a:gridCol w="1643075"/>
                <a:gridCol w="1500200"/>
                <a:gridCol w="1785950"/>
                <a:gridCol w="1357300"/>
                <a:gridCol w="1643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Tempo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Instrução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Decodificação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Operando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Execução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Armazenamento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1" name="Google Shape;331;p4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4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334" name="Google Shape;33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8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Google Shape;340;p49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{F6E2D1E6-0FC2-42E1-864D-00357FE3AE4B}</a:tableStyleId>
              </a:tblPr>
              <a:tblGrid>
                <a:gridCol w="1071550"/>
                <a:gridCol w="1643075"/>
                <a:gridCol w="1500200"/>
                <a:gridCol w="1785950"/>
                <a:gridCol w="1357300"/>
                <a:gridCol w="1643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Tempo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Instrução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Decodificação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Operando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Execução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Armazenamento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1" name="Google Shape;341;p4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4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344" name="Google Shape;34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9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Google Shape;350;p50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{F6E2D1E6-0FC2-42E1-864D-00357FE3AE4B}</a:tableStyleId>
              </a:tblPr>
              <a:tblGrid>
                <a:gridCol w="1071550"/>
                <a:gridCol w="1643075"/>
                <a:gridCol w="1500200"/>
                <a:gridCol w="1785950"/>
                <a:gridCol w="1357300"/>
                <a:gridCol w="1643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Tempo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Instrução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Decodificação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Operando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Execução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Armazenamento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1" name="Google Shape;351;p5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5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354" name="Google Shape;35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0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" name="Google Shape;360;p51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{F6E2D1E6-0FC2-42E1-864D-00357FE3AE4B}</a:tableStyleId>
              </a:tblPr>
              <a:tblGrid>
                <a:gridCol w="1071550"/>
                <a:gridCol w="1643075"/>
                <a:gridCol w="1500200"/>
                <a:gridCol w="1785950"/>
                <a:gridCol w="1357300"/>
                <a:gridCol w="1643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Tempo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Instrução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Decodificação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Busca Operando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Execução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Armazenamento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Instrução2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1" name="Google Shape;361;p5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5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364" name="Google Shape;36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1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"/>
          <p:cNvSpPr txBox="1"/>
          <p:nvPr>
            <p:ph type="title"/>
          </p:nvPr>
        </p:nvSpPr>
        <p:spPr>
          <a:xfrm>
            <a:off x="428596" y="25003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4400"/>
              <a:t>Processador Hipotético</a:t>
            </a:r>
            <a:endParaRPr/>
          </a:p>
        </p:txBody>
      </p:sp>
      <p:pic>
        <p:nvPicPr>
          <p:cNvPr descr="Texto&#10;&#10;Descrição gerada automaticamente" id="371" name="Google Shape;3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Linguagem de máquina: linguagem que o processador entende e executa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Linguagem simbólica: facilitar a tarefa de programação e de depuração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mnemônicos associados a códigos de instruções, nomes aos operandos e rótulos às posições ocupadas pelo programa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Montador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programa escrito em linguagem simbólica precisa ser traduzido em linguagem de máquina para que possa ser executado</a:t>
            </a:r>
            <a:endParaRPr/>
          </a:p>
          <a:p>
            <a:pPr indent="-2286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77" name="Google Shape;377;p3"/>
          <p:cNvSpPr txBox="1"/>
          <p:nvPr>
            <p:ph type="title"/>
          </p:nvPr>
        </p:nvSpPr>
        <p:spPr>
          <a:xfrm>
            <a:off x="1244991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600"/>
              <a:t>Programação de um processador</a:t>
            </a:r>
            <a:endParaRPr/>
          </a:p>
        </p:txBody>
      </p:sp>
      <p:sp>
        <p:nvSpPr>
          <p:cNvPr id="378" name="Google Shape;378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381" name="Google Shape;3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 transferência ocorre através do barramento local, utilizando os seguintes componentes: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b="1" lang="pt-BR" sz="1800"/>
              <a:t>REM</a:t>
            </a:r>
            <a:r>
              <a:rPr lang="pt-BR" sz="1800"/>
              <a:t> (Registrador de Endereço de Memória): contém o endereço do dado a ser lido ou escrito na memória;</a:t>
            </a:r>
            <a:endParaRPr sz="1800"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b="1" lang="pt-BR" sz="1800"/>
              <a:t>RDM</a:t>
            </a:r>
            <a:r>
              <a:rPr lang="pt-BR" sz="1800"/>
              <a:t> (Registrador de Dados da Memória): contém o dado a ser escrito na memória ou o dado lido da memória;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b="1" lang="pt-BR" sz="1800"/>
              <a:t>Barramento de dados: </a:t>
            </a:r>
            <a:r>
              <a:rPr lang="pt-BR" sz="1800"/>
              <a:t>liga o RDM à memória , sendo o caminho por onde é feita a transferência de dados;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b="1" lang="pt-BR" sz="1800"/>
              <a:t>Barramento de endereços: </a:t>
            </a:r>
            <a:r>
              <a:rPr lang="pt-BR" sz="1800"/>
              <a:t>liga o REM à memória fornecendo o endereço a ser lido ou escrito;</a:t>
            </a:r>
            <a:endParaRPr sz="1800"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b="1" lang="pt-BR" sz="1800"/>
              <a:t>Barramento de controle: </a:t>
            </a:r>
            <a:r>
              <a:rPr lang="pt-BR" sz="1800"/>
              <a:t>liga a CPU à memória para enviar sinais de controle como leitura (READ), escrita(WRITE) ou espera(WAIT).</a:t>
            </a:r>
            <a:endParaRPr sz="1800"/>
          </a:p>
        </p:txBody>
      </p:sp>
      <p:sp>
        <p:nvSpPr>
          <p:cNvPr id="107" name="Google Shape;107;p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110" name="Google Shape;1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LTR (Linguagem de Transferência entre Registradores)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Serve para descrever o ciclo de instrução de modo que se possa acompanhar sua realização com a movimentação de informações entre os componentes da CPU.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387" name="Google Shape;387;p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75" y="2500313"/>
            <a:ext cx="6786563" cy="335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391" name="Google Shape;39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429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Forma de facilitar a compreensão sobre a arquitetura e o funcionamento de processadores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versões mais simples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Ex: Neander, Ramses, Cesar, Simuladores MIPS, etc;</a:t>
            </a:r>
            <a:endParaRPr/>
          </a:p>
          <a:p>
            <a:pPr indent="-2286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PH1 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é um processador hipotético, que implementa o modelo Neander, com o propósito de apresentar os principais conceitos básicos sobre arquitetura e organização de computadores;</a:t>
            </a:r>
            <a:endParaRPr/>
          </a:p>
        </p:txBody>
      </p:sp>
      <p:sp>
        <p:nvSpPr>
          <p:cNvPr id="397" name="Google Shape;397;p5"/>
          <p:cNvSpPr txBox="1"/>
          <p:nvPr>
            <p:ph type="title"/>
          </p:nvPr>
        </p:nvSpPr>
        <p:spPr>
          <a:xfrm>
            <a:off x="1216855" y="3196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Processador Hipotético PH1</a:t>
            </a:r>
            <a:endParaRPr/>
          </a:p>
        </p:txBody>
      </p:sp>
      <p:sp>
        <p:nvSpPr>
          <p:cNvPr id="398" name="Google Shape;398;p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401" name="Google Shape;4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9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None/>
            </a:pPr>
            <a:r>
              <a:t/>
            </a:r>
            <a:endParaRPr sz="2200"/>
          </a:p>
          <a:p>
            <a:pPr indent="-3429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A organização interna do PH1 é relativamente simples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trabalha com palavras e endereços de 8 bits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Endereçamento de memória direto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possui um conjunto de 16 instruções que podem ter um operando, que sempre é um endereço de memória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452"/>
              <a:buNone/>
            </a:pPr>
            <a:r>
              <a:t/>
            </a:r>
            <a:endParaRPr sz="2200"/>
          </a:p>
          <a:p>
            <a:pPr indent="-3429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Ele é formado por: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registradores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uma unidade lógica aritmética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ct val="108108"/>
              <a:buChar char="•"/>
            </a:pPr>
            <a:r>
              <a:rPr lang="pt-BR" sz="1800"/>
              <a:t>uma unidade de controle</a:t>
            </a:r>
            <a:endParaRPr/>
          </a:p>
        </p:txBody>
      </p:sp>
      <p:sp>
        <p:nvSpPr>
          <p:cNvPr id="407" name="Google Shape;407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410" name="Google Shape;4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1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111" y="1142984"/>
            <a:ext cx="7577541" cy="478634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419" name="Google Shape;41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1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Conjunto de registradores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PH1 possui um conjunto de cinco registradores, a maioria deles com 8 bits (Exceção: RI com 4 bits)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Eles podem ser classificados em dois grupos: 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uso reservado ao processador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uso geral (único registrador de uso geral no PH1 é o AC)</a:t>
            </a:r>
            <a:endParaRPr/>
          </a:p>
        </p:txBody>
      </p:sp>
      <p:sp>
        <p:nvSpPr>
          <p:cNvPr id="425" name="Google Shape;425;p1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1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428" name="Google Shape;4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9" name="Google Shape;429;p11"/>
          <p:cNvGraphicFramePr/>
          <p:nvPr/>
        </p:nvGraphicFramePr>
        <p:xfrm>
          <a:off x="775498" y="3601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{F6E2D1E6-0FC2-42E1-864D-00357FE3AE4B}</a:tableStyleId>
              </a:tblPr>
              <a:tblGrid>
                <a:gridCol w="702275"/>
                <a:gridCol w="2316350"/>
                <a:gridCol w="564175"/>
                <a:gridCol w="4513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Reg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Bits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Descrição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AC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Acumulador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Armazena um valor a ser processado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PC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Program counter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Armazena o endereço da próxima instrução a ser executada pela CPU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Registrador de instrução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Mantêm o código binário da instrução sendo executada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RDM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Registrador de dados da memória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Armazena os dados que estão sendo transferidos de ou para memória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REM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Registrador de endereços da memória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Armazena o endereço da célula onde deve ser feita a próxima operação de leitura ou escrita na memória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4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429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PH1 possui três barramentos internos independentes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b="1" lang="pt-BR" sz="1800"/>
              <a:t>barramento de dados: </a:t>
            </a:r>
            <a:r>
              <a:rPr lang="pt-BR" sz="1800"/>
              <a:t>realiza o transporte de dados da memória à ULA; da ULA para os registradores; entre os registradores 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b="1" lang="pt-BR" sz="1800"/>
              <a:t>barramento de endereços: </a:t>
            </a:r>
            <a:r>
              <a:rPr lang="pt-BR" sz="1800"/>
              <a:t>transporta os endereços entre os registradores PC, REM e RDM 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b="1" lang="pt-BR" sz="1800"/>
              <a:t>barramento de controle: </a:t>
            </a:r>
            <a:r>
              <a:rPr lang="pt-BR" sz="1800"/>
              <a:t>envia sinais a partir da UC a fim de comandar o funcionamento de cada circuito do processador</a:t>
            </a:r>
            <a:endParaRPr/>
          </a:p>
        </p:txBody>
      </p:sp>
      <p:sp>
        <p:nvSpPr>
          <p:cNvPr id="435" name="Google Shape;435;p1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1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438" name="Google Shape;43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5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Unidade Lógica Aritmética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tamanho da palavra utilizada pela ULA é de 8 bits (1 Byte) e todas as suas operações são realizadas com números inteiros sinalizados em complemento de dois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ULA recebe como entrada, normalmente, dois operandos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um é do registrador AC 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o outro é armazenado temporariamente no RDM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o resultado da operação é armazenado novamente em AC</a:t>
            </a:r>
            <a:endParaRPr/>
          </a:p>
        </p:txBody>
      </p:sp>
      <p:sp>
        <p:nvSpPr>
          <p:cNvPr id="444" name="Google Shape;444;p1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1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447" name="Google Shape;4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6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Unidade de controle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 barramento liga a UC ao registrador RI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instrução contida no RI é decodificada, gerando uma seqüência de sinais que ativam os circuitos correspondentes a cada uma das tarefas a serem realizadas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outro barramento, também de dados está ligado ao registrador AC, para que possam ser executadas as operações de desvio condicional;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para que seja mantido o sincronismo entre a unidade de controle e os outros componentes do processador, um sinal de clock é utilizado</a:t>
            </a:r>
            <a:endParaRPr/>
          </a:p>
        </p:txBody>
      </p:sp>
      <p:sp>
        <p:nvSpPr>
          <p:cNvPr id="453" name="Google Shape;453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456" name="Google Shape;4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9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conjunto de instruções do PH1 é composto por 16 instruções, que estão codificadas em dois formatos: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b="1" lang="pt-BR" sz="1800"/>
              <a:t>instruções</a:t>
            </a:r>
            <a:r>
              <a:rPr lang="pt-BR" sz="1800"/>
              <a:t> </a:t>
            </a:r>
            <a:r>
              <a:rPr b="1" lang="pt-BR" sz="1800"/>
              <a:t>que possuem operando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instruções com referência à operando na memória e instruções de desvio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necessitam de </a:t>
            </a:r>
            <a:r>
              <a:rPr b="1" lang="pt-BR" sz="1600"/>
              <a:t>dois bytes</a:t>
            </a:r>
            <a:r>
              <a:rPr lang="pt-BR" sz="1600"/>
              <a:t> para  serem codificadas, sendo o primeiro contém o código da instrução e outro contém o operando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b="1" lang="pt-BR" sz="1800"/>
              <a:t>instruções que não possuem operando na memória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instruções sem referência à memória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utiliza somente uma palavra </a:t>
            </a:r>
            <a:r>
              <a:rPr b="1" lang="pt-BR" sz="1600"/>
              <a:t>(um byte)</a:t>
            </a:r>
            <a:r>
              <a:rPr lang="pt-BR" sz="1600"/>
              <a:t> para a instrução</a:t>
            </a:r>
            <a:endParaRPr/>
          </a:p>
        </p:txBody>
      </p:sp>
      <p:sp>
        <p:nvSpPr>
          <p:cNvPr id="462" name="Google Shape;462;p1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1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465" name="Google Shape;4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2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rmato_de_instruções_PH1.JPG" id="472" name="Google Shape;47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918" y="2000240"/>
            <a:ext cx="5429288" cy="2643206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474" name="Google Shape;47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Um processador pode ser dividido em vários blocos: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b="1" lang="pt-BR" sz="1800"/>
              <a:t>Unidades de execução</a:t>
            </a:r>
            <a:r>
              <a:rPr lang="pt-BR" sz="1800"/>
              <a:t> (operacional)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600"/>
              <a:t>Contêm o hardware que executa as instruções, inclusive os responsáveis pela busca e decodificação;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b="1" lang="pt-BR" sz="1800"/>
              <a:t>Banco de registradores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600"/>
              <a:t>Pequena área de armazenamento para os dados sobre os quais o processador opera, possibilitando acesso rápido;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b="1" lang="pt-BR" sz="1800"/>
              <a:t>Unidade de controle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11151A"/>
              </a:buClr>
              <a:buSzPts val="1800"/>
              <a:buChar char="•"/>
            </a:pPr>
            <a:r>
              <a:rPr lang="pt-BR" sz="1600"/>
              <a:t>Responsável pelo controle dos elementos do processador, determinando instruções a serem executadas e quais operações são necessárias para executar cada instrução;</a:t>
            </a:r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121" name="Google Shape;1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2"/>
          <p:cNvSpPr txBox="1"/>
          <p:nvPr>
            <p:ph type="title"/>
          </p:nvPr>
        </p:nvSpPr>
        <p:spPr>
          <a:xfrm>
            <a:off x="1089596" y="-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4400"/>
              <a:t>Arquitetura do Processador</a:t>
            </a:r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2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 memória utilizada pelo PH1 está distribuída da seguinte forma: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Posição 0 até 127: Instruções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Posição 128 até 255: dados</a:t>
            </a:r>
            <a:endParaRPr/>
          </a:p>
        </p:txBody>
      </p:sp>
      <p:sp>
        <p:nvSpPr>
          <p:cNvPr id="482" name="Google Shape;482;p2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483" name="Google Shape;4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4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429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Notação RTL (Linguagem de Transferência de Registradores)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corresponde a um formalismo utilizado para descrever a arquitetura do computador em termos das transferências de dados entre blocos, sendo que estes blocos são, em geral, registradores ou memórias.</a:t>
            </a:r>
            <a:endParaRPr/>
          </a:p>
        </p:txBody>
      </p:sp>
      <p:sp>
        <p:nvSpPr>
          <p:cNvPr id="489" name="Google Shape;489;p2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492" name="Google Shape;4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562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2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500" name="Google Shape;5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1" name="Google Shape;501;p25"/>
          <p:cNvGraphicFramePr/>
          <p:nvPr/>
        </p:nvGraphicFramePr>
        <p:xfrm>
          <a:off x="1057910" y="15651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{F6E2D1E6-0FC2-42E1-864D-00357FE3AE4B}</a:tableStyleId>
              </a:tblPr>
              <a:tblGrid>
                <a:gridCol w="1569100"/>
                <a:gridCol w="3700475"/>
                <a:gridCol w="1758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Notação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Definição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Exemplo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&lt;-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Transferência de conteúdo entre registradores ou entre registrador e memória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reg1 &lt;- reg2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MEM [ender]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Identifica um endereço da memória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reg1 &lt;- MEM [100]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REG</a:t>
                      </a:r>
                      <a:r>
                        <a:rPr lang="pt-BR" sz="1100" u="none" cap="none" strike="noStrike"/>
                        <a:t>m..n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Seleciona somente o conjunto de bits que iniciam na posição m e terminam em 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reg1 &lt;- reg2</a:t>
                      </a:r>
                      <a:r>
                        <a:rPr lang="pt-BR" sz="1000" u="none" cap="none" strike="noStrike"/>
                        <a:t>3..0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+,-,*,/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Operadores aritméticos de soma, subtração, multiplicação e divisão, respectivamente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reg1 &lt;- reg1 + reg2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&amp;, |, ^, !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Operadores bit-a-bit: E (and), OU (or), OU exclusivo (xor), negação (not)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reg1 &lt;- !reg1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SE condição ENTÃO transferência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Transferência Condicional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SE reg1 &gt; 0 ENTÃO reg2 &lt;- reg3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==, !=, &lt;, &gt;, &gt;=, &lt;=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Operadores lógicos de comparação: igual, diferente, menor que, maior que, menor ou igual que, maior ou igual que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9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conjunto de instruções é a principal característica de uma arquitetura de computador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define quais são as operações suportadas e qual o código binário correspondente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b="1" lang="pt-BR" sz="1800"/>
              <a:t>cada uma das instruções possui: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seu código binário (4 bits)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seu mnemônico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comentário sobre a mesma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descrição em RTL da operação efetuada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última coluna descreve o formato da instrução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se ela é uma Instrução com operando (S) ou se é Instrução sem operando (N)</a:t>
            </a:r>
            <a:endParaRPr/>
          </a:p>
        </p:txBody>
      </p:sp>
      <p:sp>
        <p:nvSpPr>
          <p:cNvPr id="507" name="Google Shape;507;p2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2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9"/>
          <p:cNvSpPr txBox="1"/>
          <p:nvPr>
            <p:ph type="title"/>
          </p:nvPr>
        </p:nvSpPr>
        <p:spPr>
          <a:xfrm>
            <a:off x="783831" y="999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Conjunto de instruções</a:t>
            </a:r>
            <a:endParaRPr/>
          </a:p>
        </p:txBody>
      </p:sp>
      <p:sp>
        <p:nvSpPr>
          <p:cNvPr id="510" name="Google Shape;510;p2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511" name="Google Shape;51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3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graphicFrame>
        <p:nvGraphicFramePr>
          <p:cNvPr id="519" name="Google Shape;519;p30"/>
          <p:cNvGraphicFramePr/>
          <p:nvPr/>
        </p:nvGraphicFramePr>
        <p:xfrm>
          <a:off x="168802" y="352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{F6E2D1E6-0FC2-42E1-864D-00357FE3AE4B}</a:tableStyleId>
              </a:tblPr>
              <a:tblGrid>
                <a:gridCol w="841700"/>
                <a:gridCol w="1029025"/>
                <a:gridCol w="4350650"/>
                <a:gridCol w="2585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Código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Instrução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Comentário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Descrição RTL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0000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NOP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Não executa nenhuma operação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0001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LDR 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Carrega valor em registrador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AC &lt;- MEM[end]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0010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STR 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Armazena valor na memómia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MEM[end] &lt;- AC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0011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ADD 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Soma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AC &lt;- AC + MEM[end]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0100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SUB 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Subtração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AC &lt;- AC - MEM[end]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0101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MUL 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Multiplicação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AC &lt;- AC * MEM[end]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0110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DIV 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Divisão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AC &lt;- AC / MEM[end]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0111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NOT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Operação lógica de negação bit-a-bit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AC &lt;- !AC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AND 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Operação lógica E bit-a-bit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AC &lt;- AC &amp; MEM[end]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OR 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Operação lógica OU bit-a-bit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AC &lt;- AC | MEM[end]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1010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XOR 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Operação lógica OU exclusivo bit-a-bit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AC &lt;- AC ^ MEM[end]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1011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JMP 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Desvio incondicional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PC &lt;-end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JEQ 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Desvio incondicional, caso AC seja igual a zero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Se AC == 0 então PC &lt;- 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1101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JG 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Desvio incondicional, caso AC seja maior que zero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Se AC &gt; 0 então PC &lt;- 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1110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JL 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Desvio incondicional, caso AC seja menor que zero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Se AC &lt; 0 então PC &lt;- 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1111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HLT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Término da execução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Linguagem de máquina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as instruções e dados são carregados na memória em </a:t>
            </a:r>
            <a:r>
              <a:rPr b="1" lang="pt-BR" sz="1800"/>
              <a:t>binário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programador precisa conhecer o código binário e formato utilizado por cada instrução, assim como a representação em binária dos dados (valores numéricos)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Também é de responsabilidade do programador escolher a posição na memória (endereços) onde dados e código vão ser armazenados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as instruções ficam armazenadas seqüencialmente a partir do endereço 0, enquanto que os dados estão guardados a partir do endereço 128 da memória</a:t>
            </a:r>
            <a:endParaRPr/>
          </a:p>
        </p:txBody>
      </p:sp>
      <p:sp>
        <p:nvSpPr>
          <p:cNvPr id="525" name="Google Shape;525;p3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3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528" name="Google Shape;5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2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Exemplo: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 programa que realiza a soma de dois valores armazenados na memória e armazena o resultado em outra posição da memória (A = B + C);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rgbClr val="FF0000"/>
                </a:solidFill>
              </a:rPr>
              <a:t>(A no endereço 128, B no endereço 129 e C no endereço 130);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A </a:t>
            </a:r>
            <a:r>
              <a:rPr b="1" lang="pt-BR" sz="1800"/>
              <a:t>execução</a:t>
            </a:r>
            <a:r>
              <a:rPr lang="pt-BR" sz="1800"/>
              <a:t> de um programa em linguagem de máquina corresponde à busca e execução de cada uma das suas instruções, sequencialmente (exceto em caso de instruções de desvio), até que o final do programa seja alcançado</a:t>
            </a:r>
            <a:endParaRPr/>
          </a:p>
        </p:txBody>
      </p:sp>
      <p:sp>
        <p:nvSpPr>
          <p:cNvPr id="534" name="Google Shape;534;p3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3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537" name="Google Shape;5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3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og_linguag_maq.JPG" id="544" name="Google Shape;544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84" y="1142984"/>
            <a:ext cx="4357718" cy="4500594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546" name="Google Shape;54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>
                <a:solidFill>
                  <a:srgbClr val="FF0000"/>
                </a:solidFill>
              </a:rPr>
              <a:t>Atividade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rgbClr val="FF0000"/>
                </a:solidFill>
              </a:rPr>
              <a:t>Descrever cada instrução executada usando a notação RTL.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552" name="Google Shape;552;p3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3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ograma_em_linguagem_de_máquina_PH1.JPG" id="554" name="Google Shape;554;p34"/>
          <p:cNvPicPr preferRelativeResize="0"/>
          <p:nvPr/>
        </p:nvPicPr>
        <p:blipFill rotWithShape="1">
          <a:blip r:embed="rId3">
            <a:alphaModFix/>
          </a:blip>
          <a:srcRect b="0" l="0" r="51060" t="0"/>
          <a:stretch/>
        </p:blipFill>
        <p:spPr>
          <a:xfrm>
            <a:off x="2963790" y="2420888"/>
            <a:ext cx="3216420" cy="37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556" name="Google Shape;55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Caminho de dados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corresponde ao fluxo de transferências, entre registradores, necessárias para a execução de cada instrução em um processador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caminho de dados é composto pelos registradores, os barramentos utilizados para a transferência e a ULA, que é a responsável pelas modificações nos dados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todos os caminhos são controlados pela UC, sendo que ela traduz a necessidade de um novo ciclo de busca do operando da instrução, se for o caso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ciclo de busca da instrução é idêntico para todas as instruções do PH1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ao seu final é feita a decodificação, quando a UC determina qual é a instrução e se ela possui operando, sendo efetuado, se for o caso, a busca deste. Finalmente é realizada a execução da instrução</a:t>
            </a:r>
            <a:endParaRPr/>
          </a:p>
        </p:txBody>
      </p:sp>
      <p:sp>
        <p:nvSpPr>
          <p:cNvPr id="562" name="Google Shape;562;p4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4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565" name="Google Shape;56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Executa ações sobre dados que são especificadas pelas instruções do computador;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porte de um processador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600"/>
              <a:t>O número, tamanho e uso dos registradores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600"/>
              <a:t>quantidade e tipo de operações que a unidade lógica e aritmética realiza</a:t>
            </a:r>
            <a:endParaRPr/>
          </a:p>
          <a:p>
            <a:pPr indent="-269875" lvl="0" marL="26987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b="1" lang="pt-BR" sz="2200"/>
              <a:t>Unidade lógica e aritmética (ULA)</a:t>
            </a:r>
            <a:endParaRPr/>
          </a:p>
          <a:p>
            <a:pPr indent="-342900" lvl="1" marL="525463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Realiza operações </a:t>
            </a:r>
            <a:r>
              <a:rPr lang="pt-BR" sz="1800">
                <a:solidFill>
                  <a:srgbClr val="323F4F"/>
                </a:solidFill>
              </a:rPr>
              <a:t>aritméticas</a:t>
            </a:r>
            <a:r>
              <a:rPr lang="pt-BR" sz="1800"/>
              <a:t> e operações </a:t>
            </a:r>
            <a:r>
              <a:rPr lang="pt-BR" sz="1800">
                <a:solidFill>
                  <a:srgbClr val="323F4F"/>
                </a:solidFill>
              </a:rPr>
              <a:t>lógicas</a:t>
            </a:r>
            <a:r>
              <a:rPr lang="pt-BR" sz="1800"/>
              <a:t> sobre um ou mais operandos;</a:t>
            </a:r>
            <a:endParaRPr/>
          </a:p>
          <a:p>
            <a:pPr indent="-342900" lvl="1" marL="525463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As operações da ULA são, geralmente, simples;</a:t>
            </a:r>
            <a:endParaRPr/>
          </a:p>
          <a:p>
            <a:pPr indent="-342900" lvl="2" marL="763588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600"/>
              <a:t>Funções mais complexas, exigidas pelas instruções de máquina, são realizadas pela ativação seqüencial das várias operações básicas disponíveis;</a:t>
            </a:r>
            <a:endParaRPr/>
          </a:p>
          <a:p>
            <a:pPr indent="-342900" lvl="1" marL="525463" rtl="0" algn="just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br>
              <a:rPr lang="pt-BR" sz="1800"/>
            </a:br>
            <a:endParaRPr sz="1400"/>
          </a:p>
        </p:txBody>
      </p:sp>
      <p:sp>
        <p:nvSpPr>
          <p:cNvPr id="129" name="Google Shape;129;p1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Unidade operacional</a:t>
            </a:r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133" name="Google Shape;1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Busca do código da instrução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byte que armazena a próxima instrução a ser executada é buscado na memória, sendo que os bits correspondentes ao código são armazenados no registrador RI;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valor do registrador PC é incrementado para que passe a apontar para o próximo endereço de memória.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REM &lt;- PC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RDM &lt;- MEM[REM]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PC &lt;- PC + 1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RI &lt;-¬ RDM</a:t>
            </a:r>
            <a:r>
              <a:rPr baseline="-25000" lang="pt-BR" sz="1800"/>
              <a:t>7..4</a:t>
            </a:r>
            <a:endParaRPr sz="1800"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571" name="Google Shape;571;p4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4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574" name="Google Shape;57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429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Decodificação da instrução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Neste estágio o código da instrução, armazenado em RI, é interpretado, de forma que o bloco de controle decida pela seqüência necessária para a finalização dela;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Este estágio não envolve transferência de dados, mas apenas de sinais de controle.</a:t>
            </a:r>
            <a:endParaRPr/>
          </a:p>
        </p:txBody>
      </p:sp>
      <p:sp>
        <p:nvSpPr>
          <p:cNvPr id="580" name="Google Shape;580;p5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5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5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583" name="Google Shape;58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3"/>
          <p:cNvSpPr txBox="1"/>
          <p:nvPr>
            <p:ph idx="1" type="body"/>
          </p:nvPr>
        </p:nvSpPr>
        <p:spPr>
          <a:xfrm>
            <a:off x="130569" y="60842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429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Busca do operando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Caso a instrução recém decodificada possua operando, o mesmo deve ser buscado na memória para que a instrução possa ser executada, sendo sempre armazenado no registrador RDM;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registrador PC deve ser novamente incrementado para passar a apontar para o endereço onde está a próxima instrução;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REM &lt;- PC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RDM &lt;- MEM[REM]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PC &lt;- PC + 1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589" name="Google Shape;589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Google Shape;590;p5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592" name="Google Shape;59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4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429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Execução da instrução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O estágio de execução das instruções difere para cada uma delas, sendo que consiste em transferências de valores em registradores, trocas de sinais entre circuitos e operações na ULA a fim de que a mesma seja completada.</a:t>
            </a:r>
            <a:endParaRPr/>
          </a:p>
        </p:txBody>
      </p:sp>
      <p:sp>
        <p:nvSpPr>
          <p:cNvPr id="598" name="Google Shape;598;p5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5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601" name="Google Shape;60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5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nguag_montagem_PH1.JPG" id="608" name="Google Shape;608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1428736"/>
            <a:ext cx="8625756" cy="3643338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7"/>
          <p:cNvSpPr txBox="1"/>
          <p:nvPr>
            <p:ph type="title"/>
          </p:nvPr>
        </p:nvSpPr>
        <p:spPr>
          <a:xfrm>
            <a:off x="1100403" y="611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Linguagem de montagem</a:t>
            </a:r>
            <a:endParaRPr/>
          </a:p>
        </p:txBody>
      </p:sp>
      <p:sp>
        <p:nvSpPr>
          <p:cNvPr id="610" name="Google Shape;610;p5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611" name="Google Shape;611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8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Programa em linguagem assembly: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109537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LDR 	129</a:t>
            </a:r>
            <a:endParaRPr/>
          </a:p>
          <a:p>
            <a:pPr indent="0" lvl="0" marL="109537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ADD	130</a:t>
            </a:r>
            <a:endParaRPr/>
          </a:p>
          <a:p>
            <a:pPr indent="0" lvl="0" marL="109537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STR	128</a:t>
            </a:r>
            <a:endParaRPr/>
          </a:p>
          <a:p>
            <a:pPr indent="0" lvl="0" marL="109537" rtl="0" algn="just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r>
              <a:rPr lang="pt-BR" sz="2200"/>
              <a:t>	HLT</a:t>
            </a:r>
            <a:endParaRPr sz="1800"/>
          </a:p>
        </p:txBody>
      </p:sp>
      <p:sp>
        <p:nvSpPr>
          <p:cNvPr id="617" name="Google Shape;617;p5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5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620" name="Google Shape;62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58"/>
          <p:cNvSpPr txBox="1"/>
          <p:nvPr/>
        </p:nvSpPr>
        <p:spPr>
          <a:xfrm>
            <a:off x="4758916" y="2590953"/>
            <a:ext cx="328376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 &lt;- MEM[129]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 &lt;- AC + MEM[130]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MEM[128] &lt;- AC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Término da execução </a:t>
            </a:r>
            <a:endParaRPr/>
          </a:p>
        </p:txBody>
      </p:sp>
      <p:sp>
        <p:nvSpPr>
          <p:cNvPr id="622" name="Google Shape;622;p58"/>
          <p:cNvSpPr/>
          <p:nvPr/>
        </p:nvSpPr>
        <p:spPr>
          <a:xfrm>
            <a:off x="3583002" y="2875576"/>
            <a:ext cx="831032" cy="3155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9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1800"/>
              <a:buChar char="•"/>
            </a:pPr>
            <a:r>
              <a:rPr lang="pt-BR" sz="2200"/>
              <a:t>Programa em linguagem de montagem PH1:</a:t>
            </a:r>
            <a:endParaRPr sz="1800"/>
          </a:p>
        </p:txBody>
      </p:sp>
      <p:sp>
        <p:nvSpPr>
          <p:cNvPr id="628" name="Google Shape;628;p5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5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og_em_linguag_montagem_PH1.JPG" id="630" name="Google Shape;63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13" y="1785926"/>
            <a:ext cx="8305829" cy="357189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5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632" name="Google Shape;63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0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Notem que neste processo ocorre o seguinte: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São inseridas as marcações “text” (para definir a área de instruções) e “data” (para definir a área de dados);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Ao invés de se indicar as posições de memória através de seus endereços são utilizados rótulos, sendo assim a posição 128 é associada à “a”, a 129 à “b” e 130 à “c”;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Para cada rótulo é indicado um valor, que será utilizado quando do momento em que o programa estiver sendo executado no processador;</a:t>
            </a:r>
            <a:endParaRPr sz="1400"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B3C6E7"/>
              </a:buClr>
              <a:buSzPts val="1800"/>
              <a:buChar char="•"/>
            </a:pPr>
            <a:r>
              <a:rPr lang="pt-BR" sz="1600"/>
              <a:t>É necessário sempre inicializar os rótulos com valores, caso contrário o processador não teria dados para executar as instruções indicadas</a:t>
            </a:r>
            <a:endParaRPr/>
          </a:p>
        </p:txBody>
      </p:sp>
      <p:sp>
        <p:nvSpPr>
          <p:cNvPr id="638" name="Google Shape;638;p6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6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6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641" name="Google Shape;64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1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Processo de montagem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tradução do programa em assembly para a linguagem binária;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normalmente é realizado em duas passagens, as quais percorrem o código fonte duas vezes, uma após a outra;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b="1" lang="pt-BR" sz="1800"/>
              <a:t>pimeira passagem: 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o código fonte é percorrido à procura da definição de rótulos; 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todos os rótulos encontrados são armazenados, junto com o endereço correspondente, em uma tabela de símbolos;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nela também pode ser feita a verificação da correção do código fonte;</a:t>
            </a:r>
            <a:endParaRPr/>
          </a:p>
        </p:txBody>
      </p:sp>
      <p:sp>
        <p:nvSpPr>
          <p:cNvPr id="647" name="Google Shape;647;p6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8" name="Google Shape;648;p6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ótulo_linguag_montagem_PH1.JPG" id="649" name="Google Shape;64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08" y="4429132"/>
            <a:ext cx="5556785" cy="16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6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651" name="Google Shape;651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2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b="1" lang="pt-BR" sz="1800"/>
              <a:t>segunda passagem</a:t>
            </a:r>
            <a:r>
              <a:rPr lang="pt-BR" sz="1800"/>
              <a:t>: 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é responsável pela geração do código de máquina equivalente;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cada mnemônico de instrução é substituído pelo código binário correspondente, os operandos simbólicos das instruções são convertidos para os respectivos endereços e os valores constantes são convertidos para binário.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657" name="Google Shape;657;p6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6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og_gerado_linguag_montagem_PH1.JPG" id="659" name="Google Shape;65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8926" y="2890861"/>
            <a:ext cx="3396591" cy="3490467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6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661" name="Google Shape;66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Função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Fornecer os sinais de controle que gerenciam o </a:t>
            </a:r>
            <a:r>
              <a:rPr lang="pt-BR" sz="1800">
                <a:solidFill>
                  <a:srgbClr val="323F4F"/>
                </a:solidFill>
              </a:rPr>
              <a:t>fluxo</a:t>
            </a:r>
            <a:r>
              <a:rPr lang="pt-BR" sz="1800"/>
              <a:t> interno de dados, </a:t>
            </a:r>
            <a:r>
              <a:rPr lang="pt-BR" sz="1800">
                <a:solidFill>
                  <a:srgbClr val="323F4F"/>
                </a:solidFill>
              </a:rPr>
              <a:t>comandando</a:t>
            </a:r>
            <a:r>
              <a:rPr lang="pt-BR" sz="1800"/>
              <a:t> uma microoperação</a:t>
            </a:r>
            <a:endParaRPr sz="1800"/>
          </a:p>
          <a:p>
            <a:pPr indent="-342900" lvl="2" marL="13716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ativação os circuitos correspondentes para que cada uma das tarefas necessárias para a busca e execução da instrução seja completada;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Coordenar o instante preciso em que ocorrem as transferências entre uma unidade e outra;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600"/>
              <a:t>carga em um registrador, seleção de um dado para entrada, ativação da memória, seleção de uma operação da ULA, etc.</a:t>
            </a:r>
            <a:endParaRPr/>
          </a:p>
          <a:p>
            <a:pPr indent="-2286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1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1100403" y="460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Unidade de controle (UC)</a:t>
            </a:r>
            <a:endParaRPr/>
          </a:p>
        </p:txBody>
      </p:sp>
      <p:pic>
        <p:nvPicPr>
          <p:cNvPr descr="digitalizar0003.jpg" id="143" name="Google Shape;143;p17"/>
          <p:cNvPicPr preferRelativeResize="0"/>
          <p:nvPr/>
        </p:nvPicPr>
        <p:blipFill rotWithShape="1">
          <a:blip r:embed="rId3">
            <a:alphaModFix/>
          </a:blip>
          <a:srcRect b="0" l="0" r="0" t="16667"/>
          <a:stretch/>
        </p:blipFill>
        <p:spPr>
          <a:xfrm>
            <a:off x="1142976" y="4293096"/>
            <a:ext cx="7043094" cy="17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145" name="Google Shape;14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/>
          <p:nvPr>
            <p:ph idx="1" type="body"/>
          </p:nvPr>
        </p:nvSpPr>
        <p:spPr>
          <a:xfrm>
            <a:off x="1634476" y="1523400"/>
            <a:ext cx="6975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pt-BR" sz="1800"/>
              <a:t>Estrutura de Seleção: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pt-BR" sz="1400"/>
              <a:t>; SE a == 0 ENTAO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pt-BR" sz="1400"/>
              <a:t>;    a = b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pt-BR" sz="1400"/>
              <a:t>; SENÃO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pt-BR" sz="1400"/>
              <a:t>;    a = c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pt-BR" sz="1400"/>
              <a:t>; FIM_SE</a:t>
            </a:r>
            <a:endParaRPr i="1" sz="2000"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000"/>
              <a:t>TEXT</a:t>
            </a:r>
            <a:r>
              <a:rPr lang="pt-BR" sz="1800"/>
              <a:t>        		</a:t>
            </a:r>
            <a:r>
              <a:rPr i="1" lang="pt-BR" sz="1800">
                <a:solidFill>
                  <a:schemeClr val="accent1"/>
                </a:solidFill>
              </a:rPr>
              <a:t>;                             </a:t>
            </a:r>
            <a:r>
              <a:rPr b="1" i="1" lang="pt-BR" sz="1800">
                <a:solidFill>
                  <a:schemeClr val="accent1"/>
                </a:solidFill>
              </a:rPr>
              <a:t>-- RTL --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         LDR </a:t>
            </a:r>
            <a:r>
              <a:rPr lang="pt-BR" sz="1800"/>
              <a:t>a</a:t>
            </a:r>
            <a:r>
              <a:rPr lang="pt-BR" sz="1800"/>
              <a:t>;			 AC &lt;- MEM[128]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         JEQ entao		 SE AC == 0 ENTAO PC &lt;- entao</a:t>
            </a:r>
            <a:endParaRPr sz="1800"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         LDR c;			 AC </a:t>
            </a:r>
            <a:r>
              <a:rPr lang="pt-BR" sz="1800"/>
              <a:t>&lt;</a:t>
            </a:r>
            <a:r>
              <a:rPr lang="pt-BR" sz="1800"/>
              <a:t>- MEM[130]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	         JMP atrib;		 PC &lt;- atrib</a:t>
            </a:r>
            <a:endParaRPr sz="1800"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entao:   LDR b;			 AC &lt;- MEM[129]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atrib:    STR a;			 MEM[128] &lt;- AC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       HLT;				 FIM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    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      </a:t>
            </a:r>
            <a:r>
              <a:rPr b="1" lang="pt-BR" sz="1800"/>
              <a:t>DATA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a:   byte 1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b:   byte 5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c:   byte 10</a:t>
            </a:r>
            <a:endParaRPr/>
          </a:p>
        </p:txBody>
      </p:sp>
      <p:sp>
        <p:nvSpPr>
          <p:cNvPr id="667" name="Google Shape;667;p6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6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3"/>
          <p:cNvSpPr txBox="1"/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670" name="Google Shape;670;p63"/>
          <p:cNvSpPr/>
          <p:nvPr/>
        </p:nvSpPr>
        <p:spPr>
          <a:xfrm>
            <a:off x="3779912" y="2276872"/>
            <a:ext cx="72008" cy="41764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6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672" name="Google Shape;67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4"/>
          <p:cNvSpPr txBox="1"/>
          <p:nvPr>
            <p:ph idx="1" type="body"/>
          </p:nvPr>
        </p:nvSpPr>
        <p:spPr>
          <a:xfrm>
            <a:off x="1710682" y="116601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pt-BR" sz="1800"/>
              <a:t>Estrutura de Repetição: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pt-BR" sz="1400"/>
              <a:t>; Enquanto valor de a não for zero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pt-BR" sz="1400"/>
              <a:t>; será executado o código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400"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000"/>
              <a:t>TEXT</a:t>
            </a:r>
            <a:r>
              <a:rPr lang="pt-BR" sz="1800"/>
              <a:t>        		</a:t>
            </a:r>
            <a:r>
              <a:rPr i="1" lang="pt-BR" sz="1800">
                <a:solidFill>
                  <a:schemeClr val="accent1"/>
                </a:solidFill>
              </a:rPr>
              <a:t>;                             </a:t>
            </a:r>
            <a:r>
              <a:rPr b="1" i="1" lang="pt-BR" sz="1800">
                <a:solidFill>
                  <a:schemeClr val="accent1"/>
                </a:solidFill>
              </a:rPr>
              <a:t>-- RTL --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         LDR a;       		AC &lt;- MEM[128]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teste:    JEQ fim;   		SE AC == 0 ENTAO PC &lt;- fim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         SUB b;       		AC &lt;- AC - MEM[129]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	         JMP teste;   	PC &lt;- teste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fim:	 HLT;         		FIM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    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      </a:t>
            </a:r>
            <a:r>
              <a:rPr b="1" lang="pt-BR" sz="1800"/>
              <a:t>DATA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a:   byte 5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b:   byte 1</a:t>
            </a:r>
            <a:endParaRPr/>
          </a:p>
        </p:txBody>
      </p:sp>
      <p:sp>
        <p:nvSpPr>
          <p:cNvPr id="678" name="Google Shape;678;p6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9" name="Google Shape;679;p6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64"/>
          <p:cNvSpPr txBox="1"/>
          <p:nvPr>
            <p:ph type="title"/>
          </p:nvPr>
        </p:nvSpPr>
        <p:spPr>
          <a:xfrm>
            <a:off x="5334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681" name="Google Shape;681;p64"/>
          <p:cNvSpPr/>
          <p:nvPr/>
        </p:nvSpPr>
        <p:spPr>
          <a:xfrm>
            <a:off x="3779912" y="2276872"/>
            <a:ext cx="72008" cy="41764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descr="Texto&#10;&#10;Descrição gerada automaticamente" id="683" name="Google Shape;68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bf1c106212_0_2"/>
          <p:cNvSpPr txBox="1"/>
          <p:nvPr/>
        </p:nvSpPr>
        <p:spPr>
          <a:xfrm>
            <a:off x="682625" y="430053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Talita Rocha Pinheiro</a:t>
            </a:r>
            <a:endParaRPr b="1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gbf1c106212_0_2"/>
          <p:cNvSpPr txBox="1"/>
          <p:nvPr/>
        </p:nvSpPr>
        <p:spPr>
          <a:xfrm>
            <a:off x="4357718" y="174359"/>
            <a:ext cx="47862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bf1c106212_0_2"/>
          <p:cNvSpPr txBox="1"/>
          <p:nvPr/>
        </p:nvSpPr>
        <p:spPr>
          <a:xfrm>
            <a:off x="685800" y="2428868"/>
            <a:ext cx="77724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b="1" i="0" lang="pt-BR" sz="468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b="1" i="0" sz="39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ção gerada automaticamente" id="691" name="Google Shape;691;gbf1c106212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gbf1c106212_0_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1" i="0" lang="pt-BR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Processamento Hipotético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pt-BR" sz="2200"/>
              <a:t>Apontador de instruções</a:t>
            </a:r>
            <a:r>
              <a:rPr lang="pt-BR" sz="2200"/>
              <a:t> (Contador de programa -&gt; PC) 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Sua função é manter atualizado o endereço de memória da </a:t>
            </a:r>
            <a:r>
              <a:rPr lang="pt-BR" sz="1800">
                <a:solidFill>
                  <a:srgbClr val="323F4F"/>
                </a:solidFill>
              </a:rPr>
              <a:t>próxima instrução </a:t>
            </a:r>
            <a:r>
              <a:rPr lang="pt-BR" sz="1800"/>
              <a:t>que deve ser executada;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b="1" lang="pt-BR" sz="2200"/>
              <a:t>Registrador de instruções</a:t>
            </a:r>
            <a:r>
              <a:rPr lang="pt-BR" sz="2200"/>
              <a:t> (RI)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Armazena o código da instrução que está </a:t>
            </a:r>
            <a:r>
              <a:rPr lang="pt-BR" sz="1800">
                <a:solidFill>
                  <a:srgbClr val="323F4F"/>
                </a:solidFill>
              </a:rPr>
              <a:t>sendo executada</a:t>
            </a:r>
            <a:r>
              <a:rPr lang="pt-BR" sz="1800"/>
              <a:t>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Em função dele que a unidade de controle determina quais os sinais de controle devem ser gerados para executar as operações determinadas pela instrução;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O comprimento em bits do RI depende do tamanho e codificação das instruções do computador;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 txBox="1"/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Registradores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533400" y="4891087"/>
            <a:ext cx="8229600" cy="1555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Registrador de estado 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(RST)</a:t>
            </a:r>
            <a:r>
              <a:rPr b="1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armazena </a:t>
            </a:r>
            <a:r>
              <a:rPr b="0" i="0" lang="pt-BR" sz="1800" u="none" cap="none" strike="noStrik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códigos de condição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gerados pela unidade lógica e aritmética;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função dele que a UC toma decisões sobre a geração ou não de certos sinais de controle;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-60640" y="957263"/>
            <a:ext cx="8951421" cy="349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pt-BR" sz="2200"/>
              <a:t>Instrução</a:t>
            </a:r>
            <a:endParaRPr sz="2200"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conjunto de bits codificados que indica ao computador que seqüência de microoperações ele deve realizar;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podem ser classificadas, dentre outras, como: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600"/>
              <a:t>Instruções de transferência de dados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600"/>
              <a:t>Instruções aritméticas e lógicas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600"/>
              <a:t>Instruções de teste e desvio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b="1" lang="pt-BR" sz="2200"/>
              <a:t>Conjunto de instruções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800"/>
              <a:t>Conjunto de todas as instruções que um computador reconhece e pode executar;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64" name="Google Shape;164;p2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783831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Conjunto de instruções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-60639" y="4185398"/>
            <a:ext cx="9001137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Operandos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maioria das instruções realiza operações sobre operandos, que podem estar em qualquer posição de memória ou em qualquer registrador;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que a UC saiba onde localizá-lo é necessário que o endereço do operando apareça junto da instrução;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 instruções de desvio é necessário indicar para qual posição ou endereço de programa se quer desviar.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381000" y="6535779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457200" y="1143000"/>
            <a:ext cx="8258175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pPr>
            <a:r>
              <a:rPr lang="pt-BR" sz="2000"/>
              <a:t>A seqüência da CPU é conhecida como ciclo “</a:t>
            </a:r>
            <a:r>
              <a:rPr b="1" lang="pt-BR" sz="2000"/>
              <a:t>Busca – Decodificação – Execução</a:t>
            </a:r>
            <a:r>
              <a:rPr lang="pt-BR" sz="2000"/>
              <a:t>” de Instruções;</a:t>
            </a:r>
            <a:endParaRPr sz="2200"/>
          </a:p>
        </p:txBody>
      </p:sp>
      <p:sp>
        <p:nvSpPr>
          <p:cNvPr id="176" name="Google Shape;176;p23"/>
          <p:cNvSpPr txBox="1"/>
          <p:nvPr>
            <p:ph type="title"/>
          </p:nvPr>
        </p:nvSpPr>
        <p:spPr>
          <a:xfrm>
            <a:off x="1554480" y="-424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Seqüência de Funcionamento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0" y="1785938"/>
            <a:ext cx="2786063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181" name="Google Shape;18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2009-03-02T19:44:04Z</dcterms:created>
  <dc:creator>lisandro</dc:creator>
</cp:coreProperties>
</file>