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cArXlzHcpK6Nv9sFfJrMbWkVS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F33F60-DCD0-4DEF-AF29-07543C9DFD5C}">
  <a:tblStyle styleId="{42F33F60-DCD0-4DEF-AF29-07543C9DFD5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2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05" name="Google Shape;205;p1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f1c1062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4" name="Google Shape;424;gbf1c1062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2_Layout Personalizad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ado">
  <p:cSld name="1_Layout Personaliza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682625" y="430053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Talita Rocha Pinheiro</a:t>
            </a:r>
            <a:endParaRPr sz="3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357718" y="174359"/>
            <a:ext cx="47863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Tecnologias de processadores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85800" y="2428868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8452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8452"/>
              <a:buChar char="•"/>
            </a:pPr>
            <a:r>
              <a:rPr lang="pt-BR" sz="2200" b="1"/>
              <a:t>Intel 80386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1985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Processava blocos de instruções de 32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Barramento de 32 bits por ciclo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Frequência de 12 - 40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Endereçar 4 GB de RAM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Tecnologia de 1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Alternância entre modo real e protegido livre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Barramento externo de 16 MHz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Velocidade igual ao da placa principal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20 MHz: ciclo de espera + memória cache (placa principal)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21621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ct val="97297"/>
              <a:buNone/>
            </a:pPr>
            <a:endParaRPr sz="2000"/>
          </a:p>
        </p:txBody>
      </p:sp>
      <p:sp>
        <p:nvSpPr>
          <p:cNvPr id="186" name="Google Shape;186;p1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32 bits</a:t>
            </a:r>
            <a:endParaRPr/>
          </a:p>
        </p:txBody>
      </p:sp>
      <p:pic>
        <p:nvPicPr>
          <p:cNvPr id="189" name="Google Shape;189;p14" descr="KL Intel i386DX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4486" y="1392190"/>
            <a:ext cx="20955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4"/>
          <p:cNvSpPr txBox="1"/>
          <p:nvPr/>
        </p:nvSpPr>
        <p:spPr>
          <a:xfrm>
            <a:off x="5718720" y="3368025"/>
            <a:ext cx="3389784" cy="278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https://en.wikipedia.org/wiki/Intel_80386</a:t>
            </a:r>
            <a:endParaRPr/>
          </a:p>
        </p:txBody>
      </p:sp>
      <p:sp>
        <p:nvSpPr>
          <p:cNvPr id="191" name="Google Shape;191;p1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92" name="Google Shape;192;p1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Modo protegido de 32 bits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Memória virtual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Multitarefa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Proteção de memória (multitarefa preemptiva e multitarefa colaborativa)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Modo virtual 8086 (máquinas virtuais simulando modo real de 8 bits)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198" name="Google Shape;198;p1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01" name="Google Shape;201;p1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8452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8452"/>
              <a:buChar char="•"/>
            </a:pPr>
            <a:r>
              <a:rPr lang="pt-BR" sz="2200" b="1"/>
              <a:t>Intel 80486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1989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Processava instruções de 32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Barramento de 32 bits por ciclo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Frequência de 16 - 150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Tecnologia de 1 a 0,6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Barramento externo de 16 – 50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Coprocessador aritmético de ponto flutuante integrado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Cache de 8 KB integrado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L1 interno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L2 externo (placa principal 256 KB)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21621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ct val="97297"/>
              <a:buNone/>
            </a:pPr>
            <a:endParaRPr sz="2000"/>
          </a:p>
        </p:txBody>
      </p:sp>
      <p:sp>
        <p:nvSpPr>
          <p:cNvPr id="208" name="Google Shape;208;p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6" descr="Resultado de imagem para intel 80486"/>
          <p:cNvSpPr/>
          <p:nvPr/>
        </p:nvSpPr>
        <p:spPr>
          <a:xfrm>
            <a:off x="155574" y="-144463"/>
            <a:ext cx="1392089" cy="1392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6" descr="https://upload.wikimedia.org/wikipedia/commons/thumb/d/dc/Intel_80486DX2_top.jpg/220px-Intel_80486DX2_top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7977" y="1247631"/>
            <a:ext cx="2095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6"/>
          <p:cNvSpPr txBox="1"/>
          <p:nvPr/>
        </p:nvSpPr>
        <p:spPr>
          <a:xfrm>
            <a:off x="5364088" y="2996952"/>
            <a:ext cx="3744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https://en.wikipedia.org/wiki/Central_processing_unit</a:t>
            </a:r>
            <a:endParaRPr/>
          </a:p>
        </p:txBody>
      </p:sp>
      <p:sp>
        <p:nvSpPr>
          <p:cNvPr id="213" name="Google Shape;213;p1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14" name="Google Shape;214;p16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8452"/>
              <a:buNone/>
            </a:pPr>
            <a:endParaRPr sz="2200" b="1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Processamento de instruções em etapas (pipeline)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5 estágios de execução de uma instrução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Frequências de clock mais altas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Versões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486DX (versão completa)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486SX (versão de baixo custo – coprocessador aritmético desativado)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486SL (versão para notebooks)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Multiplicação de clock</a:t>
            </a:r>
            <a:endParaRPr sz="18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Compensar a diferença entre a frequência do processador e placa-mãe</a:t>
            </a:r>
            <a:endParaRPr sz="16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Ex: 	processador 50 MHz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None/>
            </a:pPr>
            <a:r>
              <a:rPr lang="pt-BR" sz="1600"/>
              <a:t>		placa-mãe 25MHz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None/>
            </a:pPr>
            <a:r>
              <a:rPr lang="pt-BR" sz="1600"/>
              <a:t>		multiplicação 2x</a:t>
            </a:r>
            <a:endParaRPr sz="11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ct val="97297"/>
              <a:buNone/>
            </a:pPr>
            <a:endParaRPr sz="2000"/>
          </a:p>
        </p:txBody>
      </p:sp>
      <p:sp>
        <p:nvSpPr>
          <p:cNvPr id="220" name="Google Shape;220;p1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23" name="Google Shape;223;p1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 dirty="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 b="1" dirty="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 dirty="0"/>
              <a:t>Mudança na tensão de alimentação</a:t>
            </a:r>
            <a:endParaRPr dirty="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 dirty="0"/>
              <a:t>3.3V ao invés de 5V</a:t>
            </a:r>
            <a:endParaRPr dirty="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 dirty="0"/>
              <a:t>Necessidade de placas compatíveis</a:t>
            </a:r>
            <a:endParaRPr dirty="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 dirty="0"/>
              <a:t>Ajuste de frequência, multiplicador e tensão via jumpers</a:t>
            </a:r>
            <a:endParaRPr dirty="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 dirty="0"/>
              <a:t>Possibilidade de </a:t>
            </a:r>
            <a:r>
              <a:rPr lang="pt-BR" sz="1800" dirty="0" err="1"/>
              <a:t>overclock</a:t>
            </a:r>
            <a:endParaRPr sz="1800" dirty="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 dirty="0"/>
              <a:t>Frequência e multiplicador maior que o normal</a:t>
            </a:r>
            <a:endParaRPr dirty="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 dirty="0"/>
          </a:p>
        </p:txBody>
      </p:sp>
      <p:sp>
        <p:nvSpPr>
          <p:cNvPr id="229" name="Google Shape;229;p2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32" name="Google Shape;232;p2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Intel Pentium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1993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Processava blocos de instruções de 32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Barramento de 64 bits por ciclo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Frequência de 60 - 300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Tecnologia de 0,8 – 0,25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Barramento externo de 60 / 66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L1: 16 a 32 KB (dividida em instruções e dados)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238" name="Google Shape;238;p2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1" descr="Ic-photo-Intel--A80502100--(Pentium-CPU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772" y="11430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1"/>
          <p:cNvSpPr txBox="1"/>
          <p:nvPr/>
        </p:nvSpPr>
        <p:spPr>
          <a:xfrm>
            <a:off x="5934744" y="2996952"/>
            <a:ext cx="31737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https://pt.wikipedia.org/wiki/Pentium</a:t>
            </a:r>
            <a:endParaRPr/>
          </a:p>
        </p:txBody>
      </p:sp>
      <p:sp>
        <p:nvSpPr>
          <p:cNvPr id="242" name="Google Shape;242;p2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43" name="Google Shape;243;p2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Arquitetura superescalar</a:t>
            </a:r>
            <a:endParaRPr sz="18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Duas unidades de execução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Pipe U: processar todo tipo de instrução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Pipe V: simplificada, apenas instruções simples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Processamento ordenado </a:t>
            </a:r>
            <a:r>
              <a:rPr lang="pt-BR" sz="1800" i="1"/>
              <a:t>(in-order)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249" name="Google Shape;249;p2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52" name="Google Shape;252;p2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Intel Pentium Pro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1995: versão para servidores de rede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Processava instruções de 32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Barramento de 64 bits por ciclo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Barramento externo de 150 - 200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3 unidades de execução (duas unidades de inteiro e uma de ponto flutuante)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L2 integrado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L1: 32 KB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L2: 128 KB a 1 MB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258" name="Google Shape;258;p2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25" descr="https://upload.wikimedia.org/wikipedia/commons/thumb/5/5e/Pentium_Pro_Black_Edition_Front.jpg/150px-Pentium_Pro_Black_Edition_Fron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8917" y="1487210"/>
            <a:ext cx="142875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5"/>
          <p:cNvSpPr txBox="1"/>
          <p:nvPr/>
        </p:nvSpPr>
        <p:spPr>
          <a:xfrm>
            <a:off x="5796136" y="2791961"/>
            <a:ext cx="31737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https://pt.wikipedia.org/wiki/Pentium</a:t>
            </a:r>
            <a:endParaRPr/>
          </a:p>
        </p:txBody>
      </p:sp>
      <p:sp>
        <p:nvSpPr>
          <p:cNvPr id="262" name="Google Shape;262;p2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63" name="Google Shape;263;p25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Processamentos de instruções fora de ordem </a:t>
            </a:r>
            <a:r>
              <a:rPr lang="pt-BR" sz="1800" i="1"/>
              <a:t>(out-of-order)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Unidades de execução simples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Decodificadores de instruções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Quebrar instruções complexas em sequências simples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Pipeline de 10 estágios</a:t>
            </a:r>
            <a:endParaRPr sz="1800" i="1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Suporte nativo a multiprocessamento</a:t>
            </a:r>
            <a:endParaRPr sz="18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Utilização de mais de um processador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269" name="Google Shape;269;p2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72" name="Google Shape;272;p2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8452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8452"/>
              <a:buChar char="•"/>
            </a:pPr>
            <a:r>
              <a:rPr lang="pt-BR" sz="2200" b="1"/>
              <a:t>Intel Pentium II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1997: Versão consumidor do Pentium Pro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frequência de 233 - 450 MHz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Processava instruções de 32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Barramento de 64 bits por ciclo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Barramento externo de 66 - 100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Tecnologia de 0,35 – 0,18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Cache L1: 32 KB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Cache L2: 512 KB a 2 MB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Introdução de 47 novas instruções (MMX)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Pipeline de 11 estágios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21621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ct val="97297"/>
              <a:buNone/>
            </a:pPr>
            <a:endParaRPr sz="2000"/>
          </a:p>
        </p:txBody>
      </p:sp>
      <p:sp>
        <p:nvSpPr>
          <p:cNvPr id="278" name="Google Shape;278;p3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30" descr="https://upload.wikimedia.org/wikipedia/commons/thumb/8/83/Pentium_II.jpg/300px-Pentium_II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2160" y="2348880"/>
            <a:ext cx="2857500" cy="220980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0"/>
          <p:cNvSpPr txBox="1"/>
          <p:nvPr/>
        </p:nvSpPr>
        <p:spPr>
          <a:xfrm>
            <a:off x="5796136" y="4592161"/>
            <a:ext cx="33478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https://en.wikipedia.org/wiki/Pentium_II</a:t>
            </a:r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83" name="Google Shape;283;p3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428596" y="25003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4400"/>
              <a:t>Tecnologias de Processadores</a:t>
            </a:r>
            <a:endParaRPr/>
          </a:p>
        </p:txBody>
      </p:sp>
      <p:pic>
        <p:nvPicPr>
          <p:cNvPr id="95" name="Google Shape;95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Intel Celeron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1998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Versão do Pentium II apenas com cache L1 de 32 KB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Posterior: 128 KB de L2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frequência de 300 - 533 MHz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Barramento externo de 66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Tecnologia de 0,35 – 0,18 mícron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289" name="Google Shape;289;p3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3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31" descr="http://images.pcworld.com/images/article/2012/08/intel_celeron_2-1139203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3050" y="2996950"/>
            <a:ext cx="3333750" cy="22193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1"/>
          <p:cNvSpPr txBox="1"/>
          <p:nvPr/>
        </p:nvSpPr>
        <p:spPr>
          <a:xfrm>
            <a:off x="5652120" y="5240233"/>
            <a:ext cx="334786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http://www.pcworld.com/article/260185/intel_targets_lowprice_laptops_with_celeron_chip_refresh.html</a:t>
            </a:r>
            <a:endParaRPr/>
          </a:p>
        </p:txBody>
      </p:sp>
      <p:sp>
        <p:nvSpPr>
          <p:cNvPr id="293" name="Google Shape;293;p3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94" name="Google Shape;294;p3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AMD K6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1997</a:t>
            </a:r>
            <a:endParaRPr sz="16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frequência de 166 - 300 MHz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Barramento externo de 66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Tecnologia de 0,35 – 0,25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Ausência de cache L2 integrado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L1 de 64 KB (separada em dados e instruções)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Arquitetura superescalar de sete canais (duas unidades de inteiros, uma de ponto flutuante, uma MMX, uma de desvios, uma de carga e uma de armazenamento)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00" name="Google Shape;300;p3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32" descr="https://upload.wikimedia.org/wikipedia/commons/thumb/7/70/AMD_K6-2_266_MHz_%2816498137495%29.jpg/220px-AMD_K6-2_266_MHz_%2816498137495%2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7975" y="872208"/>
            <a:ext cx="2095500" cy="2095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2"/>
          <p:cNvSpPr txBox="1"/>
          <p:nvPr/>
        </p:nvSpPr>
        <p:spPr>
          <a:xfrm>
            <a:off x="5796136" y="3068960"/>
            <a:ext cx="33478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https://en.wikipedia.org/wiki/AMD_K6-2</a:t>
            </a:r>
            <a:endParaRPr/>
          </a:p>
        </p:txBody>
      </p:sp>
      <p:sp>
        <p:nvSpPr>
          <p:cNvPr id="304" name="Google Shape;304;p3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05" name="Google Shape;305;p3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K6-2</a:t>
            </a:r>
            <a:endParaRPr sz="1800" i="1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1998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Frequência de 300 – 550 MHz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Conjunto de instruções 3D-Now com 27 novas instruções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K6-3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Cache L2 integrado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Cache L3 na placa-mãe</a:t>
            </a:r>
            <a:endParaRPr sz="16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Técnica de 0,25 mícron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11" name="Google Shape;311;p3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3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14" name="Google Shape;314;p3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Intel Pentium III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1999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L2 com metade da frequência do processador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Frequência de 500 MHz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Instruções SSE (Streaming SIMD Extensions)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70 novas instruções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Barramento externo de 100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Tecnologia de 0,18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Coppermine</a:t>
            </a:r>
            <a:endParaRPr sz="18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Cache L2 (512 kB): mesma frequência do processador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20" name="Google Shape;320;p3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3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34" descr="Pentium3processo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4821" y="2996952"/>
            <a:ext cx="190500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4"/>
          <p:cNvSpPr txBox="1"/>
          <p:nvPr/>
        </p:nvSpPr>
        <p:spPr>
          <a:xfrm>
            <a:off x="5796136" y="4437112"/>
            <a:ext cx="33478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https://pt.wikipedia.org/wiki/Pentium_III</a:t>
            </a:r>
            <a:endParaRPr/>
          </a:p>
        </p:txBody>
      </p:sp>
      <p:sp>
        <p:nvSpPr>
          <p:cNvPr id="324" name="Google Shape;324;p3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25" name="Google Shape;325;p3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AMD Athlon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1999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L1 de 128 KB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L2 integrado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frequência de 1 GHz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exclusivo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Arquivos da cache L1 diferentes da cache L2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Barramento externo de 200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Tecnologia de 0,25 a 0,13 mícron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31" name="Google Shape;331;p4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4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43" descr="Athlon XP 1800 Throughbre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0152" y="1235472"/>
            <a:ext cx="1905000" cy="1895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3"/>
          <p:cNvSpPr txBox="1"/>
          <p:nvPr/>
        </p:nvSpPr>
        <p:spPr>
          <a:xfrm>
            <a:off x="5364088" y="3212976"/>
            <a:ext cx="3024336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https://pt.wikipedia.org/wiki/Athlon</a:t>
            </a:r>
            <a:endParaRPr/>
          </a:p>
        </p:txBody>
      </p:sp>
      <p:sp>
        <p:nvSpPr>
          <p:cNvPr id="335" name="Google Shape;335;p4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36" name="Google Shape;336;p43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AMD Athlon XP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2001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Compatibilidade com instruções SSE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Aperfeiçoamento do data prefetch</a:t>
            </a:r>
            <a:endParaRPr sz="18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Carregar instruções e dados que possuem uma grande probabilidade de serem utilizadas nos ciclos seguintes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frequência de 1 – 1,7 GHz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Tecnologia de 0,18 mícron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42" name="Google Shape;342;p4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4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45" name="Google Shape;345;p4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Intel Pentium 4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2000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Frequência de 1,3 – 3,8 GHz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20 estágios de pipeline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Possibilidade de maior frequência de operação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Branch prediction: caminho correto na execução de instruções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Conjunto de instruções SSE2 ( </a:t>
            </a:r>
            <a:r>
              <a:rPr lang="pt-BR" sz="1600"/>
              <a:t>44 novas instruções )</a:t>
            </a:r>
            <a:endParaRPr sz="18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Conjunto de instruções SSE3 ( </a:t>
            </a:r>
            <a:r>
              <a:rPr lang="pt-BR" sz="1600"/>
              <a:t>13 novas instruções 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Técnica de 0,09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Hyper-Threading</a:t>
            </a: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51" name="Google Shape;351;p5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5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52" descr="https://upload.wikimedia.org/wikipedia/commons/thumb/3/3b/Willamette.png/180px-Willamet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4650" y="1128192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2"/>
          <p:cNvSpPr txBox="1"/>
          <p:nvPr/>
        </p:nvSpPr>
        <p:spPr>
          <a:xfrm>
            <a:off x="5868144" y="2924944"/>
            <a:ext cx="32403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https://pt.wikipedia.org/wiki/Pentium_4</a:t>
            </a:r>
            <a:endParaRPr/>
          </a:p>
        </p:txBody>
      </p:sp>
      <p:sp>
        <p:nvSpPr>
          <p:cNvPr id="355" name="Google Shape;355;p5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56" name="Google Shape;356;p5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AMD Athlon 64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2003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Frequência de 1,8 – 2,6 GHz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Técnica de 0,065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Manutenção de compatibilidade com 32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Controlador de memória integrado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Cool'n'Quiet: ajustar frequência de operação dinamicamente conforme uso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62" name="Google Shape;362;p5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5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64 bits</a:t>
            </a:r>
            <a:endParaRPr/>
          </a:p>
        </p:txBody>
      </p:sp>
      <p:pic>
        <p:nvPicPr>
          <p:cNvPr id="365" name="Google Shape;365;p53" descr="Athlon-64-Lenara-C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1416" y="933077"/>
            <a:ext cx="1905000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3"/>
          <p:cNvSpPr txBox="1"/>
          <p:nvPr/>
        </p:nvSpPr>
        <p:spPr>
          <a:xfrm>
            <a:off x="5868144" y="2924944"/>
            <a:ext cx="32403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https://pt.wikipedia.org/wiki/Athlon_64</a:t>
            </a:r>
            <a:endParaRPr/>
          </a:p>
        </p:txBody>
      </p:sp>
      <p:sp>
        <p:nvSpPr>
          <p:cNvPr id="367" name="Google Shape;367;p5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68" name="Google Shape;368;p53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Modo protegido de 64 bits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Registradores de 64 bits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Novos registradores de 128 bits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Suporte de até 2 TB de memória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74" name="Google Shape;374;p5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5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77" name="Google Shape;377;p5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Core 2 Duo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2006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Microarquitetura Core: dois núcleos físicos de processamento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Técnica de 0,045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Caminho de dados interno de 128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Detector de laços: evitar carregamento de mesmo trecho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L2 compartilhado entre núcleos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Instruções SSE4.1 (47 novas instruções)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83" name="Google Shape;383;p5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5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57" descr="http://www.notebookcheck.info/uploads/tx_nbc2/img_1614_intel-core2-du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8144" y="44624"/>
            <a:ext cx="2894856" cy="195402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7"/>
          <p:cNvSpPr txBox="1"/>
          <p:nvPr/>
        </p:nvSpPr>
        <p:spPr>
          <a:xfrm>
            <a:off x="5436096" y="1911525"/>
            <a:ext cx="3600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http://www.notebookcheck.info/Intel-Core-2-Duo-P8600-Notebook-Processor.30788.0.html</a:t>
            </a:r>
            <a:endParaRPr/>
          </a:p>
        </p:txBody>
      </p:sp>
      <p:sp>
        <p:nvSpPr>
          <p:cNvPr id="387" name="Google Shape;387;p5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88" name="Google Shape;388;p57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Processadores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Fabricação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8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16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32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64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Técnicas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</p:txBody>
      </p: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102" name="Google Shape;102;p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05" name="Google Shape;105;p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Tecnologia de Múltiplos Núcleos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Mais de um processador em um mesmo encapsulamento (Núcleos de processamento)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Completos (lado a lado)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Compartilhar recursos (cache, unidades)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94" name="Google Shape;394;p5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5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sp>
        <p:nvSpPr>
          <p:cNvPr id="397" name="Google Shape;397;p58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Técnicas</a:t>
            </a:r>
            <a:endParaRPr/>
          </a:p>
        </p:txBody>
      </p:sp>
      <p:pic>
        <p:nvPicPr>
          <p:cNvPr id="398" name="Google Shape;398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3728" y="3518789"/>
            <a:ext cx="5256584" cy="2628292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8"/>
          <p:cNvSpPr txBox="1"/>
          <p:nvPr/>
        </p:nvSpPr>
        <p:spPr>
          <a:xfrm>
            <a:off x="3131840" y="6123801"/>
            <a:ext cx="37395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https://microprocessadores.wordpress.com/</a:t>
            </a:r>
            <a:endParaRPr/>
          </a:p>
        </p:txBody>
      </p:sp>
      <p:pic>
        <p:nvPicPr>
          <p:cNvPr id="400" name="Google Shape;400;p58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5923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Simulação de 2 processadores lógicos a partir de 1 núcleo físico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Recursos próprios: controlador de interrupção programável e conjunto de registradores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Recursos comuns: demais componentes (cache, ULA, unidade de ponto flutuante, barramentos, etc.)</a:t>
            </a: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406" name="Google Shape;406;p5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5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09" name="Google Shape;40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6016" y="1943075"/>
            <a:ext cx="43815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9"/>
          <p:cNvSpPr txBox="1"/>
          <p:nvPr/>
        </p:nvSpPr>
        <p:spPr>
          <a:xfrm>
            <a:off x="457200" y="1412776"/>
            <a:ext cx="4754488" cy="9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Tecnologia Hyper-Threading</a:t>
            </a:r>
            <a:endParaRPr sz="2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9"/>
          <p:cNvSpPr txBox="1"/>
          <p:nvPr/>
        </p:nvSpPr>
        <p:spPr>
          <a:xfrm>
            <a:off x="4067944" y="5332174"/>
            <a:ext cx="50825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https://www.hardware.com.br/guias/historia-processadores/hyper-threading.html</a:t>
            </a:r>
            <a:endParaRPr/>
          </a:p>
        </p:txBody>
      </p:sp>
      <p:pic>
        <p:nvPicPr>
          <p:cNvPr id="412" name="Google Shape;412;p59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Tecnologia de Overclock Dinâmico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Aumento automático do clock do processador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Existindo disponibilidade de TPD (Thermal Design Power)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Ex: TPD de 100 W ocupando 80 W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Intel: Turbo Boost</a:t>
            </a:r>
            <a:endParaRPr sz="16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AMD: Turbo CORE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418" name="Google Shape;418;p6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6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6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21" name="Google Shape;421;p6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bf1c106212_0_2"/>
          <p:cNvSpPr txBox="1"/>
          <p:nvPr/>
        </p:nvSpPr>
        <p:spPr>
          <a:xfrm>
            <a:off x="682625" y="430053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Talita Rocha Pinheiro</a:t>
            </a:r>
            <a:endParaRPr sz="3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bf1c106212_0_2"/>
          <p:cNvSpPr txBox="1"/>
          <p:nvPr/>
        </p:nvSpPr>
        <p:spPr>
          <a:xfrm>
            <a:off x="4357718" y="174359"/>
            <a:ext cx="4786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bf1c106212_0_2"/>
          <p:cNvSpPr txBox="1"/>
          <p:nvPr/>
        </p:nvSpPr>
        <p:spPr>
          <a:xfrm>
            <a:off x="685800" y="2428868"/>
            <a:ext cx="77724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gbf1c106212_0_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bf1c106212_0_2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Processamento Hipotético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446856" y="38701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Processadores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14" name="Google Shape;114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686800" cy="576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Base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Cilindros de</a:t>
            </a:r>
            <a:r>
              <a:rPr lang="pt-BR" sz="1800" i="1"/>
              <a:t> </a:t>
            </a:r>
            <a:r>
              <a:rPr lang="pt-BR" sz="1800"/>
              <a:t>silício com cerca de 30 centímetros de diâmetro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 i="1"/>
              <a:t>Wafer </a:t>
            </a:r>
            <a:r>
              <a:rPr lang="pt-BR" sz="1800"/>
              <a:t>de silício</a:t>
            </a:r>
            <a:r>
              <a:rPr lang="pt-BR" sz="1800" i="1"/>
              <a:t>:</a:t>
            </a:r>
            <a:r>
              <a:rPr lang="pt-BR" sz="1800"/>
              <a:t> fatia fina polida e tratada de onde são produzidos centenas de processadores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Produção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Nem todo processador proveniente do mesmo </a:t>
            </a:r>
            <a:r>
              <a:rPr lang="pt-BR" sz="1800" i="1"/>
              <a:t>wafer</a:t>
            </a:r>
            <a:r>
              <a:rPr lang="pt-BR" sz="1800"/>
              <a:t> é igual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/>
              <a:t>alguns processadores podem ser mais rápidos, outros podem não funcionar ou apresentar defeitos diversos.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22A35"/>
              </a:buClr>
              <a:buSzPts val="1800"/>
              <a:buNone/>
            </a:pPr>
            <a:endParaRPr sz="1800"/>
          </a:p>
        </p:txBody>
      </p:sp>
      <p:pic>
        <p:nvPicPr>
          <p:cNvPr id="122" name="Google Shape;122;p4" descr="http://e.cdn-hardware.com.br/static/books/hardware/cap1-5_html_5afb7aeb.jpg.optimize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8655" y="2720756"/>
            <a:ext cx="1786689" cy="189389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683568" y="4365104"/>
            <a:ext cx="80794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(Fonte: http://www.hardware.com.br/livros/hardware/como-sao-fabricados-processadores.htmll)</a:t>
            </a: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Fabricação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26" name="Google Shape;126;p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Técnica de produção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Tamanho dos componentes (transistores e demais)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Diretamente relacionada à velocidade de operação e à quantidade deles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Processo de produção: litografia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Medidas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pt-BR" sz="1600" i="1"/>
              <a:t>micrômetro (µm): </a:t>
            </a:r>
            <a:r>
              <a:rPr lang="pt-BR" sz="1800"/>
              <a:t>10</a:t>
            </a:r>
            <a:r>
              <a:rPr lang="pt-BR" sz="1800" baseline="30000"/>
              <a:t>−6</a:t>
            </a:r>
            <a:r>
              <a:rPr lang="pt-BR" sz="1600"/>
              <a:t> </a:t>
            </a:r>
            <a:r>
              <a:rPr lang="pt-BR" sz="1600" i="1"/>
              <a:t>metros.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pt-BR" sz="1600" i="1"/>
              <a:t>nanômetro (nm): </a:t>
            </a:r>
            <a:r>
              <a:rPr lang="pt-BR" sz="1800"/>
              <a:t>10</a:t>
            </a:r>
            <a:r>
              <a:rPr lang="pt-BR" sz="1800" baseline="30000"/>
              <a:t>−9</a:t>
            </a:r>
            <a:r>
              <a:rPr lang="pt-BR" sz="1800"/>
              <a:t> </a:t>
            </a:r>
            <a:r>
              <a:rPr lang="pt-BR" sz="1600" i="1"/>
              <a:t> metros.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Quantidade de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Classificação de acordo com o tamanho dos registradores de uso geral do processador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Ex: 8 bits, 16 bits, 32 bits (x86, IA-32, i386), 64 bits (AMD64, IA-64, x86-64)</a:t>
            </a: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22A35"/>
              </a:buClr>
              <a:buSzPts val="1800"/>
              <a:buNone/>
            </a:pPr>
            <a:endParaRPr sz="1800"/>
          </a:p>
        </p:txBody>
      </p:sp>
      <p:sp>
        <p:nvSpPr>
          <p:cNvPr id="134" name="Google Shape;134;p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35" name="Google Shape;135;p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9"/>
          <p:cNvGraphicFramePr/>
          <p:nvPr/>
        </p:nvGraphicFramePr>
        <p:xfrm>
          <a:off x="457200" y="1219200"/>
          <a:ext cx="8229600" cy="2209850"/>
        </p:xfrm>
        <a:graphic>
          <a:graphicData uri="http://schemas.openxmlformats.org/drawingml/2006/table">
            <a:tbl>
              <a:tblPr firstRow="1" bandRow="1">
                <a:noFill/>
                <a:tableStyleId>{42F33F60-DCD0-4DEF-AF29-07543C9DFD5C}</a:tableStyleId>
              </a:tblPr>
              <a:tblGrid>
                <a:gridCol w="12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Processador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Bloco de instruções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Barramento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Frequência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Endereçamento de RAM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Tecnologia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Intel 4004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1971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4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740 KHz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840 Bytes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10 </a:t>
                      </a:r>
                      <a:r>
                        <a:rPr lang="pt-BR" sz="1600" i="1" u="none" strike="noStrike" cap="none"/>
                        <a:t>µm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Intel 8008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1972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500 – 800 kHz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kBytes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10 </a:t>
                      </a:r>
                      <a:r>
                        <a:rPr lang="pt-BR" sz="1600" i="1" u="none" strike="noStrike" cap="none"/>
                        <a:t>µm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Intel 8080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1974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2 MHz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64 kBytes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6 </a:t>
                      </a:r>
                      <a:r>
                        <a:rPr lang="pt-BR" sz="1600" i="1" u="none" strike="noStrike" cap="none"/>
                        <a:t>µm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MOS 6502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1975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2 MHz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kBytes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8 </a:t>
                      </a:r>
                      <a:r>
                        <a:rPr lang="pt-BR" sz="1600" i="1" u="none" strike="noStrike" cap="none"/>
                        <a:t>µm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" name="Google Shape;141;p9"/>
          <p:cNvSpPr txBox="1"/>
          <p:nvPr/>
        </p:nvSpPr>
        <p:spPr>
          <a:xfrm>
            <a:off x="97160" y="3450095"/>
            <a:ext cx="2530624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4004</a:t>
            </a:r>
            <a:endParaRPr/>
          </a:p>
          <a:p>
            <a:pPr marL="109537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2.300 componentes</a:t>
            </a:r>
            <a:endParaRPr/>
          </a:p>
          <a:p>
            <a:pPr marL="365125" marR="0" lvl="0" indent="-186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16922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9" descr="https://upload.wikimedia.org/wikipedia/commons/thumb/5/52/Intel_4004.jpg/250px-Intel_400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96" y="4132769"/>
            <a:ext cx="1585558" cy="152847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9"/>
          <p:cNvSpPr txBox="1"/>
          <p:nvPr/>
        </p:nvSpPr>
        <p:spPr>
          <a:xfrm>
            <a:off x="1681336" y="4509120"/>
            <a:ext cx="2530624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8008</a:t>
            </a:r>
            <a:endParaRPr/>
          </a:p>
          <a:p>
            <a:pPr marL="365125" marR="0" lvl="0" indent="-186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16922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9" descr="https://upload.wikimedia.org/wikipedia/commons/thumb/d/d5/Intel_8008.jpg/250px-Intel_800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64841" y="4846712"/>
            <a:ext cx="2066586" cy="144661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9"/>
          <p:cNvSpPr txBox="1"/>
          <p:nvPr/>
        </p:nvSpPr>
        <p:spPr>
          <a:xfrm>
            <a:off x="4366910" y="3645024"/>
            <a:ext cx="2530624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8080</a:t>
            </a:r>
            <a:endParaRPr dirty="0"/>
          </a:p>
          <a:p>
            <a:pPr marL="365125" marR="0" lvl="0" indent="-186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16922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9" descr="http://www.cpu-zone.com/8080/Intel%20MC8080A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11960" y="3918681"/>
            <a:ext cx="2216647" cy="166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9"/>
          <p:cNvSpPr txBox="1"/>
          <p:nvPr/>
        </p:nvSpPr>
        <p:spPr>
          <a:xfrm>
            <a:off x="6649888" y="3955504"/>
            <a:ext cx="2530624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 6502</a:t>
            </a:r>
            <a:endParaRPr/>
          </a:p>
          <a:p>
            <a:pPr marL="109537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 I, Atari 2600, Commodore</a:t>
            </a:r>
            <a:endParaRPr/>
          </a:p>
          <a:p>
            <a:pPr marL="365125" marR="0" lvl="0" indent="-186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16922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9" descr="http://www.gianlucaghettini.net/wp-content/uploads/2015/05/6502-300x135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05301" y="4907664"/>
            <a:ext cx="2362499" cy="105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8 bits</a:t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53" name="Google Shape;153;p9" descr="Texto&#10;&#10;Descrição gerada automa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10"/>
          <p:cNvGraphicFramePr/>
          <p:nvPr/>
        </p:nvGraphicFramePr>
        <p:xfrm>
          <a:off x="457200" y="1003176"/>
          <a:ext cx="8229600" cy="2209850"/>
        </p:xfrm>
        <a:graphic>
          <a:graphicData uri="http://schemas.openxmlformats.org/drawingml/2006/table">
            <a:tbl>
              <a:tblPr firstRow="1" bandRow="1">
                <a:noFill/>
                <a:tableStyleId>{42F33F60-DCD0-4DEF-AF29-07543C9DFD5C}</a:tableStyleId>
              </a:tblPr>
              <a:tblGrid>
                <a:gridCol w="13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Processador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Bloco de instruções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Barramento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Frequência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Endereçamento de RAM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Tecnologia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Intel 8086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1979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10 MHz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64 kBytes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3 </a:t>
                      </a:r>
                      <a:r>
                        <a:rPr lang="pt-BR" sz="1600" i="1" u="none" strike="noStrike" cap="none"/>
                        <a:t>µm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Intel 8080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1979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4,77 MHz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64 kBytes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3 </a:t>
                      </a:r>
                      <a:r>
                        <a:rPr lang="pt-BR" sz="1600" i="1" u="none" strike="noStrike" cap="none"/>
                        <a:t>µm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strike="noStrike" cap="none"/>
                        <a:t>Intel 80186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1982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25 MHz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 MByte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3 </a:t>
                      </a:r>
                      <a:r>
                        <a:rPr lang="pt-BR" sz="1600" i="1" u="none" strike="noStrike" cap="none"/>
                        <a:t>µm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strike="noStrike" cap="none"/>
                        <a:t>Intel 80286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1984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25 MHz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MBytes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1,5 </a:t>
                      </a:r>
                      <a:r>
                        <a:rPr lang="pt-BR" sz="1600" i="1" u="none" strike="noStrike" cap="none"/>
                        <a:t>µm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9" name="Google Shape;159;p10"/>
          <p:cNvSpPr txBox="1"/>
          <p:nvPr/>
        </p:nvSpPr>
        <p:spPr>
          <a:xfrm>
            <a:off x="78520" y="3163416"/>
            <a:ext cx="2530624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8086</a:t>
            </a:r>
            <a:endParaRPr/>
          </a:p>
          <a:p>
            <a:pPr marL="109537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IBM PC</a:t>
            </a:r>
            <a:endParaRPr/>
          </a:p>
          <a:p>
            <a:pPr marL="365125" marR="0" lvl="0" indent="-186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16922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/>
        </p:nvSpPr>
        <p:spPr>
          <a:xfrm>
            <a:off x="1216610" y="4819600"/>
            <a:ext cx="2530624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8080</a:t>
            </a:r>
            <a:endParaRPr/>
          </a:p>
          <a:p>
            <a:pPr marL="109537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Derivação 8086</a:t>
            </a:r>
            <a:endParaRPr/>
          </a:p>
          <a:p>
            <a:pPr marL="109537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Compatível 8 bits</a:t>
            </a:r>
            <a:endParaRPr/>
          </a:p>
          <a:p>
            <a:pPr marL="365125" marR="0" lvl="0" indent="-1865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16922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3481536" y="3212976"/>
            <a:ext cx="2530624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80186</a:t>
            </a:r>
            <a:endParaRPr/>
          </a:p>
          <a:p>
            <a:pPr marL="109537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Variação do 8086</a:t>
            </a:r>
            <a:endParaRPr/>
          </a:p>
          <a:p>
            <a:pPr marL="365125" marR="0" lvl="0" indent="-16922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5508104" y="3212976"/>
            <a:ext cx="3635896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80286</a:t>
            </a:r>
            <a:endParaRPr/>
          </a:p>
          <a:p>
            <a:pPr marL="392113" marR="0" lvl="1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- 2 modos de operação (problema na alternância)</a:t>
            </a:r>
            <a:endParaRPr/>
          </a:p>
          <a:p>
            <a:pPr marL="858838" marR="0" lvl="2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(rodar 8 bits)</a:t>
            </a:r>
            <a:endParaRPr/>
          </a:p>
          <a:p>
            <a:pPr marL="858838" marR="0" lvl="2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Protegido (rodar 16 bits)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195136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177864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16 bits</a:t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67" name="Google Shape;167;p10" descr="https://upload.wikimedia.org/wikipedia/commons/thumb/2/2d/I8086.jpg/250px-I808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12" y="3974305"/>
            <a:ext cx="2381250" cy="78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0" descr="https://upload.wikimedia.org/wikipedia/commons/d/de/KL_Intel_TD8088.jpg"/>
          <p:cNvPicPr preferRelativeResize="0"/>
          <p:nvPr/>
        </p:nvPicPr>
        <p:blipFill rotWithShape="1">
          <a:blip r:embed="rId4">
            <a:alphaModFix/>
          </a:blip>
          <a:srcRect l="6896" t="14641" r="6678" b="18611"/>
          <a:stretch/>
        </p:blipFill>
        <p:spPr>
          <a:xfrm>
            <a:off x="1043608" y="5683695"/>
            <a:ext cx="2631618" cy="1080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0" descr="https://encrypted-tbn0.gstatic.com/images?q=tbn:ANd9GcTka8dxs-a4PX5XuUiYmcL1YQTXGmkJaYJvJ9cUamvwpK56ejOJ"/>
          <p:cNvPicPr preferRelativeResize="0"/>
          <p:nvPr/>
        </p:nvPicPr>
        <p:blipFill rotWithShape="1">
          <a:blip r:embed="rId5">
            <a:alphaModFix/>
          </a:blip>
          <a:srcRect l="4028" t="5044"/>
          <a:stretch/>
        </p:blipFill>
        <p:spPr>
          <a:xfrm>
            <a:off x="3419872" y="3880023"/>
            <a:ext cx="2221314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0" descr="http://lowendmac.com/wp-content/uploads/intel-80286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6216" y="4882070"/>
            <a:ext cx="1936981" cy="14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0" descr="Texto&#10;&#10;Descrição gerada automa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body" idx="1"/>
          </p:nvPr>
        </p:nvSpPr>
        <p:spPr>
          <a:xfrm>
            <a:off x="130568" y="766527"/>
            <a:ext cx="875675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800" b="1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Modo protegido de 16 bits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 b="1"/>
              <a:t>Proteção de memória</a:t>
            </a:r>
            <a:r>
              <a:rPr lang="pt-BR" sz="1800"/>
              <a:t>: </a:t>
            </a:r>
            <a:r>
              <a:rPr lang="pt-BR" sz="1800" i="1"/>
              <a:t>cada programa executa em uma área separada</a:t>
            </a:r>
            <a:endParaRPr sz="18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 b="1"/>
              <a:t>Multitarefa</a:t>
            </a:r>
            <a:r>
              <a:rPr lang="pt-BR" sz="1800"/>
              <a:t>: </a:t>
            </a:r>
            <a:r>
              <a:rPr lang="pt-BR" sz="1800" i="1"/>
              <a:t>executar alternadamente um trecho de programas por vez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 b="1"/>
              <a:t>Memória virtual</a:t>
            </a:r>
            <a:r>
              <a:rPr lang="pt-BR" sz="1800"/>
              <a:t>: </a:t>
            </a:r>
            <a:r>
              <a:rPr lang="pt-BR" sz="1800" i="1"/>
              <a:t>simular mais memória RAM através de arquivo em disco</a:t>
            </a: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177" name="Google Shape;177;p1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80" name="Google Shape;180;p1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1808</Words>
  <Application>Microsoft Office PowerPoint</Application>
  <PresentationFormat>Apresentação na tela (4:3)</PresentationFormat>
  <Paragraphs>437</Paragraphs>
  <Slides>33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Calibri</vt:lpstr>
      <vt:lpstr>Noto Sans Symbols</vt:lpstr>
      <vt:lpstr>Times New Roman</vt:lpstr>
      <vt:lpstr>Verdana</vt:lpstr>
      <vt:lpstr>Office Theme</vt:lpstr>
      <vt:lpstr>Apresentação do PowerPoint</vt:lpstr>
      <vt:lpstr>Tecnologias de Processadores</vt:lpstr>
      <vt:lpstr>Roteiro</vt:lpstr>
      <vt:lpstr>Processadores</vt:lpstr>
      <vt:lpstr>Fabricação</vt:lpstr>
      <vt:lpstr>Apresentação do PowerPoint</vt:lpstr>
      <vt:lpstr>8 bits</vt:lpstr>
      <vt:lpstr>16 bits</vt:lpstr>
      <vt:lpstr>Apresentação do PowerPoint</vt:lpstr>
      <vt:lpstr>32 bits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64 bits</vt:lpstr>
      <vt:lpstr>Apresentação do PowerPoint</vt:lpstr>
      <vt:lpstr>Apresentação do PowerPoint</vt:lpstr>
      <vt:lpstr>Técnicas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Talita Rocha Pinheiro</cp:lastModifiedBy>
  <cp:revision>1</cp:revision>
  <dcterms:created xsi:type="dcterms:W3CDTF">2009-03-02T19:44:04Z</dcterms:created>
  <dcterms:modified xsi:type="dcterms:W3CDTF">2021-09-14T12:24:10Z</dcterms:modified>
</cp:coreProperties>
</file>