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91" r:id="rId3"/>
    <p:sldId id="331" r:id="rId4"/>
    <p:sldId id="332" r:id="rId5"/>
    <p:sldId id="348" r:id="rId6"/>
    <p:sldId id="351" r:id="rId7"/>
    <p:sldId id="352" r:id="rId8"/>
    <p:sldId id="333" r:id="rId9"/>
    <p:sldId id="349" r:id="rId10"/>
    <p:sldId id="338" r:id="rId11"/>
    <p:sldId id="350" r:id="rId12"/>
    <p:sldId id="334" r:id="rId13"/>
    <p:sldId id="343" r:id="rId14"/>
    <p:sldId id="344" r:id="rId15"/>
    <p:sldId id="345" r:id="rId16"/>
    <p:sldId id="346" r:id="rId17"/>
    <p:sldId id="347" r:id="rId18"/>
    <p:sldId id="335" r:id="rId19"/>
    <p:sldId id="340" r:id="rId20"/>
    <p:sldId id="336" r:id="rId21"/>
    <p:sldId id="341" r:id="rId22"/>
    <p:sldId id="342" r:id="rId23"/>
    <p:sldId id="309" r:id="rId2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477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788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631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264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314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038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330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35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923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338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728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9392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605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988_fsOSWo&amp;t=33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Identificar as métricas de computação em nuvem, embasando-­se em características de cada cenário de aplicação para a criação de um SLA apropriado;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Selecionar provedores de computação em nuvem, conforme seus produtos e serviços, para empregar soluções apropriadas;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6628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Avaliar questões de implementação de ecossistemas em nuvem, utilizando opções de serviços de software, para estipular soluções mais adequadas; e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Investigar a crescente demanda energética mundial da computação em nuvem e, com base em conceitos de consumo de energia e eficiência energética, discutir a importância de soluções ambientalmente sustentáveis.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2279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COMPUTAÇÃO EM NUVEM</a:t>
            </a:r>
          </a:p>
          <a:p>
            <a:pPr marL="457200" indent="-457200" algn="just" eaLnBrk="0" hangingPunct="0">
              <a:buAutoNum type="arabicPeriod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MODELO DE COMPUTAÇÃO EM NUVEM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FUNDAMENTOS DA COMPUTAÇÃO EM NUVEM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TECNOLOGIAS PARA COMPUTAÇÃO EM NUVEM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SEGURANÇA EM NUVEM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2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MECANISMOS E ARQUITETURA DE COMPUTAÇÃO EM NUVEM</a:t>
            </a:r>
          </a:p>
          <a:p>
            <a:pPr marL="457200" indent="-457200" algn="just" eaLnBrk="0" hangingPunct="0">
              <a:buAutoNum type="arabicPeriod" startAt="2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ARQUITETURA BÁSICA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ELEMENTOS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FUNCIONAMENTO E SEGURANÇA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ARQUITETURAS FUNDAMENTAIS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658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4039314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TRABALHANDO COM COMPUTAÇÃO EM NUVEM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MODELO DE NUVEM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CUSTO E PRECIFICAÇÃO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QUALIDADE DE SERVIÇO E ACORDO DE NÍVEL DE SERVIÇO (ANS)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941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4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EM NUVEM NA PRÁTICA</a:t>
            </a:r>
          </a:p>
          <a:p>
            <a:pPr marL="457200" indent="-457200" algn="just" eaLnBrk="0" hangingPunct="0">
              <a:buAutoNum type="arabicPeriod" startAt="4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AMAZON AWS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MICROSOFT AZURE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GOOGLE CLOUD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2547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OPERACIONAL LINUX E O SERVIDOR WEB APACHE (ATIVIDADE PRÁTICA SUPERVISIONADA)</a:t>
            </a:r>
          </a:p>
          <a:p>
            <a:pPr marL="457200" indent="-457200" algn="just" eaLnBrk="0" hangingPunct="0">
              <a:buAutoNum type="arabicPeriod" startAt="5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TERMINAL DE COMANDOS LINUX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ARQUIVOS E PERMISSÕES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GERENCIAMENTO DE USUÁRIOS E GRUPOS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 WEB APACHE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4119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6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CRÉDITO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996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>
                <a:solidFill>
                  <a:srgbClr val="FF0000"/>
                </a:solidFill>
              </a:rPr>
              <a:t>Inovações Didática, Digital e </a:t>
            </a:r>
            <a:r>
              <a:rPr lang="pt-BR" sz="2400" dirty="0">
                <a:solidFill>
                  <a:srgbClr val="0070C0"/>
                </a:solidFill>
              </a:rPr>
              <a:t>Metodologias Ativas </a:t>
            </a:r>
            <a:r>
              <a:rPr lang="pt-BR" sz="2400" dirty="0">
                <a:solidFill>
                  <a:srgbClr val="FF0000"/>
                </a:solidFill>
              </a:rPr>
              <a:t>e Educação Digital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O </a:t>
            </a:r>
            <a:r>
              <a:rPr lang="pt-BR" sz="2400" b="1" dirty="0">
                <a:solidFill>
                  <a:srgbClr val="FF0000"/>
                </a:solidFill>
              </a:rPr>
              <a:t>processo de ensino-­aprendizagem </a:t>
            </a:r>
            <a:r>
              <a:rPr lang="pt-BR" sz="2400" dirty="0"/>
              <a:t>será baseado em 3 etapas: a </a:t>
            </a:r>
            <a:r>
              <a:rPr lang="pt-BR" sz="2400" b="1" dirty="0">
                <a:solidFill>
                  <a:srgbClr val="FF0000"/>
                </a:solidFill>
              </a:rPr>
              <a:t>preleção</a:t>
            </a:r>
            <a:r>
              <a:rPr lang="pt-BR" sz="2400" dirty="0"/>
              <a:t>, a partir da definição de uma </a:t>
            </a:r>
            <a:r>
              <a:rPr lang="pt-BR" sz="2400" b="1" dirty="0"/>
              <a:t>situação problema </a:t>
            </a:r>
            <a:r>
              <a:rPr lang="pt-BR" sz="2400" dirty="0"/>
              <a:t>(</a:t>
            </a:r>
            <a:r>
              <a:rPr lang="pt-BR" sz="2400" b="1" dirty="0"/>
              <a:t>temática</a:t>
            </a:r>
            <a:r>
              <a:rPr lang="pt-BR" sz="2400" dirty="0"/>
              <a:t>/</a:t>
            </a:r>
            <a:r>
              <a:rPr lang="pt-BR" sz="2400" b="1" dirty="0">
                <a:solidFill>
                  <a:srgbClr val="FF0000"/>
                </a:solidFill>
              </a:rPr>
              <a:t>problematização</a:t>
            </a:r>
            <a:r>
              <a:rPr lang="pt-BR" sz="2400" dirty="0"/>
              <a:t>/</a:t>
            </a:r>
            <a:r>
              <a:rPr lang="pt-BR" sz="2400" b="1" dirty="0"/>
              <a:t>pergunta geradora</a:t>
            </a:r>
            <a:r>
              <a:rPr lang="pt-BR" sz="2400" dirty="0"/>
              <a:t>), utilização de metodologias ativas centradas no protagonismo do aluno e realização de uma </a:t>
            </a:r>
            <a:r>
              <a:rPr lang="pt-BR" sz="2400" b="1" dirty="0">
                <a:solidFill>
                  <a:srgbClr val="FF0000"/>
                </a:solidFill>
              </a:rPr>
              <a:t>atividade verificadora da aprendizagem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ao final da aula.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Pesquisa Bibliográfica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Exercícios/Atividades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0070C0"/>
                </a:solidFill>
              </a:rPr>
              <a:t>AV1</a:t>
            </a:r>
            <a:r>
              <a:rPr lang="pt-BR" sz="2400" dirty="0"/>
              <a:t> (Gerada pelo Docente)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FF0000"/>
                </a:solidFill>
              </a:rPr>
              <a:t>AV2</a:t>
            </a:r>
            <a:r>
              <a:rPr lang="pt-BR" sz="2400" dirty="0"/>
              <a:t> (Gerado pelo BDQ - </a:t>
            </a:r>
            <a:r>
              <a:rPr lang="pt-BR" sz="2400" b="1" dirty="0"/>
              <a:t>PNI</a:t>
            </a:r>
            <a:r>
              <a:rPr lang="pt-BR" sz="2400" dirty="0"/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00B050"/>
                </a:solidFill>
              </a:rPr>
              <a:t>AV3</a:t>
            </a:r>
            <a:r>
              <a:rPr lang="pt-BR" sz="2400" dirty="0"/>
              <a:t> (Gerado pelo BDQ/Docente - </a:t>
            </a:r>
            <a:r>
              <a:rPr lang="pt-BR" sz="2400" b="1" dirty="0"/>
              <a:t>PNI</a:t>
            </a:r>
            <a:r>
              <a:rPr lang="pt-BR" sz="2400" dirty="0"/>
              <a:t> </a:t>
            </a:r>
            <a:r>
              <a:rPr lang="pt-BR" sz="2400" b="1" dirty="0">
                <a:solidFill>
                  <a:srgbClr val="FF0000"/>
                </a:solidFill>
              </a:rPr>
              <a:t>Condicional</a:t>
            </a:r>
            <a:r>
              <a:rPr lang="pt-BR" sz="2400" dirty="0"/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FF0000"/>
                </a:solidFill>
              </a:rPr>
              <a:t>AVD</a:t>
            </a:r>
            <a:r>
              <a:rPr lang="pt-BR" sz="2400" dirty="0"/>
              <a:t> (</a:t>
            </a:r>
            <a:r>
              <a:rPr lang="pt-BR" sz="2400" b="1" dirty="0"/>
              <a:t>Crédito Digital</a:t>
            </a:r>
            <a:r>
              <a:rPr lang="pt-BR" sz="2400" dirty="0"/>
              <a:t>) ??? </a:t>
            </a:r>
            <a:r>
              <a:rPr lang="pt-BR" sz="2400" b="1" dirty="0">
                <a:solidFill>
                  <a:srgbClr val="FF0000"/>
                </a:solidFill>
              </a:rPr>
              <a:t>Não teremos, somente estudo</a:t>
            </a:r>
          </a:p>
          <a:p>
            <a:pPr marL="0" indent="0" algn="just" eaLnBrk="0" hangingPunc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AV1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AV2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2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712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NETO, Manuel V de 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Computação Em Nuvem ­ Nova Arquitetura de TI. 1. Rio de Janeiro:</a:t>
            </a:r>
          </a:p>
          <a:p>
            <a:pPr marL="0" indent="0" algn="just" eaLnBrk="0" hangingPunct="0">
              <a:buNone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Brasport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2015.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https://plataforma.bvirtual.com.br/Acervo/Publicacao/160695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SOMMERVILLE, Ian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Engenharia de Software. 10. São Paulo: Pearson Prentice Hall, 2011.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https://plataforma.bvirtual.com.br/Leitor/Loader/168127/pdf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TANEMBAUM, A.; STEEN, 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Sistemas Distribuídos: Princípios e Paradigmas. 2. São Paulo: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 Prentice Hall, 2007.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https://plataforma.bvirtual.com.br/Acervo/Publicacao/411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Ball, B; 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Duff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H. 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Dominando o Linux: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Fedora. 1. São Paulo: Pearson, 2004.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http://api.repositorio.savaestacio.com.br/api/objetos/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efetuaDownload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/3a1f64d8­86cf4c2f­8d3e­642693279c34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FOROUZAN,Behrouz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Redes de Computadores: Uma abordagem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Top­Down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6. Porto Alegre: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Bookman, 2013.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https://integrada.minhabiblioteca.com.br/#/books/9788580551693/cfi/1!/4/4@0:41.5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KUROSE, J. F; ROSSA, Keith W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Redes de Computadores e a Internet: uma abordagem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topdown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6. São Paulo: Pearson, 2013.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https://plataforma.bvirtual.com.br/Leitor/Loader/3843/pdf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8933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Nemeth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E; Snyder, G; Hein, T. R. Manual Completo do Linux: guia do administrador. 2. São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Paulo: Pearson, 2007.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https://plataforma.bvirtual.com.br/Leitor/Publicacao/787/pdf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VENTURY, Sidney N. Fundamentos de rede de computadores. 1. Rio de Janeiro: SESES, 2016.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http://api.repositorio.savaestacio.com.br/api/objetos/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efetuaDownload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/3a1f64d8­86cf4c2f­8d3e­642693279c34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0623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7º Semestre - Área1 (Cursando)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apresentar ao discente os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de cloud </a:t>
            </a:r>
            <a:r>
              <a:rPr lang="pt-BR" alt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cuja função se refere a disponibilidade sob demanda de recursos do sistema de computador, especialmente armazenamento de dados e capacidade de computação, sem o gerenciamento ativo direto do utilizador.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seja, é a tecnologia que permite acesso remoto a softwares, armazenamento de arquivos e processamento de dados por meio da internet.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Básicos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 (Virtualização); 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Backup;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Rede;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Middleware;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e Serviços de Software.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35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Principais Motivos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Disponibilidade (Redundâncias)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Recuperação após desastres; 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Licenças e Atualizações automáticas de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sofwtare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Capacidade de Trabalhar Remoto;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Colaboração;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Segurança;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Responsabilidade Social (Consciência ecológica).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181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Resumo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https://www.youtube.com/watch?v=M988_fsOSWo&amp;t=33s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514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­Empregar fundamentos de computação em nuvem, considerando terminologias, modelos de entrega e questões de segurança, para alicerçar sua atuação profissional em problemas relacionados à soluções em nuvem;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­Avaliar diferentes tipos de mecanismos de computação em nuvem (PaaS, IaaS e SaaS), baseando­-se em seus mecanismos e arquiteturas, para decidir qual solução de computação em nuvem usar conforme cenários de uso, bem como aplicar boas práticas focadas em otimização;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9409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1148</Words>
  <Application>Microsoft Office PowerPoint</Application>
  <PresentationFormat>Apresentação na tela (16:9)</PresentationFormat>
  <Paragraphs>141</Paragraphs>
  <Slides>23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Office Theme</vt:lpstr>
      <vt:lpstr>Cloud Computer e  Web Services em Linux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Visão Geral da Disciplina</vt:lpstr>
      <vt:lpstr>Visão Geral da Disciplina</vt:lpstr>
      <vt:lpstr>Visão Geral da Disciplina</vt:lpstr>
      <vt:lpstr>Objetivos/Habilidades</vt:lpstr>
      <vt:lpstr>Objetivos/Habilidades</vt:lpstr>
      <vt:lpstr>Objetivos/Habilidades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Unidades/Conteúdos</vt:lpstr>
      <vt:lpstr>Metodologia/Avaliação</vt:lpstr>
      <vt:lpstr>Metodologia/Avaliação</vt:lpstr>
      <vt:lpstr>Referências Bibliográficas</vt:lpstr>
      <vt:lpstr>Referências Bibliográficas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649</cp:revision>
  <dcterms:created xsi:type="dcterms:W3CDTF">2020-03-17T20:12:34Z</dcterms:created>
  <dcterms:modified xsi:type="dcterms:W3CDTF">2023-02-24T20:19:13Z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