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gJ3DVbJs5R7vdpQPdhVUs/+di+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7B83E7-A5FB-4990-A754-84ABCC0FEEB0}">
  <a:tblStyle styleId="{C67B83E7-A5FB-4990-A754-84ABCC0FEEB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7" name="Google Shape;3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6" name="Google Shape;3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4" name="Google Shape;3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" name="Google Shape;3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0" name="Google Shape;3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9" name="Google Shape;3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8" name="Google Shape;39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7" name="Google Shape;4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6" name="Google Shape;41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4" name="Google Shape;42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3" name="Google Shape;4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1" name="Google Shape;45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9" name="Google Shape;4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7" name="Google Shape;4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3" name="Google Shape;4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8" name="Google Shape;4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9" name="Google Shape;50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7" name="Google Shape;51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5" name="Google Shape;52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6" name="Google Shape;53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6" name="Google Shape;5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5" name="Google Shape;55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e423bfca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3" name="Google Shape;563;ge423bfca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echatec.net.br/15-drivers-ssds-nao-sao-mais-uma-tendencia-vieram-para-ficar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Organização Estruturada do Computador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4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Memória Secundária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Armazenamento </a:t>
            </a:r>
            <a:r>
              <a:rPr lang="pt-BR" sz="1600">
                <a:solidFill>
                  <a:srgbClr val="757070"/>
                </a:solidFill>
              </a:rPr>
              <a:t>permanente</a:t>
            </a:r>
            <a:r>
              <a:rPr lang="pt-BR" sz="1600"/>
              <a:t> de dados;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Seu conteúdo não é perdido quando cortada sua alimentação;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Grande capacidade de armazenagem;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Ex: disco rígido, </a:t>
            </a:r>
            <a:r>
              <a:rPr lang="pt-BR" sz="1600" i="1"/>
              <a:t>solid state drive</a:t>
            </a:r>
            <a:r>
              <a:rPr lang="pt-BR" sz="1600"/>
              <a:t>, cd, dvd, </a:t>
            </a:r>
            <a:r>
              <a:rPr lang="pt-BR" sz="1600" i="1"/>
              <a:t>pen drive, </a:t>
            </a:r>
            <a:r>
              <a:rPr lang="pt-BR" sz="1600"/>
              <a:t>etc.</a:t>
            </a:r>
            <a:endParaRPr/>
          </a:p>
          <a:p>
            <a:pPr marL="1143000" lvl="2" indent="-1270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</a:pPr>
            <a:endParaRPr sz="1600"/>
          </a:p>
        </p:txBody>
      </p:sp>
      <p:sp>
        <p:nvSpPr>
          <p:cNvPr id="204" name="Google Shape;204;p9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94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94" descr="http://pt.wikinourau.org/pub/SO/HardwareDeMemoria/Harddisk-fu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211" y="3573016"/>
            <a:ext cx="2917751" cy="222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4" descr="http://t1.gstatic.com/images?q=tbn:ANd9GcSOGKJ1UYMyk-aklMjmH3yejXDxTLkj-0PWlOkangs3I-tsk-1Vx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2080" y="3789040"/>
            <a:ext cx="1782668" cy="18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94" descr="Texto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F0180D9-F4EB-B633-62D8-126FFAE9A77E}"/>
              </a:ext>
            </a:extLst>
          </p:cNvPr>
          <p:cNvSpPr txBox="1"/>
          <p:nvPr/>
        </p:nvSpPr>
        <p:spPr>
          <a:xfrm>
            <a:off x="302841" y="5890827"/>
            <a:ext cx="8229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HD </a:t>
            </a:r>
            <a:r>
              <a:rPr lang="pt-BR" sz="1400" b="1" dirty="0" err="1"/>
              <a:t>vs</a:t>
            </a:r>
            <a:r>
              <a:rPr lang="pt-BR" sz="1400" b="1" dirty="0"/>
              <a:t> SSD </a:t>
            </a:r>
            <a:r>
              <a:rPr lang="pt-BR" sz="1400" dirty="0">
                <a:hlinkClick r:id="rId6"/>
              </a:rPr>
              <a:t>https://flechatec.net.br/15-drivers-ssds-nao-sao-mais-uma-tendencia-vieram-para-ficar/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5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Barramento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É um </a:t>
            </a:r>
            <a:r>
              <a:rPr lang="pt-BR" sz="1800">
                <a:solidFill>
                  <a:srgbClr val="757070"/>
                </a:solidFill>
              </a:rPr>
              <a:t>caminho</a:t>
            </a:r>
            <a:r>
              <a:rPr lang="pt-BR" sz="1800"/>
              <a:t> para a troca de dados entre circuitos;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conjunto de condutores (fios, trilhas) por onde trafegam os bits.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Características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>
                <a:solidFill>
                  <a:srgbClr val="757070"/>
                </a:solidFill>
              </a:rPr>
              <a:t>largura</a:t>
            </a:r>
            <a:r>
              <a:rPr lang="pt-BR" sz="1600"/>
              <a:t> do barramento: número de bits transportados numa operação;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>
                <a:solidFill>
                  <a:srgbClr val="757070"/>
                </a:solidFill>
              </a:rPr>
              <a:t>freqüência</a:t>
            </a:r>
            <a:r>
              <a:rPr lang="pt-BR" sz="1600"/>
              <a:t> de operação: velocidade com que os dados são transmitidos.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Geralmente possui duas linhas: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Linhas de controle: informações de sinalização, como o tipo de operação que está sendo realizada;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Linhas de dados: instruções, operandos, endereços.</a:t>
            </a:r>
            <a:endParaRPr/>
          </a:p>
        </p:txBody>
      </p:sp>
      <p:sp>
        <p:nvSpPr>
          <p:cNvPr id="215" name="Google Shape;215;p9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95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9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6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Dispositivos de Entrada e Saída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dispositivos de I/O (Input/Output) ou dispositivos de E/S (Entrada/Saída);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permite a </a:t>
            </a:r>
            <a:r>
              <a:rPr lang="pt-BR" sz="1800">
                <a:solidFill>
                  <a:srgbClr val="757070"/>
                </a:solidFill>
              </a:rPr>
              <a:t>comunicação</a:t>
            </a:r>
            <a:r>
              <a:rPr lang="pt-BR" sz="1800"/>
              <a:t> do computador com o usuário ou outros computadores para a </a:t>
            </a:r>
            <a:r>
              <a:rPr lang="pt-BR" sz="1800">
                <a:solidFill>
                  <a:srgbClr val="757070"/>
                </a:solidFill>
              </a:rPr>
              <a:t>entrada e saída de dados</a:t>
            </a:r>
            <a:r>
              <a:rPr lang="pt-BR" sz="1800"/>
              <a:t>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Existem diversos dispositivos de entrada e saída de dados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meio de se comunicar com o meio externo;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ex: teclado, monitor, impressora, leitor de CD, conexão usb, etc.</a:t>
            </a:r>
            <a:endParaRPr/>
          </a:p>
          <a:p>
            <a:pPr marL="228600" lvl="0" indent="-1143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224" name="Google Shape;224;p9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96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9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>
            <a:spLocks noGrp="1"/>
          </p:cNvSpPr>
          <p:nvPr>
            <p:ph type="title"/>
          </p:nvPr>
        </p:nvSpPr>
        <p:spPr>
          <a:xfrm>
            <a:off x="517850" y="27342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Fundamentos</a:t>
            </a:r>
            <a:endParaRPr/>
          </a:p>
        </p:txBody>
      </p:sp>
      <p:sp>
        <p:nvSpPr>
          <p:cNvPr id="233" name="Google Shape;233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>
            <a:spLocks noGrp="1"/>
          </p:cNvSpPr>
          <p:nvPr>
            <p:ph type="title"/>
          </p:nvPr>
        </p:nvSpPr>
        <p:spPr>
          <a:xfrm>
            <a:off x="457200" y="339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pt-BR" sz="3000"/>
              <a:t>Organização Estruturada do Computador</a:t>
            </a:r>
            <a:endParaRPr/>
          </a:p>
        </p:txBody>
      </p:sp>
      <p:sp>
        <p:nvSpPr>
          <p:cNvPr id="242" name="Google Shape;242;p6"/>
          <p:cNvSpPr txBox="1">
            <a:spLocks noGrp="1"/>
          </p:cNvSpPr>
          <p:nvPr>
            <p:ph type="body" idx="1"/>
          </p:nvPr>
        </p:nvSpPr>
        <p:spPr>
          <a:xfrm>
            <a:off x="118500" y="970850"/>
            <a:ext cx="8644500" cy="1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000"/>
              <a:t>Sistemas de computação podem ser projetados de forma sistemática e organizada. 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organização estruturada de computadores</a:t>
            </a:r>
            <a:endParaRPr sz="1600"/>
          </a:p>
        </p:txBody>
      </p:sp>
      <p:sp>
        <p:nvSpPr>
          <p:cNvPr id="243" name="Google Shape;243;p6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 txBox="1">
            <a:spLocks noGrp="1"/>
          </p:cNvSpPr>
          <p:nvPr>
            <p:ph type="body" idx="1"/>
          </p:nvPr>
        </p:nvSpPr>
        <p:spPr>
          <a:xfrm>
            <a:off x="118500" y="2756150"/>
            <a:ext cx="8907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Elementos do computador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b="1"/>
              <a:t>Software</a:t>
            </a:r>
            <a:r>
              <a:rPr lang="pt-BR" sz="2000"/>
              <a:t>: p</a:t>
            </a:r>
            <a:r>
              <a:rPr lang="pt-BR" sz="1800"/>
              <a:t>rograma a ser executado, composto por instruções (L1)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b="1"/>
              <a:t>Hardware</a:t>
            </a:r>
            <a:r>
              <a:rPr lang="pt-BR" sz="2000"/>
              <a:t>: f</a:t>
            </a:r>
            <a:r>
              <a:rPr lang="pt-BR" sz="1800"/>
              <a:t>ormado por circuitos eletrônicos com instruções primitivas: linguagem de máquina (L0)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Situação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i="1"/>
              <a:t>Hardware </a:t>
            </a:r>
            <a:r>
              <a:rPr lang="pt-BR" sz="1800"/>
              <a:t>e </a:t>
            </a:r>
            <a:r>
              <a:rPr lang="pt-BR" sz="1800" i="1"/>
              <a:t>software </a:t>
            </a:r>
            <a:r>
              <a:rPr lang="pt-BR" sz="1800"/>
              <a:t>logicamente equivalentes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Programas escritos em L1 tem que executar em um computador programado em L0.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35896" y="980728"/>
            <a:ext cx="2016224" cy="491761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1763688" y="5877272"/>
            <a:ext cx="53088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http://aplinfor.blogspot.com.br/2011/05/introducao-programacao.html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8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 txBox="1">
            <a:spLocks noGrp="1"/>
          </p:cNvSpPr>
          <p:nvPr>
            <p:ph type="body" idx="1"/>
          </p:nvPr>
        </p:nvSpPr>
        <p:spPr>
          <a:xfrm>
            <a:off x="225850" y="1206375"/>
            <a:ext cx="846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Métodos de linguagens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b="1"/>
              <a:t>Tradução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substituir cada instrução escrita no programa por uma seqüência equivalente de instruções em L0;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o computador executa o novo programa L0 em vez do programa L1.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800" b="1"/>
              <a:t>Interpretação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programa em L0 considera os programas em L1 como dados de entrada;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ele os executa examinando cada instrução por vez e executando diretamente a seqüência equivalente de instruções L0.</a:t>
            </a:r>
            <a:endParaRPr/>
          </a:p>
        </p:txBody>
      </p:sp>
      <p:sp>
        <p:nvSpPr>
          <p:cNvPr id="263" name="Google Shape;263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>
            <a:spLocks noGrp="1"/>
          </p:cNvSpPr>
          <p:nvPr>
            <p:ph type="body" idx="1"/>
          </p:nvPr>
        </p:nvSpPr>
        <p:spPr>
          <a:xfrm>
            <a:off x="457200" y="1142984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200"/>
              <a:buChar char="•"/>
            </a:pPr>
            <a:r>
              <a:rPr lang="pt-BR" sz="2200"/>
              <a:t>Organização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800"/>
              <a:t>Três níveis mais baixos: dirigidos à execução dos interpretadores e tradutores necessários para dar suporte aos níveis mais altos;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as linguagens de máquina dos níveis I, 2 e 3 são numéricas;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os níveis 2 e 3 sempre são interpretados;</a:t>
            </a:r>
            <a:endParaRPr/>
          </a:p>
          <a:p>
            <a:pPr marL="1143000" lvl="2" indent="-127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</a:pPr>
            <a:endParaRPr sz="16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800"/>
              <a:t>Os níveis 4 e superiores são dirigidos ao programador de aplicações;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em geral, os níveis 4 e 5 são apoiados por tradução;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a partir do nível 4, as linguagens contêm palavras e abreviações cujo significado o programador entende.</a:t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Informação</a:t>
            </a:r>
            <a:endParaRPr/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446856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Natureza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informação pode assumir qualquer valor:</a:t>
            </a:r>
            <a:r>
              <a:rPr lang="pt-BR" sz="1600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A131"/>
              </a:buClr>
              <a:buSzPts val="2800"/>
              <a:buFont typeface="Noto Sans Symbols"/>
              <a:buNone/>
            </a:pPr>
            <a:r>
              <a:rPr lang="pt-BR" sz="2800" b="1">
                <a:solidFill>
                  <a:srgbClr val="09A131"/>
                </a:solidFill>
              </a:rPr>
              <a:t>- ∞</a:t>
            </a:r>
            <a:r>
              <a:rPr lang="pt-BR" sz="2800"/>
              <a:t>	 até	</a:t>
            </a:r>
            <a:r>
              <a:rPr lang="pt-BR" sz="2800" b="1">
                <a:solidFill>
                  <a:srgbClr val="09A131"/>
                </a:solidFill>
              </a:rPr>
              <a:t>∞ +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Possível distinguir diversos tons de cores, luminosidade, sons, ... </a:t>
            </a:r>
            <a:endParaRPr sz="1600"/>
          </a:p>
          <a:p>
            <a:pPr marL="68580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sz="2000"/>
              <a:t>			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sz="2000" b="1">
              <a:solidFill>
                <a:srgbClr val="3A3838"/>
              </a:solidFill>
            </a:endParaRPr>
          </a:p>
          <a:p>
            <a:pPr marL="93663" lvl="1" indent="2857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endParaRPr sz="2800" b="1">
              <a:solidFill>
                <a:srgbClr val="3A3838"/>
              </a:solidFill>
            </a:endParaRPr>
          </a:p>
          <a:p>
            <a:pPr marL="93663" lvl="1" indent="2857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Verdana"/>
              <a:buNone/>
            </a:pPr>
            <a:r>
              <a:rPr lang="pt-BR" sz="2800" b="1">
                <a:solidFill>
                  <a:srgbClr val="3A3838"/>
                </a:solidFill>
              </a:rPr>
              <a:t>Informação analógica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Os sinais são lidos de </a:t>
            </a:r>
            <a:r>
              <a:rPr lang="pt-BR" sz="1800">
                <a:solidFill>
                  <a:srgbClr val="2F5496"/>
                </a:solidFill>
              </a:rPr>
              <a:t>forma direta</a:t>
            </a:r>
            <a:r>
              <a:rPr lang="pt-BR" sz="1800"/>
              <a:t> sem passar por qualquer decodificação complexa;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disco de vinil, fita k7, fotografia, filme em película, etc.</a:t>
            </a:r>
            <a:endParaRPr/>
          </a:p>
        </p:txBody>
      </p:sp>
      <p:sp>
        <p:nvSpPr>
          <p:cNvPr id="280" name="Google Shape;280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4204466" y="3212976"/>
            <a:ext cx="714380" cy="78581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Sistema Digital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Codificação de informação como uma seqüência de valores na forma de </a:t>
            </a:r>
            <a:r>
              <a:rPr lang="pt-BR" sz="1800">
                <a:solidFill>
                  <a:srgbClr val="2F5496"/>
                </a:solidFill>
              </a:rPr>
              <a:t>zeros (0) e uns (1)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Dispositivos eletrônicos trabalham com o processamento de informações no </a:t>
            </a:r>
            <a:r>
              <a:rPr lang="pt-BR" sz="1600">
                <a:solidFill>
                  <a:srgbClr val="2F5496"/>
                </a:solidFill>
              </a:rPr>
              <a:t>sistema binário</a:t>
            </a:r>
            <a:r>
              <a:rPr lang="pt-BR" sz="1600"/>
              <a:t>.</a:t>
            </a:r>
            <a:endParaRPr/>
          </a:p>
          <a:p>
            <a:pPr marL="228600" lvl="0" indent="-88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685800" lvl="1" indent="-1143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1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 b="1">
              <a:solidFill>
                <a:srgbClr val="3A3838"/>
              </a:solidFill>
            </a:endParaRPr>
          </a:p>
          <a:p>
            <a:pPr marL="0" lvl="1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pt-BR" sz="2800" b="1">
                <a:solidFill>
                  <a:srgbClr val="3A3838"/>
                </a:solidFill>
              </a:rPr>
              <a:t>Informação digital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Vantagem</a:t>
            </a:r>
            <a:endParaRPr sz="2000"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qualquer valor diferente de “0” e “1” será desprezado pelo circuito eletrônico;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é possível utilizar mecanismos de correção de erros para verificar a </a:t>
            </a:r>
            <a:r>
              <a:rPr lang="pt-BR" sz="1600">
                <a:solidFill>
                  <a:srgbClr val="2F5496"/>
                </a:solidFill>
              </a:rPr>
              <a:t>integridade dos dados</a:t>
            </a:r>
            <a:r>
              <a:rPr lang="pt-BR" sz="1600"/>
              <a:t>.</a:t>
            </a:r>
            <a:endParaRPr/>
          </a:p>
        </p:txBody>
      </p:sp>
      <p:sp>
        <p:nvSpPr>
          <p:cNvPr id="289" name="Google Shape;289;p1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4214810" y="3075230"/>
            <a:ext cx="714380" cy="78581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0"/>
          <p:cNvSpPr txBox="1">
            <a:spLocks noGrp="1"/>
          </p:cNvSpPr>
          <p:nvPr>
            <p:ph type="title"/>
          </p:nvPr>
        </p:nvSpPr>
        <p:spPr>
          <a:xfrm>
            <a:off x="130629" y="5721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Estrutura e Função</a:t>
            </a:r>
            <a:endParaRPr/>
          </a:p>
        </p:txBody>
      </p:sp>
      <p:sp>
        <p:nvSpPr>
          <p:cNvPr id="94" name="Google Shape;94;p110"/>
          <p:cNvSpPr txBox="1">
            <a:spLocks noGrp="1"/>
          </p:cNvSpPr>
          <p:nvPr>
            <p:ph type="body" idx="1"/>
          </p:nvPr>
        </p:nvSpPr>
        <p:spPr>
          <a:xfrm>
            <a:off x="457200" y="131338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● Um computador é um sistema complexo e hierárquico;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● Sistema hierárquico: conjunto de subsistemas inter-relacionados composto de vários níveis, do mais especializado até algum nível mais baixo e elementar;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● Em cada nível, temos uma </a:t>
            </a:r>
            <a:r>
              <a:rPr lang="pt-BR" sz="1600" b="1"/>
              <a:t>estrutura </a:t>
            </a:r>
            <a:r>
              <a:rPr lang="pt-BR" sz="1600"/>
              <a:t>e uma </a:t>
            </a:r>
            <a:r>
              <a:rPr lang="pt-BR" sz="1600" b="1"/>
              <a:t>função</a:t>
            </a:r>
            <a:r>
              <a:rPr lang="pt-BR" sz="1600"/>
              <a:t>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● </a:t>
            </a:r>
            <a:r>
              <a:rPr lang="pt-BR" sz="1600" b="1"/>
              <a:t>Estrutura</a:t>
            </a:r>
            <a:r>
              <a:rPr lang="pt-BR" sz="1600"/>
              <a:t>: o modo como os componentes são inter-relacionados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● </a:t>
            </a:r>
            <a:r>
              <a:rPr lang="pt-BR" sz="1600" b="1"/>
              <a:t>Função</a:t>
            </a:r>
            <a:r>
              <a:rPr lang="pt-BR" sz="1600"/>
              <a:t>: a operação (papel) individual de cada componente na estrutura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Ao analisar o computador a melhor abordagem é a top-down (Weinberg, 1975) : começar de uma visão mais alta e decompor em sub-partes</a:t>
            </a:r>
            <a:endParaRPr/>
          </a:p>
          <a:p>
            <a:pPr marL="109220" lvl="0" indent="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 sz="1600"/>
          </a:p>
        </p:txBody>
      </p:sp>
      <p:sp>
        <p:nvSpPr>
          <p:cNvPr id="95" name="Google Shape;95;p110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19"/>
          <p:cNvGrpSpPr/>
          <p:nvPr/>
        </p:nvGrpSpPr>
        <p:grpSpPr>
          <a:xfrm>
            <a:off x="395536" y="2432720"/>
            <a:ext cx="8286750" cy="3084512"/>
            <a:chOff x="285750" y="2216696"/>
            <a:chExt cx="8286750" cy="3084512"/>
          </a:xfrm>
        </p:grpSpPr>
        <p:grpSp>
          <p:nvGrpSpPr>
            <p:cNvPr id="300" name="Google Shape;300;p19"/>
            <p:cNvGrpSpPr/>
            <p:nvPr/>
          </p:nvGrpSpPr>
          <p:grpSpPr>
            <a:xfrm>
              <a:off x="3286125" y="2216696"/>
              <a:ext cx="2214563" cy="2928937"/>
              <a:chOff x="3286116" y="1500174"/>
              <a:chExt cx="2214578" cy="2928958"/>
            </a:xfrm>
          </p:grpSpPr>
          <p:sp>
            <p:nvSpPr>
              <p:cNvPr id="301" name="Google Shape;301;p19"/>
              <p:cNvSpPr/>
              <p:nvPr/>
            </p:nvSpPr>
            <p:spPr>
              <a:xfrm>
                <a:off x="3286116" y="1500174"/>
                <a:ext cx="2214578" cy="2928958"/>
              </a:xfrm>
              <a:prstGeom prst="cloud">
                <a:avLst/>
              </a:prstGeom>
              <a:solidFill>
                <a:srgbClr val="8296B0"/>
              </a:solidFill>
              <a:ln w="12700" cap="flat" cmpd="sng">
                <a:solidFill>
                  <a:srgbClr val="26262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9"/>
              <p:cNvSpPr txBox="1"/>
              <p:nvPr/>
            </p:nvSpPr>
            <p:spPr>
              <a:xfrm>
                <a:off x="3357554" y="2285992"/>
                <a:ext cx="2143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pt-BR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Interferência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3" name="Google Shape;303;p19" descr="C:\Arquivos de programas\Microsoft Office\MEDIA\CAGCAT10\j0205582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0063" y="3288258"/>
              <a:ext cx="1776412" cy="1630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 descr="C:\Arquivos de programas\Microsoft Office\MEDIA\CAGCAT10\j0205582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10338" y="3288258"/>
              <a:ext cx="1776412" cy="1630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19"/>
            <p:cNvSpPr txBox="1"/>
            <p:nvPr/>
          </p:nvSpPr>
          <p:spPr>
            <a:xfrm>
              <a:off x="285750" y="4931321"/>
              <a:ext cx="21431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Transmissor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9"/>
            <p:cNvSpPr txBox="1"/>
            <p:nvPr/>
          </p:nvSpPr>
          <p:spPr>
            <a:xfrm>
              <a:off x="6429375" y="4931321"/>
              <a:ext cx="21431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Receptor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" name="Google Shape;307;p19"/>
            <p:cNvGrpSpPr/>
            <p:nvPr/>
          </p:nvGrpSpPr>
          <p:grpSpPr>
            <a:xfrm>
              <a:off x="2928938" y="3859758"/>
              <a:ext cx="3071812" cy="642938"/>
              <a:chOff x="2928926" y="3143248"/>
              <a:chExt cx="3071834" cy="642942"/>
            </a:xfrm>
          </p:grpSpPr>
          <p:sp>
            <p:nvSpPr>
              <p:cNvPr id="308" name="Google Shape;308;p19"/>
              <p:cNvSpPr/>
              <p:nvPr/>
            </p:nvSpPr>
            <p:spPr>
              <a:xfrm>
                <a:off x="2928926" y="3143248"/>
                <a:ext cx="3071834" cy="64294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9"/>
              <p:cNvSpPr txBox="1"/>
              <p:nvPr/>
            </p:nvSpPr>
            <p:spPr>
              <a:xfrm>
                <a:off x="3094052" y="3273982"/>
                <a:ext cx="2406643" cy="3693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pt-BR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Informação analógica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p19"/>
            <p:cNvSpPr/>
            <p:nvPr/>
          </p:nvSpPr>
          <p:spPr>
            <a:xfrm>
              <a:off x="2286000" y="4502696"/>
              <a:ext cx="642938" cy="714375"/>
            </a:xfrm>
            <a:prstGeom prst="ellipse">
              <a:avLst/>
            </a:prstGeom>
            <a:solidFill>
              <a:srgbClr val="16E606">
                <a:alpha val="67058"/>
              </a:srgbClr>
            </a:solidFill>
            <a:ln w="12700" cap="flat" cmpd="sng">
              <a:solidFill>
                <a:srgbClr val="09A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6072188" y="4502696"/>
              <a:ext cx="642937" cy="714375"/>
            </a:xfrm>
            <a:prstGeom prst="ellipse">
              <a:avLst/>
            </a:prstGeom>
            <a:solidFill>
              <a:srgbClr val="5A925B"/>
            </a:solidFill>
            <a:ln w="12700" cap="flat" cmpd="sng">
              <a:solidFill>
                <a:srgbClr val="3F6B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Transmissão de informação analógica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alteração da informação x identificação da validade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Complexidade: diversidade de variações válidas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313" name="Google Shape;313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395536" y="2432720"/>
            <a:ext cx="8286750" cy="3084512"/>
            <a:chOff x="285750" y="1500188"/>
            <a:chExt cx="8286750" cy="3084512"/>
          </a:xfrm>
        </p:grpSpPr>
        <p:grpSp>
          <p:nvGrpSpPr>
            <p:cNvPr id="321" name="Google Shape;321;p20"/>
            <p:cNvGrpSpPr/>
            <p:nvPr/>
          </p:nvGrpSpPr>
          <p:grpSpPr>
            <a:xfrm>
              <a:off x="3286125" y="1500188"/>
              <a:ext cx="2214563" cy="2928937"/>
              <a:chOff x="3286116" y="1500174"/>
              <a:chExt cx="2214578" cy="2928958"/>
            </a:xfrm>
          </p:grpSpPr>
          <p:sp>
            <p:nvSpPr>
              <p:cNvPr id="322" name="Google Shape;322;p20"/>
              <p:cNvSpPr/>
              <p:nvPr/>
            </p:nvSpPr>
            <p:spPr>
              <a:xfrm>
                <a:off x="3286116" y="1500174"/>
                <a:ext cx="2214578" cy="2928958"/>
              </a:xfrm>
              <a:prstGeom prst="cloud">
                <a:avLst/>
              </a:prstGeom>
              <a:solidFill>
                <a:srgbClr val="8296B0"/>
              </a:solidFill>
              <a:ln w="12700" cap="flat" cmpd="sng">
                <a:solidFill>
                  <a:srgbClr val="26262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0"/>
              <p:cNvSpPr txBox="1"/>
              <p:nvPr/>
            </p:nvSpPr>
            <p:spPr>
              <a:xfrm>
                <a:off x="3357554" y="2285992"/>
                <a:ext cx="2143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pt-BR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Interferência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4" name="Google Shape;324;p20" descr="C:\Arquivos de programas\Microsoft Office\MEDIA\CAGCAT10\j0205582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0063" y="2571750"/>
              <a:ext cx="1776412" cy="1630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 descr="C:\Arquivos de programas\Microsoft Office\MEDIA\CAGCAT10\j0205582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10338" y="2571750"/>
              <a:ext cx="1776412" cy="1630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20"/>
            <p:cNvSpPr txBox="1"/>
            <p:nvPr/>
          </p:nvSpPr>
          <p:spPr>
            <a:xfrm>
              <a:off x="285750" y="4214813"/>
              <a:ext cx="21431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Transmissor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6429375" y="4214813"/>
              <a:ext cx="21431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Receptor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" name="Google Shape;328;p20"/>
            <p:cNvGrpSpPr/>
            <p:nvPr/>
          </p:nvGrpSpPr>
          <p:grpSpPr>
            <a:xfrm>
              <a:off x="2928938" y="3143250"/>
              <a:ext cx="3071812" cy="642938"/>
              <a:chOff x="2928926" y="3143248"/>
              <a:chExt cx="3071834" cy="642942"/>
            </a:xfrm>
          </p:grpSpPr>
          <p:sp>
            <p:nvSpPr>
              <p:cNvPr id="329" name="Google Shape;329;p20"/>
              <p:cNvSpPr/>
              <p:nvPr/>
            </p:nvSpPr>
            <p:spPr>
              <a:xfrm>
                <a:off x="2928926" y="3143248"/>
                <a:ext cx="3071834" cy="64294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0"/>
              <p:cNvSpPr txBox="1"/>
              <p:nvPr/>
            </p:nvSpPr>
            <p:spPr>
              <a:xfrm>
                <a:off x="3357554" y="3273982"/>
                <a:ext cx="2143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pt-BR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Informação digital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1" name="Google Shape;331;p20"/>
            <p:cNvSpPr txBox="1"/>
            <p:nvPr/>
          </p:nvSpPr>
          <p:spPr>
            <a:xfrm>
              <a:off x="1928794" y="3857625"/>
              <a:ext cx="1714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1 0 1 1 0 1 0 1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 txBox="1"/>
            <p:nvPr/>
          </p:nvSpPr>
          <p:spPr>
            <a:xfrm>
              <a:off x="5214957" y="3857625"/>
              <a:ext cx="1714497" cy="369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1 0 1 0 0 1 0 1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Transmissão de informação digital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alteração da informação x identificação da validade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Vantagem: possibilidade de valores válidos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334" name="Google Shape;334;p2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200"/>
              <a:buChar char="•"/>
            </a:pPr>
            <a:r>
              <a:rPr lang="pt-BR" sz="2200" b="1"/>
              <a:t>Analógica</a:t>
            </a:r>
            <a:endParaRPr sz="2200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</a:pPr>
            <a:r>
              <a:rPr lang="pt-BR" sz="1800"/>
              <a:t>Ex: Música gravada em uma fita K7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</a:pPr>
            <a:r>
              <a:rPr lang="pt-BR" sz="1600"/>
              <a:t>Armazenada de forma analógica, codificada na forma de uma onda de </a:t>
            </a:r>
            <a:r>
              <a:rPr lang="pt-BR" sz="1600">
                <a:solidFill>
                  <a:srgbClr val="2F5496"/>
                </a:solidFill>
              </a:rPr>
              <a:t>sinais magnéticos</a:t>
            </a:r>
            <a:r>
              <a:rPr lang="pt-BR" sz="1600"/>
              <a:t>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</a:pPr>
            <a:r>
              <a:rPr lang="pt-BR" sz="1600"/>
              <a:t>As ondas podem assumir um número quase ilimitado de freqüências;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</a:pPr>
            <a:r>
              <a:rPr lang="pt-BR" sz="1600"/>
              <a:t>Na execução, o </a:t>
            </a:r>
            <a:r>
              <a:rPr lang="pt-BR" sz="1600">
                <a:solidFill>
                  <a:srgbClr val="2F5496"/>
                </a:solidFill>
              </a:rPr>
              <a:t>sinal magnético é amplificado</a:t>
            </a:r>
            <a:r>
              <a:rPr lang="pt-BR" sz="1600"/>
              <a:t> e convertido em som;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</a:pPr>
            <a:r>
              <a:rPr lang="pt-BR" sz="1800" b="1"/>
              <a:t>Problema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</a:pPr>
            <a:r>
              <a:rPr lang="pt-BR" sz="1600"/>
              <a:t>O sinal armazenado se </a:t>
            </a:r>
            <a:r>
              <a:rPr lang="pt-BR" sz="1600" b="1">
                <a:solidFill>
                  <a:srgbClr val="2F5496"/>
                </a:solidFill>
              </a:rPr>
              <a:t>degrada</a:t>
            </a:r>
            <a:r>
              <a:rPr lang="pt-BR" sz="1600"/>
              <a:t> com o tempo;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</a:pPr>
            <a:r>
              <a:rPr lang="pt-BR" sz="1600"/>
              <a:t>Existe certa perda de qualidade ao se fazer cópias;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</a:pPr>
            <a:r>
              <a:rPr lang="pt-BR" sz="1600"/>
              <a:t>Quando executada a fita, o aparelho </a:t>
            </a:r>
            <a:r>
              <a:rPr lang="pt-BR" sz="1600">
                <a:solidFill>
                  <a:schemeClr val="accent1"/>
                </a:solidFill>
              </a:rPr>
              <a:t>interpreta os ruídos</a:t>
            </a:r>
            <a:r>
              <a:rPr lang="pt-BR" sz="1600"/>
              <a:t> gerados pela degradação como parte da música.</a:t>
            </a:r>
            <a:endParaRPr/>
          </a:p>
        </p:txBody>
      </p:sp>
      <p:sp>
        <p:nvSpPr>
          <p:cNvPr id="340" name="Google Shape;340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176" y="43198"/>
            <a:ext cx="1969765" cy="196976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Digital</a:t>
            </a:r>
            <a:endParaRPr sz="2200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Ao digitalizar a música, ela se torna uma sequência de 0s e 1s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pode ser copiada e reproduzida diversas vezes sem que ocorra degradação no arquivo.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b="1"/>
              <a:t>Diferença</a:t>
            </a:r>
            <a:r>
              <a:rPr lang="pt-BR" sz="1800"/>
              <a:t>: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DA9DB"/>
              </a:buClr>
              <a:buSzPts val="1600"/>
              <a:buChar char="•"/>
            </a:pPr>
            <a:r>
              <a:rPr lang="pt-BR" sz="1600"/>
              <a:t>Vantagem sobre o sistema analógico 🡺 as informações são gravadas em </a:t>
            </a:r>
            <a:r>
              <a:rPr lang="pt-BR" sz="1600" b="1">
                <a:solidFill>
                  <a:srgbClr val="2F5496"/>
                </a:solidFill>
              </a:rPr>
              <a:t>forma de números</a:t>
            </a:r>
            <a:r>
              <a:rPr lang="pt-BR" sz="1600"/>
              <a:t>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DA9DB"/>
              </a:buClr>
              <a:buSzPts val="1600"/>
              <a:buChar char="•"/>
            </a:pPr>
            <a:r>
              <a:rPr lang="pt-BR" sz="1600"/>
              <a:t>Possibilidade do uso de mecanismos de </a:t>
            </a:r>
            <a:r>
              <a:rPr lang="pt-BR" sz="1600" b="1">
                <a:solidFill>
                  <a:srgbClr val="2F5496"/>
                </a:solidFill>
              </a:rPr>
              <a:t>correção de erros</a:t>
            </a:r>
            <a:r>
              <a:rPr lang="pt-BR" sz="1600"/>
              <a:t> 🡺 verificar a integridade dos dados.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DA9DB"/>
              </a:buClr>
              <a:buSzPts val="1600"/>
              <a:buChar char="•"/>
            </a:pPr>
            <a:r>
              <a:rPr lang="pt-BR" sz="1600"/>
              <a:t>Determinar se a informação é </a:t>
            </a:r>
            <a:r>
              <a:rPr lang="pt-BR" sz="1600">
                <a:solidFill>
                  <a:schemeClr val="accent1"/>
                </a:solidFill>
              </a:rPr>
              <a:t>válida ou não</a:t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3656" y="20092"/>
            <a:ext cx="1554857" cy="155485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Sistema Binário</a:t>
            </a:r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É um sistema de numeração posicional em que as quantidades são representadas com base em dois valores: </a:t>
            </a:r>
            <a:r>
              <a:rPr lang="pt-BR" sz="2200">
                <a:solidFill>
                  <a:srgbClr val="09A131"/>
                </a:solidFill>
              </a:rPr>
              <a:t>0</a:t>
            </a:r>
            <a:r>
              <a:rPr lang="pt-BR" sz="2200"/>
              <a:t> e </a:t>
            </a:r>
            <a:r>
              <a:rPr lang="pt-BR" sz="2200">
                <a:solidFill>
                  <a:schemeClr val="accent1"/>
                </a:solidFill>
              </a:rPr>
              <a:t>1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os computadores digitais trabalham internamente com a representação destes valores em dois níveis de tensão: </a:t>
            </a:r>
            <a:r>
              <a:rPr lang="pt-BR" sz="1800">
                <a:solidFill>
                  <a:schemeClr val="accent1"/>
                </a:solidFill>
              </a:rPr>
              <a:t>ligado</a:t>
            </a:r>
            <a:r>
              <a:rPr lang="pt-BR" sz="1800"/>
              <a:t> (1) ou </a:t>
            </a:r>
            <a:r>
              <a:rPr lang="pt-BR" sz="1800">
                <a:solidFill>
                  <a:srgbClr val="09A131"/>
                </a:solidFill>
              </a:rPr>
              <a:t>desligado</a:t>
            </a:r>
            <a:r>
              <a:rPr lang="pt-BR" sz="1800"/>
              <a:t> (0).</a:t>
            </a:r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No computador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programas e arquivos são </a:t>
            </a:r>
            <a:r>
              <a:rPr lang="pt-BR" sz="1800">
                <a:solidFill>
                  <a:srgbClr val="2F5496"/>
                </a:solidFill>
              </a:rPr>
              <a:t>codificados</a:t>
            </a:r>
            <a:r>
              <a:rPr lang="pt-BR" sz="1800"/>
              <a:t> em forma binária e armazenados dessa forma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a informação pode ser armazenada em forma magnética (HD, disquete), em forma óptica (CD, DVD, Blu-ray), pulsos elétricos (memória flash).</a:t>
            </a:r>
            <a:endParaRPr/>
          </a:p>
          <a:p>
            <a:pPr marL="228600" lvl="0" indent="-889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Cada algarismo binário é chamado de </a:t>
            </a:r>
            <a:r>
              <a:rPr lang="pt-BR" sz="2200">
                <a:solidFill>
                  <a:srgbClr val="2F5496"/>
                </a:solidFill>
              </a:rPr>
              <a:t>bit</a:t>
            </a:r>
            <a:r>
              <a:rPr lang="pt-BR" sz="2200"/>
              <a:t> (binary digit)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é utilizada a lógica booleana para realização de cálculos.</a:t>
            </a:r>
            <a:endParaRPr/>
          </a:p>
        </p:txBody>
      </p:sp>
      <p:sp>
        <p:nvSpPr>
          <p:cNvPr id="367" name="Google Shape;367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Os conjuntos de bits formam palavras binárias que representam valores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800">
                <a:solidFill>
                  <a:srgbClr val="2F5496"/>
                </a:solidFill>
              </a:rPr>
              <a:t>palavras binárias:</a:t>
            </a:r>
            <a:r>
              <a:rPr lang="pt-BR" sz="1800"/>
              <a:t> indicam a quantidade de bits agrupados pelas mesmas, representando uma variação de números definida: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 b="1"/>
              <a:t>bit</a:t>
            </a:r>
            <a:r>
              <a:rPr lang="pt-BR" sz="1600"/>
              <a:t>: 0 ou 1 (2</a:t>
            </a:r>
            <a:r>
              <a:rPr lang="pt-BR" sz="1600" baseline="30000"/>
              <a:t>1</a:t>
            </a:r>
            <a:r>
              <a:rPr lang="pt-BR" sz="1600"/>
              <a:t> = 2 variações)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 b="1"/>
              <a:t>nibble</a:t>
            </a:r>
            <a:r>
              <a:rPr lang="pt-BR" sz="1600"/>
              <a:t>: 4 bits (2</a:t>
            </a:r>
            <a:r>
              <a:rPr lang="pt-BR" sz="1600" baseline="30000"/>
              <a:t>4</a:t>
            </a:r>
            <a:r>
              <a:rPr lang="pt-BR" sz="1600"/>
              <a:t> = 16 variações)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 b="1"/>
              <a:t>byte</a:t>
            </a:r>
            <a:r>
              <a:rPr lang="pt-BR" sz="1600"/>
              <a:t>: 8 bits (2</a:t>
            </a:r>
            <a:r>
              <a:rPr lang="pt-BR" sz="1600" baseline="30000"/>
              <a:t>8</a:t>
            </a:r>
            <a:r>
              <a:rPr lang="pt-BR" sz="1600"/>
              <a:t> = 256 variações)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 b="1"/>
              <a:t>word</a:t>
            </a:r>
            <a:r>
              <a:rPr lang="pt-BR" sz="1600"/>
              <a:t>: 16 bits (2</a:t>
            </a:r>
            <a:r>
              <a:rPr lang="pt-BR" sz="1600" baseline="30000"/>
              <a:t>16</a:t>
            </a:r>
            <a:r>
              <a:rPr lang="pt-BR" sz="1600"/>
              <a:t> = 65.536 variações)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 b="1"/>
              <a:t>double word</a:t>
            </a:r>
            <a:r>
              <a:rPr lang="pt-BR" sz="1600"/>
              <a:t> = 32 bits (2</a:t>
            </a:r>
            <a:r>
              <a:rPr lang="pt-BR" sz="1600" baseline="30000"/>
              <a:t>32</a:t>
            </a:r>
            <a:r>
              <a:rPr lang="pt-BR" sz="1600"/>
              <a:t> = 4.294.967.296 variações)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 b="1"/>
              <a:t>quad word</a:t>
            </a:r>
            <a:r>
              <a:rPr lang="pt-BR" sz="1600"/>
              <a:t> = 64 bits (2</a:t>
            </a:r>
            <a:r>
              <a:rPr lang="pt-BR" sz="1600" baseline="30000"/>
              <a:t>64</a:t>
            </a:r>
            <a:r>
              <a:rPr lang="pt-BR" sz="1600"/>
              <a:t> = 18.446.744.073.709.551.616 variações)</a:t>
            </a:r>
            <a:endParaRPr sz="2200"/>
          </a:p>
        </p:txBody>
      </p:sp>
      <p:sp>
        <p:nvSpPr>
          <p:cNvPr id="375" name="Google Shape;375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Unidades de grandeza</a:t>
            </a:r>
            <a:endParaRPr/>
          </a:p>
        </p:txBody>
      </p:sp>
      <p:sp>
        <p:nvSpPr>
          <p:cNvPr id="383" name="Google Shape;383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125" lvl="1" indent="-255586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Font typeface="Noto Sans Symbols"/>
              <a:buChar char="🞂"/>
            </a:pPr>
            <a:r>
              <a:rPr lang="pt-BR" sz="2200"/>
              <a:t>Existe um </a:t>
            </a:r>
            <a:r>
              <a:rPr lang="pt-BR" sz="2200">
                <a:solidFill>
                  <a:srgbClr val="2F5496"/>
                </a:solidFill>
              </a:rPr>
              <a:t>sistema de grandezas</a:t>
            </a:r>
            <a:r>
              <a:rPr lang="pt-BR" sz="2200"/>
              <a:t> utilizado na quantificação de elementos (</a:t>
            </a:r>
            <a:r>
              <a:rPr lang="pt-BR" sz="1800"/>
              <a:t>kilo, mega, giga, etc.</a:t>
            </a:r>
            <a:r>
              <a:rPr lang="pt-BR" sz="2200"/>
              <a:t>)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Sistema universal de unidades (</a:t>
            </a:r>
            <a:r>
              <a:rPr lang="pt-BR" sz="2200" b="1"/>
              <a:t>SI</a:t>
            </a:r>
            <a:r>
              <a:rPr lang="pt-BR" sz="2200"/>
              <a:t>) </a:t>
            </a:r>
            <a:r>
              <a:rPr lang="pt-BR" sz="2800" b="1">
                <a:solidFill>
                  <a:srgbClr val="FF0000"/>
                </a:solidFill>
              </a:rPr>
              <a:t>X</a:t>
            </a:r>
            <a:r>
              <a:rPr lang="pt-BR" sz="2200"/>
              <a:t> Comissão eletrotécnica internacional (</a:t>
            </a:r>
            <a:r>
              <a:rPr lang="pt-BR" sz="2200" b="1"/>
              <a:t>IEC</a:t>
            </a:r>
            <a:r>
              <a:rPr lang="pt-BR" sz="2200"/>
              <a:t>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SI 🡺 potência de 10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IEC 🡺 potência de 2</a:t>
            </a: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Ex: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Prefixo K (kilo)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</a:pPr>
            <a:r>
              <a:rPr lang="pt-BR" sz="1600"/>
              <a:t>	SI: representa 10</a:t>
            </a:r>
            <a:r>
              <a:rPr lang="pt-BR" sz="1600" baseline="30000"/>
              <a:t>3</a:t>
            </a:r>
            <a:r>
              <a:rPr lang="pt-BR" sz="1600"/>
              <a:t> vezes (1.000)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</a:pPr>
            <a:r>
              <a:rPr lang="pt-BR" sz="1600"/>
              <a:t>	IEC: representa 2</a:t>
            </a:r>
            <a:r>
              <a:rPr lang="pt-BR" sz="1600" baseline="30000"/>
              <a:t>10</a:t>
            </a:r>
            <a:r>
              <a:rPr lang="pt-BR" sz="1600"/>
              <a:t> vezes (1.024)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Capacidade de  componentes (expectativa X realidade)</a:t>
            </a:r>
            <a:endParaRPr/>
          </a:p>
        </p:txBody>
      </p:sp>
      <p:sp>
        <p:nvSpPr>
          <p:cNvPr id="384" name="Google Shape;384;p2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Prefixos de medida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392" name="Google Shape;392;p2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4" name="Google Shape;394;p27"/>
          <p:cNvGraphicFramePr/>
          <p:nvPr/>
        </p:nvGraphicFramePr>
        <p:xfrm>
          <a:off x="642910" y="1785926"/>
          <a:ext cx="8001050" cy="3708500"/>
        </p:xfrm>
        <a:graphic>
          <a:graphicData uri="http://schemas.openxmlformats.org/drawingml/2006/table">
            <a:tbl>
              <a:tblPr firstRow="1" bandRow="1">
                <a:noFill/>
                <a:tableStyleId>{C67B83E7-A5FB-4990-A754-84ABCC0FEEB0}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Potência de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mili (K)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micro (M)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nano (G)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pico (T)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0,000000000001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femto (P)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0,000000000000001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ato (E)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0,000000000000000001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zepto (Z)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-21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0,000000000000000000001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iocto (Y)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-24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0,000000000000000000000001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5" name="Google Shape;395;p2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Grandezas (SI)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401" name="Google Shape;401;p2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3" name="Google Shape;403;p28"/>
          <p:cNvGraphicFramePr/>
          <p:nvPr/>
        </p:nvGraphicFramePr>
        <p:xfrm>
          <a:off x="642910" y="1785926"/>
          <a:ext cx="8001050" cy="3708500"/>
        </p:xfrm>
        <a:graphic>
          <a:graphicData uri="http://schemas.openxmlformats.org/drawingml/2006/table">
            <a:tbl>
              <a:tblPr firstRow="1" bandRow="1">
                <a:noFill/>
                <a:tableStyleId>{C67B83E7-A5FB-4990-A754-84ABCC0FEEB0}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Potência de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kilo (K)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Mega (M)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Giga (G)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1.000.000.000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Tera (T)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1.000.000.000.000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Peta (P)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1.000.000.000.000.000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Exa (E)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1. 000.000.000.000.000.000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Zeta (Z)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21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1. 000.000.000.000.000.000.000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Yotta (Y)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24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1. 000.000.000.000.000.000.000.000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4" name="Google Shape;404;p2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2"/>
          <p:cNvSpPr txBox="1">
            <a:spLocks noGrp="1"/>
          </p:cNvSpPr>
          <p:nvPr>
            <p:ph type="title"/>
          </p:nvPr>
        </p:nvSpPr>
        <p:spPr>
          <a:xfrm>
            <a:off x="1195535" y="-1571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Componentes básicos do computador</a:t>
            </a:r>
            <a:endParaRPr sz="3200"/>
          </a:p>
        </p:txBody>
      </p:sp>
      <p:sp>
        <p:nvSpPr>
          <p:cNvPr id="104" name="Google Shape;104;p62"/>
          <p:cNvSpPr txBox="1">
            <a:spLocks noGrp="1"/>
          </p:cNvSpPr>
          <p:nvPr>
            <p:ph type="body" idx="1"/>
          </p:nvPr>
        </p:nvSpPr>
        <p:spPr>
          <a:xfrm>
            <a:off x="457200" y="83820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Elementos básicos dos computadores atuais: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Funcionamento básico: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105" name="Google Shape;105;p6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62"/>
          <p:cNvSpPr/>
          <p:nvPr/>
        </p:nvSpPr>
        <p:spPr>
          <a:xfrm>
            <a:off x="-214312" y="6302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3540" y="1571627"/>
            <a:ext cx="58769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2" descr="Arquitetur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0800" y="3849677"/>
            <a:ext cx="6072188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62" descr="Texto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Grandezas (IEC)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410" name="Google Shape;410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2" name="Google Shape;412;p29"/>
          <p:cNvGraphicFramePr/>
          <p:nvPr/>
        </p:nvGraphicFramePr>
        <p:xfrm>
          <a:off x="642910" y="1785926"/>
          <a:ext cx="8001050" cy="3708500"/>
        </p:xfrm>
        <a:graphic>
          <a:graphicData uri="http://schemas.openxmlformats.org/drawingml/2006/table">
            <a:tbl>
              <a:tblPr firstRow="1" bandRow="1">
                <a:noFill/>
                <a:tableStyleId>{C67B83E7-A5FB-4990-A754-84ABCC0FEEB0}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Potência de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Kibi (Ki)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Mebi (Mi)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1.048.576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Gibi (Gi)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30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1.073.741.824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Tebi (Ti)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40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1.099.511.627.776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Pebi (Pi)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1.125.899.906.843.624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Exbi (Ei)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60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1.152.921.504.607.870.976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Zebi (Zi)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70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1.180.591.620.718.458.879.424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Yobi (Yi)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80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1.208.925.819.615.701.892.530.176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3" name="Google Shape;413;p2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É fundamental distinguir as palavras binárias byte e bit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bit 🡺 abreviado com “b” </a:t>
            </a:r>
            <a:r>
              <a:rPr lang="pt-BR" sz="1800" i="1"/>
              <a:t>(letra b minúscula)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byte 🡺 abreviado com “B” </a:t>
            </a:r>
            <a:r>
              <a:rPr lang="pt-BR" sz="1800" i="1"/>
              <a:t>(letra b maiúscula)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i="1"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Sendo assim, 1 kiB é a representação de um kilobyte (1.024 bytes = 8.192 bits), enquanto 1 kb é a representação de um kilobit (1.000 bits)</a:t>
            </a:r>
            <a:r>
              <a:rPr lang="pt-BR" sz="1600" i="1"/>
              <a:t>.</a:t>
            </a:r>
            <a:endParaRPr sz="16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Rede Ethernet 100 megabit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transfere 100.000.000 bits por segundo:</a:t>
            </a:r>
            <a:br>
              <a:rPr lang="pt-BR" sz="1800"/>
            </a:br>
            <a:r>
              <a:rPr lang="pt-BR" sz="1800"/>
              <a:t>100.000.000 / 8 = 12.500.000 bytes/s</a:t>
            </a:r>
            <a:br>
              <a:rPr lang="pt-BR" sz="1800"/>
            </a:br>
            <a:r>
              <a:rPr lang="pt-BR" sz="1800"/>
              <a:t>12.500.000 / 1024^2 = </a:t>
            </a:r>
            <a:r>
              <a:rPr lang="pt-BR" sz="1800" b="1"/>
              <a:t>11,92 MiB/s</a:t>
            </a:r>
            <a:endParaRPr sz="18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Disco rígido 1 TB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Capacidade de 1.000.000.000.000 de bytes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1.000.000.000.000 / 1024 ^ 3 = </a:t>
            </a:r>
            <a:r>
              <a:rPr lang="pt-BR" sz="1800" b="1"/>
              <a:t>931,32 GiB</a:t>
            </a:r>
            <a:endParaRPr sz="1800" b="1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419" name="Google Shape;419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Transmissão de dados</a:t>
            </a:r>
            <a:endParaRPr/>
          </a:p>
        </p:txBody>
      </p:sp>
      <p:sp>
        <p:nvSpPr>
          <p:cNvPr id="427" name="Google Shape;427;p3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Sistema computacional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Entrada de dados 🡺 processamento 🡺 saída de dados</a:t>
            </a: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Necessidade de </a:t>
            </a:r>
            <a:r>
              <a:rPr lang="pt-BR" sz="1800">
                <a:solidFill>
                  <a:srgbClr val="757070"/>
                </a:solidFill>
              </a:rPr>
              <a:t>comunicação</a:t>
            </a:r>
            <a:r>
              <a:rPr lang="pt-BR" sz="1800"/>
              <a:t> entre os componentes 🡺 transmitir dados</a:t>
            </a:r>
            <a:endParaRPr sz="1800"/>
          </a:p>
          <a:p>
            <a:pPr marL="228600" lvl="0" indent="-889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A transmissão de dados entre os componentes é regrada por um </a:t>
            </a:r>
            <a:r>
              <a:rPr lang="pt-BR" sz="2200">
                <a:solidFill>
                  <a:srgbClr val="2F5496"/>
                </a:solidFill>
              </a:rPr>
              <a:t>sinal de controle </a:t>
            </a:r>
            <a:r>
              <a:rPr lang="pt-BR" sz="2200"/>
              <a:t>chamado </a:t>
            </a:r>
            <a:r>
              <a:rPr lang="pt-BR" sz="2200" b="1" u="sng"/>
              <a:t>clock</a:t>
            </a:r>
            <a:endParaRPr sz="2200" u="sng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Circuito que emite uma série de pulsos com uma largura de pulso precisa e intervalos precisos entre pulsos consecutivos;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usado para </a:t>
            </a:r>
            <a:r>
              <a:rPr lang="pt-BR" sz="1800">
                <a:solidFill>
                  <a:srgbClr val="2F5496"/>
                </a:solidFill>
              </a:rPr>
              <a:t>sincronizar</a:t>
            </a:r>
            <a:r>
              <a:rPr lang="pt-BR" sz="1800"/>
              <a:t> o transmissor com o receptor;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toda a comunicação realizada é regrada obrigatoriamente por ele;</a:t>
            </a:r>
            <a:endParaRPr/>
          </a:p>
        </p:txBody>
      </p:sp>
      <p:sp>
        <p:nvSpPr>
          <p:cNvPr id="428" name="Google Shape;428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Clock</a:t>
            </a:r>
            <a:endParaRPr sz="2200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diagrama de temporização dá quatro referências de tempo para eventos discretos:</a:t>
            </a:r>
            <a:endParaRPr sz="1800"/>
          </a:p>
          <a:p>
            <a:pPr marL="712788" lvl="1" indent="-4572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Fase ascendente de C1.</a:t>
            </a:r>
            <a:endParaRPr/>
          </a:p>
          <a:p>
            <a:pPr marL="712788" lvl="1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Fase descendente de C1.</a:t>
            </a:r>
            <a:endParaRPr/>
          </a:p>
          <a:p>
            <a:pPr marL="712788" lvl="1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Fase ascendente de C2.</a:t>
            </a:r>
            <a:endParaRPr/>
          </a:p>
          <a:p>
            <a:pPr marL="712788" lvl="1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Fase descendente de C2.</a:t>
            </a:r>
            <a:endParaRPr sz="1400"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436" name="Google Shape;436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7091" y="3813499"/>
            <a:ext cx="5172223" cy="208723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428750"/>
            <a:ext cx="8251825" cy="350043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3"/>
          <p:cNvSpPr txBox="1"/>
          <p:nvPr/>
        </p:nvSpPr>
        <p:spPr>
          <a:xfrm>
            <a:off x="1331640" y="4993431"/>
            <a:ext cx="64087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Torres, 2001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Frequência do clock</a:t>
            </a:r>
            <a:endParaRPr sz="2200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indica a quantidade de pulsos por segundo existente, determinando a velocidade da transmissão </a:t>
            </a:r>
            <a:r>
              <a:rPr lang="pt-BR" sz="1800" b="1">
                <a:solidFill>
                  <a:srgbClr val="2F5496"/>
                </a:solidFill>
              </a:rPr>
              <a:t>(freqüência de operação)</a:t>
            </a:r>
            <a:r>
              <a:rPr lang="pt-BR" sz="1800" b="1"/>
              <a:t>;</a:t>
            </a: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freqüência é medida em Hertz (Hz), indicando ciclos por segundo;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Clock de 1 Hz = 1ciclo por segundo;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Clock de 100 MHz = 100 milhões de ciclos por segundo.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Em cada pulso de clock uma operação pode ser  realizada (transmissão de dado(s), execução de uma tarefa, etc.)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aumentando a freqüência do clock aumenta-se as possibilidades de operações.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454" name="Google Shape;454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A </a:t>
            </a:r>
            <a:r>
              <a:rPr lang="pt-BR" sz="2200">
                <a:solidFill>
                  <a:srgbClr val="2F5496"/>
                </a:solidFill>
              </a:rPr>
              <a:t>comunicação</a:t>
            </a:r>
            <a:r>
              <a:rPr lang="pt-BR" sz="2200"/>
              <a:t> entre dispositivos ocorre de duas formas: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Transmissão paralela;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Transmissão em série.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Cada dispositivo somente se comunica </a:t>
            </a:r>
            <a:r>
              <a:rPr lang="pt-BR" sz="2200" u="sng"/>
              <a:t>diretamente</a:t>
            </a:r>
            <a:r>
              <a:rPr lang="pt-BR" sz="2200"/>
              <a:t> com dispositivos que manipulem a </a:t>
            </a:r>
            <a:r>
              <a:rPr lang="pt-BR" sz="2200">
                <a:solidFill>
                  <a:srgbClr val="2F5496"/>
                </a:solidFill>
              </a:rPr>
              <a:t>mesma quantidade</a:t>
            </a:r>
            <a:r>
              <a:rPr lang="pt-BR" sz="2200"/>
              <a:t> de bits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1 bit -&gt; 1 bit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8 bits -&gt; 8 bits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16 bits -&gt; 16 bits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32 bits -&gt; 32 bits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64 bits -&gt; 64 bits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Transmissão paralela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bits são transmitidos </a:t>
            </a:r>
            <a:r>
              <a:rPr lang="pt-BR" sz="1800">
                <a:solidFill>
                  <a:srgbClr val="2F5496"/>
                </a:solidFill>
              </a:rPr>
              <a:t>simultaneamente</a:t>
            </a:r>
            <a:r>
              <a:rPr lang="pt-BR" sz="1800"/>
              <a:t> ao receptor, através de vias paralelas (um bit por via).</a:t>
            </a:r>
            <a:endParaRPr/>
          </a:p>
        </p:txBody>
      </p:sp>
      <p:sp>
        <p:nvSpPr>
          <p:cNvPr id="470" name="Google Shape;470;p3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975" y="2788915"/>
            <a:ext cx="151447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9875" y="2788915"/>
            <a:ext cx="15240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475" y="2931790"/>
            <a:ext cx="4381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76938" y="2931790"/>
            <a:ext cx="4381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38538" y="2990528"/>
            <a:ext cx="2952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10225" y="2977828"/>
            <a:ext cx="2952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5725" y="3012753"/>
            <a:ext cx="159067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6"/>
          <p:cNvSpPr txBox="1"/>
          <p:nvPr/>
        </p:nvSpPr>
        <p:spPr>
          <a:xfrm>
            <a:off x="1331640" y="5929535"/>
            <a:ext cx="64087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Torres, 2001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Os circuitos internos do micro, </a:t>
            </a:r>
            <a:r>
              <a:rPr lang="pt-BR" sz="1800" u="sng"/>
              <a:t>em sua maioria</a:t>
            </a:r>
            <a:r>
              <a:rPr lang="pt-BR" sz="1800"/>
              <a:t>, se comunicam de forma paralela.</a:t>
            </a:r>
            <a:endParaRPr/>
          </a:p>
        </p:txBody>
      </p:sp>
      <p:sp>
        <p:nvSpPr>
          <p:cNvPr id="486" name="Google Shape;486;p3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813" y="2614613"/>
            <a:ext cx="3619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4488" y="2614613"/>
            <a:ext cx="361950" cy="2600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p37"/>
          <p:cNvGrpSpPr/>
          <p:nvPr/>
        </p:nvGrpSpPr>
        <p:grpSpPr>
          <a:xfrm>
            <a:off x="539552" y="2636912"/>
            <a:ext cx="8072438" cy="2571750"/>
            <a:chOff x="571500" y="2663825"/>
            <a:chExt cx="8072438" cy="2571750"/>
          </a:xfrm>
        </p:grpSpPr>
        <p:pic>
          <p:nvPicPr>
            <p:cNvPr id="491" name="Google Shape;491;p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1500" y="3043238"/>
              <a:ext cx="1343025" cy="188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805488" y="3424238"/>
              <a:ext cx="283845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3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70138" y="2663825"/>
              <a:ext cx="3105150" cy="2571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4" name="Google Shape;494;p37"/>
          <p:cNvSpPr txBox="1"/>
          <p:nvPr/>
        </p:nvSpPr>
        <p:spPr>
          <a:xfrm>
            <a:off x="1331640" y="5301208"/>
            <a:ext cx="64087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Torres, 2001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velocidade de transmissão paralela depende da quantidade de </a:t>
            </a:r>
            <a:r>
              <a:rPr lang="pt-BR" sz="1800">
                <a:solidFill>
                  <a:srgbClr val="2F5496"/>
                </a:solidFill>
              </a:rPr>
              <a:t>bits</a:t>
            </a:r>
            <a:r>
              <a:rPr lang="pt-BR" sz="1800"/>
              <a:t> que são transmitidos por vez e da </a:t>
            </a:r>
            <a:r>
              <a:rPr lang="pt-BR" sz="1800">
                <a:solidFill>
                  <a:srgbClr val="2F5496"/>
                </a:solidFill>
              </a:rPr>
              <a:t>freqüência</a:t>
            </a:r>
            <a:r>
              <a:rPr lang="pt-BR" sz="1800"/>
              <a:t> de operação do dispositivo;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velocidade de transmissão paralela foi padronizada em </a:t>
            </a:r>
            <a:r>
              <a:rPr lang="pt-BR" sz="1800">
                <a:solidFill>
                  <a:srgbClr val="2F5496"/>
                </a:solidFill>
              </a:rPr>
              <a:t>Bytes</a:t>
            </a:r>
            <a:r>
              <a:rPr lang="pt-BR" sz="1800"/>
              <a:t> por segundo (B/s);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Qual dispositivo tem melhor taxa de transferência?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64 bits com clock de 100 MHz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128 bits com clock de 50 MHz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32 bits com clock de 200 MHz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Velocidade de transmissão paralela</a:t>
            </a:r>
            <a:r>
              <a:rPr lang="pt-BR" sz="2000"/>
              <a:t>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Taxa de transferência = clock (em Hz) x quantidade de bits ÷ 8</a:t>
            </a:r>
            <a:endParaRPr sz="1800"/>
          </a:p>
        </p:txBody>
      </p:sp>
      <p:sp>
        <p:nvSpPr>
          <p:cNvPr id="501" name="Google Shape;501;p3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4427984" y="2828568"/>
            <a:ext cx="1422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800 MB/s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4416392" y="3066013"/>
            <a:ext cx="1422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800 MB/s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8"/>
          <p:cNvSpPr txBox="1"/>
          <p:nvPr/>
        </p:nvSpPr>
        <p:spPr>
          <a:xfrm>
            <a:off x="4416392" y="3371450"/>
            <a:ext cx="1422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800 MB/s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3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Modelo de Von Neumann: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Princípio:</a:t>
            </a:r>
            <a:endParaRPr sz="24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As instruções seriam armazenadas na memória do computador para então serem executadas;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No momento da execução, as instruções seriam obtidas com rapidez eletrônica.</a:t>
            </a:r>
            <a:endParaRPr/>
          </a:p>
        </p:txBody>
      </p:sp>
      <p:sp>
        <p:nvSpPr>
          <p:cNvPr id="116" name="Google Shape;116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63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63"/>
          <p:cNvGrpSpPr/>
          <p:nvPr/>
        </p:nvGrpSpPr>
        <p:grpSpPr>
          <a:xfrm>
            <a:off x="1714480" y="1571612"/>
            <a:ext cx="5429288" cy="2888298"/>
            <a:chOff x="1714480" y="1714488"/>
            <a:chExt cx="5572164" cy="3177128"/>
          </a:xfrm>
        </p:grpSpPr>
        <p:grpSp>
          <p:nvGrpSpPr>
            <p:cNvPr id="119" name="Google Shape;119;p63"/>
            <p:cNvGrpSpPr/>
            <p:nvPr/>
          </p:nvGrpSpPr>
          <p:grpSpPr>
            <a:xfrm>
              <a:off x="2571736" y="1714488"/>
              <a:ext cx="3286148" cy="500066"/>
              <a:chOff x="2571736" y="1714488"/>
              <a:chExt cx="3286148" cy="500066"/>
            </a:xfrm>
          </p:grpSpPr>
          <p:sp>
            <p:nvSpPr>
              <p:cNvPr id="120" name="Google Shape;120;p63"/>
              <p:cNvSpPr/>
              <p:nvPr/>
            </p:nvSpPr>
            <p:spPr>
              <a:xfrm>
                <a:off x="2571736" y="1714488"/>
                <a:ext cx="3286148" cy="50006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63"/>
              <p:cNvSpPr txBox="1"/>
              <p:nvPr/>
            </p:nvSpPr>
            <p:spPr>
              <a:xfrm>
                <a:off x="3500430" y="1785926"/>
                <a:ext cx="1428760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MEMÓRIA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63"/>
            <p:cNvGrpSpPr/>
            <p:nvPr/>
          </p:nvGrpSpPr>
          <p:grpSpPr>
            <a:xfrm>
              <a:off x="1714480" y="2714620"/>
              <a:ext cx="2071702" cy="1285884"/>
              <a:chOff x="1714480" y="2714620"/>
              <a:chExt cx="2071702" cy="1285884"/>
            </a:xfrm>
          </p:grpSpPr>
          <p:sp>
            <p:nvSpPr>
              <p:cNvPr id="123" name="Google Shape;123;p63"/>
              <p:cNvSpPr/>
              <p:nvPr/>
            </p:nvSpPr>
            <p:spPr>
              <a:xfrm>
                <a:off x="1714480" y="2714620"/>
                <a:ext cx="2071702" cy="128588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63"/>
              <p:cNvSpPr txBox="1"/>
              <p:nvPr/>
            </p:nvSpPr>
            <p:spPr>
              <a:xfrm>
                <a:off x="1902290" y="3023487"/>
                <a:ext cx="1674756" cy="643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UNIDADE DE CONTROLE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125;p63"/>
            <p:cNvGrpSpPr/>
            <p:nvPr/>
          </p:nvGrpSpPr>
          <p:grpSpPr>
            <a:xfrm>
              <a:off x="4643438" y="2714620"/>
              <a:ext cx="2071702" cy="1285884"/>
              <a:chOff x="4643438" y="2714620"/>
              <a:chExt cx="2071702" cy="1285884"/>
            </a:xfrm>
          </p:grpSpPr>
          <p:sp>
            <p:nvSpPr>
              <p:cNvPr id="126" name="Google Shape;126;p63"/>
              <p:cNvSpPr/>
              <p:nvPr/>
            </p:nvSpPr>
            <p:spPr>
              <a:xfrm>
                <a:off x="4643438" y="2714620"/>
                <a:ext cx="2071702" cy="128588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63"/>
              <p:cNvSpPr txBox="1"/>
              <p:nvPr/>
            </p:nvSpPr>
            <p:spPr>
              <a:xfrm>
                <a:off x="4643438" y="2714620"/>
                <a:ext cx="2071702" cy="643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UNIDADE LÓGICA E ARITMÉTICA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63"/>
              <p:cNvSpPr/>
              <p:nvPr/>
            </p:nvSpPr>
            <p:spPr>
              <a:xfrm>
                <a:off x="5032310" y="3429000"/>
                <a:ext cx="1285884" cy="28575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63"/>
              <p:cNvSpPr txBox="1"/>
              <p:nvPr/>
            </p:nvSpPr>
            <p:spPr>
              <a:xfrm>
                <a:off x="5072066" y="3429000"/>
                <a:ext cx="1214446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acumulador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63"/>
            <p:cNvGrpSpPr/>
            <p:nvPr/>
          </p:nvGrpSpPr>
          <p:grpSpPr>
            <a:xfrm>
              <a:off x="4000496" y="4500570"/>
              <a:ext cx="1500198" cy="372410"/>
              <a:chOff x="4214810" y="4519206"/>
              <a:chExt cx="1500198" cy="372410"/>
            </a:xfrm>
          </p:grpSpPr>
          <p:sp>
            <p:nvSpPr>
              <p:cNvPr id="131" name="Google Shape;131;p63"/>
              <p:cNvSpPr/>
              <p:nvPr/>
            </p:nvSpPr>
            <p:spPr>
              <a:xfrm>
                <a:off x="4214810" y="4550888"/>
                <a:ext cx="1500198" cy="28575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63"/>
              <p:cNvSpPr txBox="1"/>
              <p:nvPr/>
            </p:nvSpPr>
            <p:spPr>
              <a:xfrm>
                <a:off x="4357686" y="4519206"/>
                <a:ext cx="1214446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ENTRADA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63"/>
            <p:cNvGrpSpPr/>
            <p:nvPr/>
          </p:nvGrpSpPr>
          <p:grpSpPr>
            <a:xfrm>
              <a:off x="5786446" y="4519206"/>
              <a:ext cx="1500198" cy="372410"/>
              <a:chOff x="6072198" y="4519206"/>
              <a:chExt cx="1500198" cy="372410"/>
            </a:xfrm>
          </p:grpSpPr>
          <p:sp>
            <p:nvSpPr>
              <p:cNvPr id="134" name="Google Shape;134;p63"/>
              <p:cNvSpPr/>
              <p:nvPr/>
            </p:nvSpPr>
            <p:spPr>
              <a:xfrm>
                <a:off x="6072198" y="4550888"/>
                <a:ext cx="1500198" cy="28575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63"/>
              <p:cNvSpPr txBox="1"/>
              <p:nvPr/>
            </p:nvSpPr>
            <p:spPr>
              <a:xfrm>
                <a:off x="6215074" y="4519206"/>
                <a:ext cx="1214446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SAÍDA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6" name="Google Shape;136;p63"/>
            <p:cNvCxnSpPr/>
            <p:nvPr/>
          </p:nvCxnSpPr>
          <p:spPr>
            <a:xfrm rot="5400000">
              <a:off x="2499901" y="2473405"/>
              <a:ext cx="428628" cy="79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37" name="Google Shape;137;p63"/>
            <p:cNvCxnSpPr/>
            <p:nvPr/>
          </p:nvCxnSpPr>
          <p:spPr>
            <a:xfrm rot="5400000">
              <a:off x="5429653" y="2486657"/>
              <a:ext cx="428628" cy="79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38" name="Google Shape;138;p63"/>
            <p:cNvCxnSpPr/>
            <p:nvPr/>
          </p:nvCxnSpPr>
          <p:spPr>
            <a:xfrm rot="-5400000">
              <a:off x="3213884" y="2473008"/>
              <a:ext cx="428628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39" name="Google Shape;139;p63"/>
            <p:cNvCxnSpPr/>
            <p:nvPr/>
          </p:nvCxnSpPr>
          <p:spPr>
            <a:xfrm rot="-5400000">
              <a:off x="4714082" y="2473008"/>
              <a:ext cx="428628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40" name="Google Shape;140;p63"/>
            <p:cNvCxnSpPr/>
            <p:nvPr/>
          </p:nvCxnSpPr>
          <p:spPr>
            <a:xfrm>
              <a:off x="3902554" y="3071810"/>
              <a:ext cx="642942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41" name="Google Shape;141;p63"/>
            <p:cNvCxnSpPr/>
            <p:nvPr/>
          </p:nvCxnSpPr>
          <p:spPr>
            <a:xfrm rot="10800000">
              <a:off x="3889302" y="3643314"/>
              <a:ext cx="642942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42" name="Google Shape;142;p63"/>
            <p:cNvCxnSpPr/>
            <p:nvPr/>
          </p:nvCxnSpPr>
          <p:spPr>
            <a:xfrm rot="10800000" flipH="1">
              <a:off x="4857752" y="3786190"/>
              <a:ext cx="785818" cy="6429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43" name="Google Shape;143;p63"/>
            <p:cNvCxnSpPr/>
            <p:nvPr/>
          </p:nvCxnSpPr>
          <p:spPr>
            <a:xfrm rot="-5400000" flipH="1">
              <a:off x="5708161" y="3747660"/>
              <a:ext cx="692355" cy="7500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144" name="Google Shape;144;p6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Transmissão em série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é caracterizada por transmitir apenas um </a:t>
            </a:r>
            <a:r>
              <a:rPr lang="pt-BR" sz="1800">
                <a:solidFill>
                  <a:srgbClr val="2F5496"/>
                </a:solidFill>
              </a:rPr>
              <a:t>bit por vez</a:t>
            </a:r>
            <a:r>
              <a:rPr lang="pt-BR" sz="1800"/>
              <a:t>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grande diferença entre a transmissão em série e a paralela é a velocidade de transmissão;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como possui um único fio para transmitir as informações, ela sofre </a:t>
            </a:r>
            <a:r>
              <a:rPr lang="pt-BR" sz="1800">
                <a:solidFill>
                  <a:srgbClr val="2F5496"/>
                </a:solidFill>
              </a:rPr>
              <a:t>menos</a:t>
            </a:r>
            <a:r>
              <a:rPr lang="pt-BR" sz="1800"/>
              <a:t> com os problemas de ruído;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é o método de transmissão </a:t>
            </a:r>
            <a:r>
              <a:rPr lang="pt-BR" sz="1800" u="sng"/>
              <a:t>mais adotado</a:t>
            </a:r>
            <a:r>
              <a:rPr lang="pt-BR" sz="1800"/>
              <a:t> para dispositivos localizados fora do micro.</a:t>
            </a:r>
            <a:endParaRPr/>
          </a:p>
        </p:txBody>
      </p:sp>
      <p:sp>
        <p:nvSpPr>
          <p:cNvPr id="512" name="Google Shape;512;p3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Transmissão em Série Síncrona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Utiliza uma </a:t>
            </a:r>
            <a:r>
              <a:rPr lang="pt-BR" sz="1600">
                <a:solidFill>
                  <a:schemeClr val="accent1"/>
                </a:solidFill>
              </a:rPr>
              <a:t>via específica</a:t>
            </a:r>
            <a:r>
              <a:rPr lang="pt-BR" sz="1600"/>
              <a:t> para a transmissão dos dados;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Utiliza um fio </a:t>
            </a:r>
            <a:r>
              <a:rPr lang="pt-BR" sz="1600">
                <a:solidFill>
                  <a:srgbClr val="757070"/>
                </a:solidFill>
              </a:rPr>
              <a:t>independente</a:t>
            </a:r>
            <a:r>
              <a:rPr lang="pt-BR" sz="1600"/>
              <a:t> para a transmissão do sinal de clock, que é usado pelo receptor para saber onde começa e onde termina cada dado que está sendo transmitido.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Transmissão em Série Assíncrona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o </a:t>
            </a:r>
            <a:r>
              <a:rPr lang="pt-BR" sz="1600">
                <a:solidFill>
                  <a:srgbClr val="757070"/>
                </a:solidFill>
              </a:rPr>
              <a:t>mesmo canal</a:t>
            </a:r>
            <a:r>
              <a:rPr lang="pt-BR" sz="1600"/>
              <a:t> onde os dados são transmitidos é usado para a transmissão dos sinais de sincronismo entre o transmissor e o receptor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são transmitidos dois sinais de sincronismo, chamados start bit e stop bit, indicando, respectivamente, o início e o fim da transmissão de um grupo de bits.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transmissão serial</a:t>
            </a:r>
            <a:r>
              <a:rPr lang="pt-BR" sz="2000"/>
              <a:t> </a:t>
            </a:r>
            <a:r>
              <a:rPr lang="pt-BR" sz="1800"/>
              <a:t>é medida em bits por segundo (bps), já que nesse tipo de transmissão os dados são enviados bit a bit.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D966"/>
              </a:buClr>
              <a:buSzPts val="1800"/>
              <a:buChar char="•"/>
            </a:pPr>
            <a:r>
              <a:rPr lang="pt-BR" sz="1800"/>
              <a:t>Ex: placa ethernet  = 100 Mbps</a:t>
            </a:r>
            <a:endParaRPr/>
          </a:p>
        </p:txBody>
      </p:sp>
      <p:sp>
        <p:nvSpPr>
          <p:cNvPr id="520" name="Google Shape;520;p4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Problemas em Transmissão de Dados</a:t>
            </a:r>
            <a:endParaRPr/>
          </a:p>
        </p:txBody>
      </p:sp>
      <p:sp>
        <p:nvSpPr>
          <p:cNvPr id="528" name="Google Shape;528;p4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Problema = Ruído ( interferência eletromagnética 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Quando uma corrente elétrica passa por um fio, é criado um campo eletromagnético ao redor;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Se o campo eletromagnético for muito forte, será gerado um </a:t>
            </a:r>
            <a:r>
              <a:rPr lang="pt-BR" sz="1800">
                <a:solidFill>
                  <a:srgbClr val="2F5496"/>
                </a:solidFill>
              </a:rPr>
              <a:t>ruído</a:t>
            </a:r>
            <a:r>
              <a:rPr lang="pt-BR" sz="1800"/>
              <a:t> no fio ao lado, corrompendo a informação transmitida;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Quanto maior for a freqüência (clock), maior será a possibilidade de ocorrer ruído.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529" name="Google Shape;529;p4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563" y="3933056"/>
            <a:ext cx="41910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2"/>
          <p:cNvSpPr txBox="1"/>
          <p:nvPr/>
        </p:nvSpPr>
        <p:spPr>
          <a:xfrm>
            <a:off x="1331640" y="5713511"/>
            <a:ext cx="64087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Torres, 2001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Problema = Atenuação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sinal transmitido </a:t>
            </a:r>
            <a:r>
              <a:rPr lang="pt-BR" sz="1800">
                <a:solidFill>
                  <a:srgbClr val="2F5496"/>
                </a:solidFill>
              </a:rPr>
              <a:t>enfraquece</a:t>
            </a:r>
            <a:r>
              <a:rPr lang="pt-BR" sz="1800"/>
              <a:t> à medida em que trafega no fio;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Quanto mais longo for o fio, mais fraco fica o sinal;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Motivo pela transmissão paralela quase não ser usada externamente;</a:t>
            </a:r>
            <a:endParaRPr/>
          </a:p>
        </p:txBody>
      </p:sp>
      <p:sp>
        <p:nvSpPr>
          <p:cNvPr id="539" name="Google Shape;539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3488" y="3140968"/>
            <a:ext cx="7624762" cy="30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3"/>
          <p:cNvSpPr txBox="1"/>
          <p:nvPr/>
        </p:nvSpPr>
        <p:spPr>
          <a:xfrm>
            <a:off x="1475656" y="5805264"/>
            <a:ext cx="64087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Torres, 2001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Correção de Erros</a:t>
            </a:r>
            <a:endParaRPr/>
          </a:p>
        </p:txBody>
      </p:sp>
      <p:sp>
        <p:nvSpPr>
          <p:cNvPr id="549" name="Google Shape;549;p4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Os sistemas de transmissão de dados usam esquemas de correção de erros de modo a verificarem se os dados chegaram íntegros ao destino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Exemplo</a:t>
            </a:r>
            <a:r>
              <a:rPr lang="pt-BR" sz="2400"/>
              <a:t>: Checksum</a:t>
            </a:r>
            <a:endParaRPr sz="2400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transmitidos n dados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transmissor soma os valores = </a:t>
            </a:r>
            <a:r>
              <a:rPr lang="pt-BR" sz="1800" i="1"/>
              <a:t>checksum</a:t>
            </a:r>
            <a:endParaRPr sz="1800" i="1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soma é transmitida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Receptor soma os dados recebidos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compara o valor de checksum obtido com o valor de checksum recebido do transmissor</a:t>
            </a:r>
            <a:endParaRPr sz="2000"/>
          </a:p>
        </p:txBody>
      </p:sp>
      <p:sp>
        <p:nvSpPr>
          <p:cNvPr id="550" name="Google Shape;550;p4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Valores de checksum iguais: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significa que a transmissão foi bem sucedida;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receptor envia uma informação chamada acknowledge (ack) ao transmissor;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transmissão foi bem sucedida e o transmissor pode enviar o próximo grupo de dados.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Valores de checksum diferentes: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dados foram corrompidos no caminho;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 receptor envia uma informação chamada negative acknowledge (nack) ao transmissor;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 transmissor deve reenviar o último grupo de dados;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transmissão fica mais lenta.</a:t>
            </a:r>
            <a:endParaRPr/>
          </a:p>
        </p:txBody>
      </p:sp>
      <p:sp>
        <p:nvSpPr>
          <p:cNvPr id="558" name="Google Shape;558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423bfcabf_1_0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e423bfcabf_1_0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e423bfcabf_1_0"/>
          <p:cNvSpPr txBox="1"/>
          <p:nvPr/>
        </p:nvSpPr>
        <p:spPr>
          <a:xfrm>
            <a:off x="685800" y="550068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Organização Estruturada do Computador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e423bfcabf_1_0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ge423bfcabf_1_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Placa principal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Também conhecida como "motherboard“, "mainboard“ ou “placa-mãe” é a responsável pela </a:t>
            </a:r>
            <a:r>
              <a:rPr lang="pt-BR" sz="1800">
                <a:solidFill>
                  <a:srgbClr val="757070"/>
                </a:solidFill>
              </a:rPr>
              <a:t>interconexão</a:t>
            </a:r>
            <a:r>
              <a:rPr lang="pt-BR" sz="1800"/>
              <a:t> de todas as peças que formam o computador;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É desenvolvida de modo a tornar possível conectar todos os dispositivos que compõem o computador;</a:t>
            </a:r>
            <a:endParaRPr sz="1600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Oferece conexões para o processador, para a memória RAM, para o disco rígido, para os dispositivos de entrada e saída, entre outros.</a:t>
            </a:r>
            <a:endParaRPr/>
          </a:p>
        </p:txBody>
      </p:sp>
      <p:sp>
        <p:nvSpPr>
          <p:cNvPr id="152" name="Google Shape;152;p8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86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8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87"/>
          <p:cNvSpPr/>
          <p:nvPr/>
        </p:nvSpPr>
        <p:spPr>
          <a:xfrm>
            <a:off x="-214312" y="554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7"/>
          <p:cNvSpPr txBox="1">
            <a:spLocks noGrp="1"/>
          </p:cNvSpPr>
          <p:nvPr>
            <p:ph type="body" idx="1"/>
          </p:nvPr>
        </p:nvSpPr>
        <p:spPr>
          <a:xfrm>
            <a:off x="457200" y="73739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Processador</a:t>
            </a:r>
            <a:r>
              <a:rPr lang="pt-BR" sz="2200"/>
              <a:t>: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CPU (Central Processing Unit) ou UCP (Unidade Central de Processamento);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São circuitos integrados passíveis de programação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segue instruções que são comandos executados por ele;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>
                <a:solidFill>
                  <a:srgbClr val="757070"/>
                </a:solidFill>
              </a:rPr>
              <a:t>manipula e processa dados</a:t>
            </a:r>
            <a:r>
              <a:rPr lang="pt-BR" sz="1600"/>
              <a:t>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executa tarefas predefinidas;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Principal função: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receber dados 🡺 processar esses dados (conforme programação prévia) 🡺 devolver o resultado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Qualquer sistema eletrônico que permita ser programado tem um processador o controlando;</a:t>
            </a:r>
            <a:endParaRPr/>
          </a:p>
        </p:txBody>
      </p:sp>
      <p:sp>
        <p:nvSpPr>
          <p:cNvPr id="163" name="Google Shape;163;p8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7"/>
          <p:cNvSpPr txBox="1">
            <a:spLocks noGrp="1"/>
          </p:cNvSpPr>
          <p:nvPr>
            <p:ph type="body" idx="1"/>
          </p:nvPr>
        </p:nvSpPr>
        <p:spPr>
          <a:xfrm>
            <a:off x="426900" y="4596776"/>
            <a:ext cx="8229600" cy="2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Cada processador entende uma quantidade finita de instruções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elas são listadas em uma tabela conhecida como </a:t>
            </a:r>
            <a:r>
              <a:rPr lang="pt-BR" sz="1600" i="1"/>
              <a:t>conjunto de instruções;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Cada processador tem um conjunto de instruções diferentes.</a:t>
            </a:r>
            <a:endParaRPr/>
          </a:p>
        </p:txBody>
      </p:sp>
      <p:pic>
        <p:nvPicPr>
          <p:cNvPr id="165" name="Google Shape;165;p8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9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Memórias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Armazenam as informações dentro do sistema computacional;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Quando se executa uma informação, é necessário que ela seja transferida, normalmente, do disco rígido (memória secundária) para a memória RAM (principal), passando pela memória cache, até chegar no processador.</a:t>
            </a:r>
            <a:endParaRPr/>
          </a:p>
          <a:p>
            <a:pPr marL="685800" lvl="1" indent="-101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101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71" name="Google Shape;171;p8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89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4438" y="3284984"/>
            <a:ext cx="6858000" cy="295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8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0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RAM (Random Access Memory)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memória principal do computador;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é nela onde o processador busca instruções para serem processadas;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é um circuito eletrônico que </a:t>
            </a:r>
            <a:r>
              <a:rPr lang="pt-BR" sz="1600">
                <a:solidFill>
                  <a:srgbClr val="757070"/>
                </a:solidFill>
              </a:rPr>
              <a:t>permite a leitura e a escrita de dados</a:t>
            </a:r>
            <a:r>
              <a:rPr lang="pt-BR" sz="1600"/>
              <a:t> em seu interior;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é uma memória volátil: quando cortada sua alimentação elétrica os dados armazenados nela são perdidos.</a:t>
            </a:r>
            <a:endParaRPr/>
          </a:p>
        </p:txBody>
      </p:sp>
      <p:sp>
        <p:nvSpPr>
          <p:cNvPr id="181" name="Google Shape;181;p9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90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0"/>
          <p:cNvSpPr txBox="1">
            <a:spLocks noGrp="1"/>
          </p:cNvSpPr>
          <p:nvPr>
            <p:ph type="body" idx="1"/>
          </p:nvPr>
        </p:nvSpPr>
        <p:spPr>
          <a:xfrm>
            <a:off x="533400" y="3762301"/>
            <a:ext cx="8229600" cy="2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ROM (Read Only Memory)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é um circuito eletrônico de memória, utilizada, em sua maioria, para </a:t>
            </a:r>
            <a:r>
              <a:rPr lang="pt-BR" sz="1600">
                <a:solidFill>
                  <a:srgbClr val="757070"/>
                </a:solidFill>
              </a:rPr>
              <a:t>leitura</a:t>
            </a:r>
            <a:r>
              <a:rPr lang="pt-BR" sz="1600"/>
              <a:t>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seu conteúdo não é perdido quando cortada sua alimentação;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o programa necessário para dar partida no micro é gravado em uma memória ROM que é acessada pelo processador que lê e executa o programa que está localizado nela (BIOS, POST, SETUP);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Um programa (software), quando armazenado em ROM, recebe o nome de </a:t>
            </a:r>
            <a:r>
              <a:rPr lang="pt-BR" sz="1600" i="1">
                <a:solidFill>
                  <a:srgbClr val="757070"/>
                </a:solidFill>
              </a:rPr>
              <a:t>firmware</a:t>
            </a:r>
            <a:r>
              <a:rPr lang="pt-BR" sz="1600"/>
              <a:t>.</a:t>
            </a:r>
            <a:endParaRPr/>
          </a:p>
        </p:txBody>
      </p:sp>
      <p:pic>
        <p:nvPicPr>
          <p:cNvPr id="185" name="Google Shape;185;p9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2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Cache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circuito eletrônico de memória volátil de alto desempenho que </a:t>
            </a:r>
            <a:r>
              <a:rPr lang="pt-BR" sz="1600">
                <a:solidFill>
                  <a:srgbClr val="757070"/>
                </a:solidFill>
              </a:rPr>
              <a:t>intermedia</a:t>
            </a:r>
            <a:r>
              <a:rPr lang="pt-BR" sz="1600"/>
              <a:t> o acesso (leitura e escrita de dados) do processador à memória  RAM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191" name="Google Shape;191;p9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92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92"/>
          <p:cNvGrpSpPr/>
          <p:nvPr/>
        </p:nvGrpSpPr>
        <p:grpSpPr>
          <a:xfrm>
            <a:off x="1691680" y="2636912"/>
            <a:ext cx="6143675" cy="1785938"/>
            <a:chOff x="817190" y="2636912"/>
            <a:chExt cx="6143675" cy="1785938"/>
          </a:xfrm>
        </p:grpSpPr>
        <p:pic>
          <p:nvPicPr>
            <p:cNvPr id="195" name="Google Shape;195;p92"/>
            <p:cNvPicPr preferRelativeResize="0"/>
            <p:nvPr/>
          </p:nvPicPr>
          <p:blipFill rotWithShape="1">
            <a:blip r:embed="rId3">
              <a:alphaModFix/>
            </a:blip>
            <a:srcRect r="46666"/>
            <a:stretch/>
          </p:blipFill>
          <p:spPr>
            <a:xfrm>
              <a:off x="817190" y="2636912"/>
              <a:ext cx="4114850" cy="178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92"/>
            <p:cNvPicPr preferRelativeResize="0"/>
            <p:nvPr/>
          </p:nvPicPr>
          <p:blipFill rotWithShape="1">
            <a:blip r:embed="rId3">
              <a:alphaModFix/>
            </a:blip>
            <a:srcRect l="73704"/>
            <a:stretch/>
          </p:blipFill>
          <p:spPr>
            <a:xfrm>
              <a:off x="4932040" y="2636912"/>
              <a:ext cx="2028825" cy="17859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" name="Google Shape;197;p92"/>
          <p:cNvSpPr txBox="1">
            <a:spLocks noGrp="1"/>
          </p:cNvSpPr>
          <p:nvPr>
            <p:ph type="body" idx="1"/>
          </p:nvPr>
        </p:nvSpPr>
        <p:spPr>
          <a:xfrm>
            <a:off x="509525" y="4530376"/>
            <a:ext cx="8229600" cy="18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Registradores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são dispositivos voláteis que armazenam </a:t>
            </a:r>
            <a:r>
              <a:rPr lang="pt-BR" sz="1600">
                <a:solidFill>
                  <a:srgbClr val="757070"/>
                </a:solidFill>
              </a:rPr>
              <a:t>valores temporários</a:t>
            </a:r>
            <a:r>
              <a:rPr lang="pt-BR" sz="1600"/>
              <a:t>, principalmente dentro dos processadores;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utilizados para armazenar instruções, e dados referenciados por elas, necessárias para realização de tarefas, bem como o resultado gerado pelo seu processamento.</a:t>
            </a:r>
            <a:endParaRPr/>
          </a:p>
        </p:txBody>
      </p:sp>
      <p:pic>
        <p:nvPicPr>
          <p:cNvPr id="198" name="Google Shape;198;p9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3072</Words>
  <Application>Microsoft Office PowerPoint</Application>
  <PresentationFormat>Apresentação na tela (4:3)</PresentationFormat>
  <Paragraphs>503</Paragraphs>
  <Slides>46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Calibri</vt:lpstr>
      <vt:lpstr>Noto Sans Symbols</vt:lpstr>
      <vt:lpstr>Times New Roman</vt:lpstr>
      <vt:lpstr>Verdana</vt:lpstr>
      <vt:lpstr>Office Theme</vt:lpstr>
      <vt:lpstr>Apresentação do PowerPoint</vt:lpstr>
      <vt:lpstr>Estrutura e Função</vt:lpstr>
      <vt:lpstr>Componentes básicos do computador</vt:lpstr>
      <vt:lpstr>Apresentação do PowerPoint</vt:lpstr>
      <vt:lpstr>Componentes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Fundamentos</vt:lpstr>
      <vt:lpstr>Organização Estruturada do Computador</vt:lpstr>
      <vt:lpstr>Apresentação do PowerPoint</vt:lpstr>
      <vt:lpstr>Apresentação do PowerPoint</vt:lpstr>
      <vt:lpstr>Apresentação do PowerPoint</vt:lpstr>
      <vt:lpstr>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Sistema Binário</vt:lpstr>
      <vt:lpstr>Apresentação do PowerPoint</vt:lpstr>
      <vt:lpstr>Apresentação do PowerPoint</vt:lpstr>
      <vt:lpstr>Unidades de grandeza</vt:lpstr>
      <vt:lpstr>Apresentação do PowerPoint</vt:lpstr>
      <vt:lpstr>Apresentação do PowerPoint</vt:lpstr>
      <vt:lpstr>Apresentação do PowerPoint</vt:lpstr>
      <vt:lpstr>Apresentação do PowerPoint</vt:lpstr>
      <vt:lpstr>Transmissão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Problemas em Transmissão de Dados</vt:lpstr>
      <vt:lpstr>Apresentação do PowerPoint</vt:lpstr>
      <vt:lpstr>Correção de Erros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 CARDOSO DA SILVA FILHO</cp:lastModifiedBy>
  <cp:revision>2</cp:revision>
  <dcterms:created xsi:type="dcterms:W3CDTF">2009-03-02T19:44:04Z</dcterms:created>
  <dcterms:modified xsi:type="dcterms:W3CDTF">2024-03-11T14:14:49Z</dcterms:modified>
</cp:coreProperties>
</file>