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gP2ByPE8dqFrGdlnMqnJEpidK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E2D1E6-0FC2-42E1-864D-00357FE3AE4B}">
  <a:tblStyle styleId="{F6E2D1E6-0FC2-42E1-864D-00357FE3AE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customschemas.google.com/relationships/presentationmetadata" Target="metadata"/><Relationship Id="rId8" Type="http://schemas.openxmlformats.org/officeDocument/2006/relationships/slide" Target="slides/slide7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6" name="Google Shape;686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ourceforge.net/projects/simus/files/" TargetMode="External"/><Relationship Id="rId5" Type="http://schemas.openxmlformats.org/officeDocument/2006/relationships/hyperlink" Target="https://youtu.be/2KI7vq1Au-I" TargetMode="External"/><Relationship Id="rId4" Type="http://schemas.openxmlformats.org/officeDocument/2006/relationships/hyperlink" Target="https://youtu.be/21Vcdmne7n8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Unidade Lógica Aritmética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tamanho da palavra utilizada pela ULA é de 8 bits (1 Byte) e todas as suas operações são realizadas com números inteiros sinalizados em complemento de dois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ULA recebe como entrada, normalmente, dois operandos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um é do registrador AC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o outro é armazenado temporariamente no RDM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resultado da operação é armazenado novamente em AC</a:t>
            </a:r>
            <a:endParaRPr/>
          </a:p>
        </p:txBody>
      </p:sp>
      <p:sp>
        <p:nvSpPr>
          <p:cNvPr id="444" name="Google Shape;444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47" name="Google Shape;447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Unidade de controle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barramento liga a UC ao registrador RI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instrução contida no RI é decodificada, gerando uma seqüência de sinais que ativam os circuitos correspondentes a cada uma das tarefas a serem realizadas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outro barramento, também de dados está ligado ao registrador AC, para que possam ser executadas as operações de desvio condicional;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para que seja mantido o sincronismo entre a unidade de controle e os outros componentes do processador, um sinal de clock é utilizado</a:t>
            </a:r>
            <a:endParaRPr/>
          </a:p>
        </p:txBody>
      </p:sp>
      <p:sp>
        <p:nvSpPr>
          <p:cNvPr id="453" name="Google Shape;453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56" name="Google Shape;456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conjunto de instruções do PH1 é composto por 16 instruções, que estão codificadas em dois formatos: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instruções</a:t>
            </a:r>
            <a:r>
              <a:rPr lang="pt-BR" sz="1800"/>
              <a:t> </a:t>
            </a:r>
            <a:r>
              <a:rPr lang="pt-BR" sz="1800" b="1"/>
              <a:t>que possuem operando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instruções com referência à operando na memória e instruções de desvio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necessitam de </a:t>
            </a:r>
            <a:r>
              <a:rPr lang="pt-BR" sz="1600" b="1"/>
              <a:t>dois bytes</a:t>
            </a:r>
            <a:r>
              <a:rPr lang="pt-BR" sz="1600"/>
              <a:t> para  serem codificadas, sendo o primeiro contém o código da instrução e outro contém o operando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instruções que não possuem operando na memória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instruções sem referência à memória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utiliza somente uma palavra </a:t>
            </a:r>
            <a:r>
              <a:rPr lang="pt-BR" sz="1600" b="1"/>
              <a:t>(um byte)</a:t>
            </a:r>
            <a:r>
              <a:rPr lang="pt-BR" sz="1600"/>
              <a:t> para a instrução</a:t>
            </a:r>
            <a:endParaRPr/>
          </a:p>
        </p:txBody>
      </p:sp>
      <p:sp>
        <p:nvSpPr>
          <p:cNvPr id="462" name="Google Shape;462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65" name="Google Shape;465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20" descr="Formato_de_instruções_PH1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85918" y="2000240"/>
            <a:ext cx="5429288" cy="26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74" name="Google Shape;474;p2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memória utilizada pelo PH1 está distribuída da seguinte forma: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Posição 0 até 127: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Posição 128 até 255: dados</a:t>
            </a:r>
            <a:endParaRPr/>
          </a:p>
        </p:txBody>
      </p:sp>
      <p:sp>
        <p:nvSpPr>
          <p:cNvPr id="482" name="Google Shape;482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83" name="Google Shape;483;p2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Notação RTL (Linguagem de Transferência de Registradores)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corresponde a um formalismo utilizado para descrever a arquitetura do computador em termos das transferências de dados entre blocos, sendo que estes blocos são, em geral, registradores ou memórias.</a:t>
            </a:r>
            <a:endParaRPr/>
          </a:p>
        </p:txBody>
      </p:sp>
      <p:sp>
        <p:nvSpPr>
          <p:cNvPr id="489" name="Google Shape;489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92" name="Google Shape;492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00" name="Google Shape;500;p2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25"/>
          <p:cNvGraphicFramePr/>
          <p:nvPr/>
        </p:nvGraphicFramePr>
        <p:xfrm>
          <a:off x="1057910" y="1565156"/>
          <a:ext cx="7028200" cy="427744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56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Notação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Definição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Exemplo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&lt;-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Transferência de conteúdo entre registradores ou entre registrador e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reg2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MEM [ender]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Identifica um endereço da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MEM [100]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</a:t>
                      </a:r>
                      <a:r>
                        <a:rPr lang="pt-BR" sz="1100" u="none" strike="noStrike" cap="none"/>
                        <a:t>m..n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Seleciona somente o conjunto de bits que iniciam na posição m e terminam em 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reg2</a:t>
                      </a:r>
                      <a:r>
                        <a:rPr lang="pt-BR" sz="1000" u="none" strike="noStrike" cap="none"/>
                        <a:t>3..0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+,-,*,/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Operadores aritméticos de soma, subtração, multiplicação e divisão, respectivamente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reg1 + reg2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&amp;, |, ^, !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Operadores bit-a-bit: E (and), OU (or), OU exclusivo (xor), negação (not)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!reg1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 condição ENTÃO transferência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Transferência Condicional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 reg1 &gt; 0 ENTÃO reg2 &lt;- reg3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==, !=, &lt;, &gt;, &gt;=, &lt;=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Operadores lógicos de comparação: igual, diferente, menor que, maior que, menor ou igual que, maior ou igual que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conjunto de instruções é a principal característica de uma arquitetura de computador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define quais são as operações suportadas e qual o código binário correspondente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cada uma das instruções possui: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seu código binário (4 bits)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seu mnemônico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comentário sobre a mesma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descrição em RTL da operação efetuada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última coluna descreve o formato da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 ela é uma Instrução com operando (S) ou se é Instrução sem operando (N)</a:t>
            </a: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9"/>
          <p:cNvSpPr txBox="1">
            <a:spLocks noGrp="1"/>
          </p:cNvSpPr>
          <p:nvPr>
            <p:ph type="title"/>
          </p:nvPr>
        </p:nvSpPr>
        <p:spPr>
          <a:xfrm>
            <a:off x="783831" y="999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Conjunto de instruções</a:t>
            </a: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11" name="Google Shape;511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graphicFrame>
        <p:nvGraphicFramePr>
          <p:cNvPr id="519" name="Google Shape;519;p30"/>
          <p:cNvGraphicFramePr/>
          <p:nvPr/>
        </p:nvGraphicFramePr>
        <p:xfrm>
          <a:off x="168802" y="352504"/>
          <a:ext cx="8806400" cy="630445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8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Código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Instrução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Comentário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Descrição RTL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Não executa nenhuma operação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LDR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Carrega valor em registrador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 &lt;-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STR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valor na memómia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MEM[end] &lt;- AC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ADD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Soma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 &lt;- AC +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SUB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Subtração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-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MUL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Multiplicação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*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DIV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Divisão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/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de negação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 &lt;- !AC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AND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E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&amp;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OU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|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XOR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OU exclusivo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^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JMP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Desvio incondicional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PC &lt;-end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JEQ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Desvio incondicional, caso AC seja igual a zero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 AC == 0 então PC &lt;-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JG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Desvio incondicional, caso AC seja maior que zero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Se AC &gt; 0 então PC &lt;-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JL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Desvio incondicional, caso AC seja menor que zero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Se AC &lt; 0 então PC &lt;-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HLT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Término da execução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de máquina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as instruções e dados são carregados na memória em </a:t>
            </a:r>
            <a:r>
              <a:rPr lang="pt-BR" sz="1800" b="1"/>
              <a:t>binário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programador precisa conhecer o código binário e formato utilizado por cada instrução, assim como a representação em binária dos dados (valores numéricos)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Também é de responsabilidade do programador escolher a posição na memória (endereços) onde dados e código vão ser armazenados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as instruções ficam armazenadas seqüencialmente a partir do endereço 0, enquanto que os dados estão guardados a partir do endereço 128 da memória</a:t>
            </a:r>
            <a:endParaRPr/>
          </a:p>
        </p:txBody>
      </p:sp>
      <p:sp>
        <p:nvSpPr>
          <p:cNvPr id="525" name="Google Shape;525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28" name="Google Shape;528;p3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"/>
          <p:cNvSpPr txBox="1"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 dirty="0"/>
              <a:t>Processador Hipotético</a:t>
            </a:r>
            <a:endParaRPr dirty="0"/>
          </a:p>
        </p:txBody>
      </p:sp>
      <p:pic>
        <p:nvPicPr>
          <p:cNvPr id="371" name="Google Shape;371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76;p3">
            <a:extLst>
              <a:ext uri="{FF2B5EF4-FFF2-40B4-BE49-F238E27FC236}">
                <a16:creationId xmlns:a16="http://schemas.microsoft.com/office/drawing/2014/main" id="{362DD2E0-2444-549C-4C9C-89669A8B31EE}"/>
              </a:ext>
            </a:extLst>
          </p:cNvPr>
          <p:cNvSpPr txBox="1">
            <a:spLocks/>
          </p:cNvSpPr>
          <p:nvPr/>
        </p:nvSpPr>
        <p:spPr>
          <a:xfrm>
            <a:off x="554720" y="3660559"/>
            <a:ext cx="7927128" cy="305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lvl="1" algn="just">
              <a:lnSpc>
                <a:spcPct val="90000"/>
              </a:lnSpc>
              <a:spcBef>
                <a:spcPts val="1200"/>
              </a:spcBef>
              <a:buSzPts val="1800"/>
            </a:pPr>
            <a:r>
              <a:rPr lang="pt-BR" sz="1800" b="1" dirty="0"/>
              <a:t>1. Introdução ao Processador Hipotético </a:t>
            </a:r>
            <a:r>
              <a:rPr lang="pt-BR" sz="1800" b="1" dirty="0" err="1"/>
              <a:t>Neander</a:t>
            </a:r>
            <a:endParaRPr lang="pt-BR" sz="1800" b="1" dirty="0"/>
          </a:p>
          <a:p>
            <a:pPr marL="571500" lvl="1" algn="just">
              <a:lnSpc>
                <a:spcPct val="90000"/>
              </a:lnSpc>
              <a:spcBef>
                <a:spcPts val="1200"/>
              </a:spcBef>
              <a:buSzPts val="1800"/>
            </a:pPr>
            <a:r>
              <a:rPr lang="pt-BR" sz="1800" dirty="0"/>
              <a:t>https://sourceforge.net/projects/neander-x/</a:t>
            </a:r>
          </a:p>
          <a:p>
            <a:pPr marL="571500" lvl="1" algn="just">
              <a:lnSpc>
                <a:spcPct val="90000"/>
              </a:lnSpc>
              <a:spcBef>
                <a:spcPts val="1200"/>
              </a:spcBef>
              <a:buSzPts val="1800"/>
            </a:pPr>
            <a:r>
              <a:rPr lang="pt-BR" sz="1800" dirty="0">
                <a:hlinkClick r:id="rId4"/>
              </a:rPr>
              <a:t>https://youtu.be/21Vcdmne7n8</a:t>
            </a:r>
            <a:endParaRPr lang="pt-BR" sz="1800" dirty="0"/>
          </a:p>
          <a:p>
            <a:pPr marL="571500" lvl="1" algn="just">
              <a:lnSpc>
                <a:spcPct val="90000"/>
              </a:lnSpc>
              <a:spcBef>
                <a:spcPts val="1200"/>
              </a:spcBef>
              <a:buSzPts val="1800"/>
            </a:pPr>
            <a:r>
              <a:rPr lang="pt-BR" sz="1800" b="1" dirty="0"/>
              <a:t>2. Introdução ao Processador Hipotético Ramsés</a:t>
            </a:r>
          </a:p>
          <a:p>
            <a:pPr marL="571500" lvl="1" algn="just">
              <a:lnSpc>
                <a:spcPct val="90000"/>
              </a:lnSpc>
              <a:spcBef>
                <a:spcPts val="1200"/>
              </a:spcBef>
              <a:buSzPts val="1800"/>
            </a:pPr>
            <a:r>
              <a:rPr lang="pt-BR" sz="1800" dirty="0">
                <a:hlinkClick r:id="rId5"/>
              </a:rPr>
              <a:t>https://youtu.be/2KI7vq1Au-I</a:t>
            </a:r>
            <a:r>
              <a:rPr lang="pt-BR" sz="1800" dirty="0"/>
              <a:t> </a:t>
            </a:r>
          </a:p>
          <a:p>
            <a:pPr marL="571500" lvl="1" algn="just">
              <a:lnSpc>
                <a:spcPct val="90000"/>
              </a:lnSpc>
              <a:spcBef>
                <a:spcPts val="1200"/>
              </a:spcBef>
              <a:buSzPts val="1800"/>
            </a:pPr>
            <a:r>
              <a:rPr lang="pt-BR" sz="1800" b="1" dirty="0"/>
              <a:t>3. Processador Hipotético </a:t>
            </a:r>
            <a:r>
              <a:rPr lang="fi-FI" sz="1800" b="1" dirty="0"/>
              <a:t>SimuS Files</a:t>
            </a:r>
          </a:p>
          <a:p>
            <a:pPr marL="571500" lvl="1" algn="just">
              <a:lnSpc>
                <a:spcPct val="90000"/>
              </a:lnSpc>
              <a:spcBef>
                <a:spcPts val="1200"/>
              </a:spcBef>
              <a:buSzPts val="1800"/>
            </a:pPr>
            <a:r>
              <a:rPr lang="fi-FI" sz="1800" dirty="0">
                <a:hlinkClick r:id="rId6"/>
              </a:rPr>
              <a:t>https://sourceforge.net/projects/simus/files/</a:t>
            </a:r>
            <a:r>
              <a:rPr lang="fi-FI" sz="1800" dirty="0"/>
              <a:t> </a:t>
            </a:r>
            <a:endParaRPr lang="pt-BR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Exemplo: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programa que realiza a soma de dois valores armazenados na memória e armazena o resultado em outra posição da memória (A = B + C);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rgbClr val="FF0000"/>
                </a:solidFill>
              </a:rPr>
              <a:t>(A no endereço 128, B no endereço 129 e C no endereço 130);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</a:t>
            </a:r>
            <a:r>
              <a:rPr lang="pt-BR" sz="1800" b="1"/>
              <a:t>execução</a:t>
            </a:r>
            <a:r>
              <a:rPr lang="pt-BR" sz="1800"/>
              <a:t> de um programa em linguagem de máquina corresponde à busca e execução de cada uma das suas instruções, sequencialmente (exceto em caso de instruções de desvio), até que o final do programa seja alcançado</a:t>
            </a:r>
            <a:endParaRPr/>
          </a:p>
        </p:txBody>
      </p:sp>
      <p:sp>
        <p:nvSpPr>
          <p:cNvPr id="534" name="Google Shape;534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37" name="Google Shape;537;p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33" descr="prog_linguag_maq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5984" y="1142984"/>
            <a:ext cx="4357718" cy="450059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46" name="Google Shape;546;p3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>
                <a:solidFill>
                  <a:srgbClr val="FF0000"/>
                </a:solidFill>
              </a:rPr>
              <a:t>Atividade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rgbClr val="FF0000"/>
                </a:solidFill>
              </a:rPr>
              <a:t>Descrever cada instrução executada usando a notação RTL.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552" name="Google Shape;552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34" descr="Programa_em_linguagem_de_máquina_PH1.JPG"/>
          <p:cNvPicPr preferRelativeResize="0"/>
          <p:nvPr/>
        </p:nvPicPr>
        <p:blipFill rotWithShape="1">
          <a:blip r:embed="rId3">
            <a:alphaModFix/>
          </a:blip>
          <a:srcRect r="51060"/>
          <a:stretch/>
        </p:blipFill>
        <p:spPr>
          <a:xfrm>
            <a:off x="2963790" y="2420888"/>
            <a:ext cx="3216420" cy="37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56" name="Google Shape;556;p3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Caminho de dados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corresponde ao fluxo de transferências, entre registradores, necessárias para a execução de cada instrução em um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caminho de dados é composto pelos registradores, os barramentos utilizados para a transferência e a ULA, que é a responsável pelas modificações nos dados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todos os caminhos são controlados pela UC, sendo que ela traduz a necessidade de um novo ciclo de busca do operando da instrução, se for o caso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ciclo de busca da instrução é idêntico para todas as instruções do PH1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ao seu final é feita a decodificação, quando a UC determina qual é a instrução e se ela possui operando, sendo efetuado, se for o caso, a busca deste. Finalmente é realizada a execução da instrução</a:t>
            </a:r>
            <a:endParaRPr/>
          </a:p>
        </p:txBody>
      </p:sp>
      <p:sp>
        <p:nvSpPr>
          <p:cNvPr id="562" name="Google Shape;562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65" name="Google Shape;565;p4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Busca do código da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byte que armazena a próxima instrução a ser executada é buscado na memória, sendo que os bits correspondentes ao código são armazenados no registrador RI;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valor do registrador PC é incrementado para que passe a apontar para o próximo endereço de memória.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REM &lt;- PC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RDM &lt;- MEM[REM]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PC &lt;- PC + 1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RI &lt;-¬ RDM</a:t>
            </a:r>
            <a:r>
              <a:rPr lang="pt-BR" sz="1800" baseline="-25000"/>
              <a:t>7..4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571" name="Google Shape;571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74" name="Google Shape;574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Decodificação da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Neste estágio o código da instrução, armazenado em RI, é interpretado, de forma que o bloco de controle decida pela seqüência necessária para a finalização dela;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Este estágio não envolve transferência de dados, mas apenas de sinais de controle.</a:t>
            </a:r>
            <a:endParaRPr/>
          </a:p>
        </p:txBody>
      </p:sp>
      <p:sp>
        <p:nvSpPr>
          <p:cNvPr id="580" name="Google Shape;580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83" name="Google Shape;583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3"/>
          <p:cNvSpPr txBox="1">
            <a:spLocks noGrp="1"/>
          </p:cNvSpPr>
          <p:nvPr>
            <p:ph type="body" idx="1"/>
          </p:nvPr>
        </p:nvSpPr>
        <p:spPr>
          <a:xfrm>
            <a:off x="130569" y="60842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Busca do operando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Caso a instrução recém decodificada possua operando, o mesmo deve ser buscado na memória para que a instrução possa ser executada, sendo sempre armazenado no registrador RDM;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registrador PC deve ser novamente incrementado para passar a apontar para o endereço onde está a próxima instrução;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REM &lt;- PC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RDM &lt;- MEM[REM]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PC &lt;- PC + 1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589" name="Google Shape;589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92" name="Google Shape;592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Execução da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estágio de execução das instruções difere para cada uma delas, sendo que consiste em transferências de valores em registradores, trocas de sinais entre circuitos e operações na ULA a fim de que a mesma seja completada.</a:t>
            </a:r>
            <a:endParaRPr/>
          </a:p>
        </p:txBody>
      </p:sp>
      <p:sp>
        <p:nvSpPr>
          <p:cNvPr id="598" name="Google Shape;598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01" name="Google Shape;601;p5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57" descr="linguag_montagem_PH1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720" y="1428736"/>
            <a:ext cx="8625756" cy="3643338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7"/>
          <p:cNvSpPr txBox="1">
            <a:spLocks noGrp="1"/>
          </p:cNvSpPr>
          <p:nvPr>
            <p:ph type="title"/>
          </p:nvPr>
        </p:nvSpPr>
        <p:spPr>
          <a:xfrm>
            <a:off x="1100403" y="61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Linguagem de montagem</a:t>
            </a:r>
            <a:endParaRPr/>
          </a:p>
        </p:txBody>
      </p:sp>
      <p:sp>
        <p:nvSpPr>
          <p:cNvPr id="610" name="Google Shape;610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11" name="Google Shape;611;p5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Programa em linguagem assembly: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LDR 	129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ADD	130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STR	128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r>
              <a:rPr lang="pt-BR" sz="2200"/>
              <a:t>	HLT</a:t>
            </a:r>
            <a:endParaRPr sz="1800"/>
          </a:p>
        </p:txBody>
      </p:sp>
      <p:sp>
        <p:nvSpPr>
          <p:cNvPr id="617" name="Google Shape;617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20" name="Google Shape;620;p5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8"/>
          <p:cNvSpPr txBox="1"/>
          <p:nvPr/>
        </p:nvSpPr>
        <p:spPr>
          <a:xfrm>
            <a:off x="4758916" y="2590953"/>
            <a:ext cx="32837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&lt;- MEM[129]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&lt;- AC + MEM[130]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MEM[128] &lt;- AC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Término da execução </a:t>
            </a:r>
            <a:endParaRPr/>
          </a:p>
        </p:txBody>
      </p:sp>
      <p:sp>
        <p:nvSpPr>
          <p:cNvPr id="622" name="Google Shape;622;p58"/>
          <p:cNvSpPr/>
          <p:nvPr/>
        </p:nvSpPr>
        <p:spPr>
          <a:xfrm>
            <a:off x="3583002" y="2875576"/>
            <a:ext cx="831032" cy="3155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Linguagem de máquina: linguagem que o processador entende e executa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Linguagem simbólica: facilitar a tarefa de programação e de depuração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mnemônicos associados a códigos de instruções, nomes aos operandos e rótulos às posições ocupadas pelo programa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Montador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programa escrito em linguagem simbólica precisa ser traduzido em linguagem de máquina para que possa ser executado</a:t>
            </a:r>
            <a:endParaRPr dirty="0"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377" name="Google Shape;377;p3"/>
          <p:cNvSpPr txBox="1">
            <a:spLocks noGrp="1"/>
          </p:cNvSpPr>
          <p:nvPr>
            <p:ph type="title"/>
          </p:nvPr>
        </p:nvSpPr>
        <p:spPr>
          <a:xfrm>
            <a:off x="124499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Programação de um processador</a:t>
            </a:r>
            <a:endParaRPr/>
          </a:p>
        </p:txBody>
      </p:sp>
      <p:sp>
        <p:nvSpPr>
          <p:cNvPr id="378" name="Google Shape;378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81" name="Google Shape;381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Char char="•"/>
            </a:pPr>
            <a:r>
              <a:rPr lang="pt-BR" sz="2200"/>
              <a:t>Programa em linguagem de montagem PH1:</a:t>
            </a:r>
            <a:endParaRPr sz="1800"/>
          </a:p>
        </p:txBody>
      </p:sp>
      <p:sp>
        <p:nvSpPr>
          <p:cNvPr id="628" name="Google Shape;628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59" descr="prog_em_linguag_montagem_PH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013" y="1785926"/>
            <a:ext cx="8305829" cy="3571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32" name="Google Shape;632;p5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Notem que neste processo ocorre o seguinte: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São inseridas as marcações “text” (para definir a área de instruções) e “data” (para definir a área de dados);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Ao invés de se indicar as posições de memória através de seus endereços são utilizados rótulos, sendo assim a posição 128 é associada à “a”, a 129 à “b” e 130 à “c”;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Para cada rótulo é indicado um valor, que será utilizado quando do momento em que o programa estiver sendo executado no processador;</a:t>
            </a:r>
            <a:endParaRPr sz="140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B3C6E7"/>
              </a:buClr>
              <a:buSzPts val="1800"/>
              <a:buChar char="•"/>
            </a:pPr>
            <a:r>
              <a:rPr lang="pt-BR" sz="1600"/>
              <a:t>É necessário sempre inicializar os rótulos com valores, caso contrário o processador não teria dados para executar as instruções indicadas</a:t>
            </a:r>
            <a:endParaRPr/>
          </a:p>
        </p:txBody>
      </p:sp>
      <p:sp>
        <p:nvSpPr>
          <p:cNvPr id="638" name="Google Shape;638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41" name="Google Shape;641;p6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Processo de montagem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tradução do programa em assembly para a linguagem binária;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normalmente é realizado em duas passagens, as quais percorrem o código fonte duas vezes, uma após a outra;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 b="1"/>
              <a:t>pimeira passagem: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o código fonte é percorrido à procura da definição de rótulos;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todos os rótulos encontrados são armazenados, junto com o endereço correspondente, em uma tabela de símbolos;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nela também pode ser feita a verificação da correção do código fonte;</a:t>
            </a:r>
            <a:endParaRPr/>
          </a:p>
        </p:txBody>
      </p:sp>
      <p:sp>
        <p:nvSpPr>
          <p:cNvPr id="647" name="Google Shape;647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61" descr="rótulo_linguag_montagem_PH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08" y="4429132"/>
            <a:ext cx="5556785" cy="16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51" name="Google Shape;651;p6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 b="1"/>
              <a:t>segunda passagem</a:t>
            </a:r>
            <a:r>
              <a:rPr lang="pt-BR" sz="1800"/>
              <a:t>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é responsável pela geração do código de máquina equivalente;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cada mnemônico de instrução é substituído pelo código binário correspondente, os operandos simbólicos das instruções são convertidos para os respectivos endereços e os valores constantes são convertidos para binário.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657" name="Google Shape;657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6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9" name="Google Shape;659;p62" descr="prog_gerado_linguag_montagem_PH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926" y="2890861"/>
            <a:ext cx="3396591" cy="3490467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61" name="Google Shape;661;p6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body" idx="1"/>
          </p:nvPr>
        </p:nvSpPr>
        <p:spPr>
          <a:xfrm>
            <a:off x="1634476" y="1523400"/>
            <a:ext cx="6975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Estrutura de Seleção: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SE a == 0 ENTAO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   a = b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SENÃO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   a = c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FIM_SE</a:t>
            </a:r>
            <a:endParaRPr sz="2000" i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TEXT</a:t>
            </a:r>
            <a:r>
              <a:rPr lang="pt-BR" sz="1800"/>
              <a:t>        		</a:t>
            </a:r>
            <a:r>
              <a:rPr lang="pt-BR" sz="1800" i="1">
                <a:solidFill>
                  <a:schemeClr val="accent1"/>
                </a:solidFill>
              </a:rPr>
              <a:t>;                             </a:t>
            </a:r>
            <a:r>
              <a:rPr lang="pt-BR" sz="1800" b="1" i="1">
                <a:solidFill>
                  <a:schemeClr val="accent1"/>
                </a:solidFill>
              </a:rPr>
              <a:t>-- RTL --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a;			 AC &lt;- MEM[128]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JEQ entao		 SE AC == 0 ENTAO PC &lt;- entao</a:t>
            </a: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c;			 AC &lt;- MEM[130]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	         JMP atrib;		 PC &lt;- atrib</a:t>
            </a: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entao:   LDR b;			 AC &lt;- MEM[129]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atrib:    STR a;			 MEM[128] &lt;- AC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 HLT;				 FIM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</a:t>
            </a:r>
            <a:r>
              <a:rPr lang="pt-BR" sz="1800" b="1"/>
              <a:t>DATA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a:   byte 1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b:   byte 5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c:   byte 10</a:t>
            </a:r>
            <a:endParaRPr/>
          </a:p>
        </p:txBody>
      </p:sp>
      <p:sp>
        <p:nvSpPr>
          <p:cNvPr id="667" name="Google Shape;667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6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70" name="Google Shape;670;p63"/>
          <p:cNvSpPr/>
          <p:nvPr/>
        </p:nvSpPr>
        <p:spPr>
          <a:xfrm>
            <a:off x="3779912" y="2276872"/>
            <a:ext cx="72008" cy="41764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72" name="Google Shape;672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6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4"/>
          <p:cNvSpPr txBox="1">
            <a:spLocks noGrp="1"/>
          </p:cNvSpPr>
          <p:nvPr>
            <p:ph type="body" idx="1"/>
          </p:nvPr>
        </p:nvSpPr>
        <p:spPr>
          <a:xfrm>
            <a:off x="1710682" y="116601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Estrutura de Repetição: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Enquanto valor de a não for zero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será executado o código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i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TEXT</a:t>
            </a:r>
            <a:r>
              <a:rPr lang="pt-BR" sz="1800"/>
              <a:t>        		</a:t>
            </a:r>
            <a:r>
              <a:rPr lang="pt-BR" sz="1800" i="1">
                <a:solidFill>
                  <a:schemeClr val="accent1"/>
                </a:solidFill>
              </a:rPr>
              <a:t>;                             </a:t>
            </a:r>
            <a:r>
              <a:rPr lang="pt-BR" sz="1800" b="1" i="1">
                <a:solidFill>
                  <a:schemeClr val="accent1"/>
                </a:solidFill>
              </a:rPr>
              <a:t>-- RTL --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a;       		AC &lt;- MEM[128]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teste:    JEQ fim;   		SE AC == 0 ENTAO PC &lt;- fim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SUB b;       		AC &lt;- AC - MEM[129]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	         JMP teste;   	PC &lt;- teste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fim:	 HLT;         		FIM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</a:t>
            </a:r>
            <a:r>
              <a:rPr lang="pt-BR" sz="1800" b="1"/>
              <a:t>DATA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a:   byte 5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b:   byte 1</a:t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4"/>
          <p:cNvSpPr txBox="1">
            <a:spLocks noGrp="1"/>
          </p:cNvSpPr>
          <p:nvPr>
            <p:ph type="title"/>
          </p:nvPr>
        </p:nvSpPr>
        <p:spPr>
          <a:xfrm>
            <a:off x="5334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81" name="Google Shape;681;p64"/>
          <p:cNvSpPr/>
          <p:nvPr/>
        </p:nvSpPr>
        <p:spPr>
          <a:xfrm>
            <a:off x="3779912" y="2276872"/>
            <a:ext cx="72008" cy="41764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83" name="Google Shape;683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bf1c106212_0_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LTR (Linguagem de Transferência entre Registradores)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Serve para descrever o ciclo de instrução de modo que se possa acompanhar sua realização com a movimentação de informações entre os componentes da CPU.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387" name="Google Shape;387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2500313"/>
            <a:ext cx="6786563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91" name="Google Shape;391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Forma de facilitar a compreensão sobre a arquitetura e o funcionamento de processadores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versões mais simples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 err="1"/>
              <a:t>Ex</a:t>
            </a:r>
            <a:r>
              <a:rPr lang="pt-BR" sz="1800" dirty="0"/>
              <a:t>: </a:t>
            </a:r>
            <a:r>
              <a:rPr lang="pt-BR" sz="1800" dirty="0" err="1"/>
              <a:t>Neander</a:t>
            </a:r>
            <a:r>
              <a:rPr lang="pt-BR" sz="1800" dirty="0"/>
              <a:t>, </a:t>
            </a:r>
            <a:r>
              <a:rPr lang="pt-BR" sz="1800" dirty="0" err="1"/>
              <a:t>Ramses</a:t>
            </a:r>
            <a:r>
              <a:rPr lang="pt-BR" sz="1800" dirty="0"/>
              <a:t>, Cesar, Simuladores MIPS, </a:t>
            </a:r>
            <a:r>
              <a:rPr lang="pt-BR" sz="1800" dirty="0" err="1"/>
              <a:t>etc</a:t>
            </a:r>
            <a:r>
              <a:rPr lang="pt-BR" sz="1800" dirty="0"/>
              <a:t>;</a:t>
            </a:r>
            <a:endParaRPr dirty="0"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PH1 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 dirty="0"/>
              <a:t>é um processador hipotético, que implementa o modelo </a:t>
            </a:r>
            <a:r>
              <a:rPr lang="pt-BR" sz="1800" dirty="0" err="1"/>
              <a:t>Neander</a:t>
            </a:r>
            <a:r>
              <a:rPr lang="pt-BR" sz="1800" dirty="0"/>
              <a:t>, com o propósito de apresentar os principais conceitos básicos sobre arquitetura e organização de computadores;</a:t>
            </a:r>
            <a:endParaRPr dirty="0"/>
          </a:p>
        </p:txBody>
      </p:sp>
      <p:sp>
        <p:nvSpPr>
          <p:cNvPr id="397" name="Google Shape;397;p5"/>
          <p:cNvSpPr txBox="1">
            <a:spLocks noGrp="1"/>
          </p:cNvSpPr>
          <p:nvPr>
            <p:ph type="title"/>
          </p:nvPr>
        </p:nvSpPr>
        <p:spPr>
          <a:xfrm>
            <a:off x="1216855" y="3196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Processador Hipotético PH1</a:t>
            </a:r>
            <a:endParaRPr dirty="0"/>
          </a:p>
        </p:txBody>
      </p:sp>
      <p:sp>
        <p:nvSpPr>
          <p:cNvPr id="398" name="Google Shape;398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01" name="Google Shape;401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A organização interna do PH1 é relativamente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trabalha com palavras e endereços de 8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Endereçamento de memória direto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possui um conjunto de 16 instruções que podem ter um operando, que sempre é um endereço de memória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Ele é formado por: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registradores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uma unidade lógica aritmética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ct val="108108"/>
              <a:buChar char="•"/>
            </a:pPr>
            <a:r>
              <a:rPr lang="pt-BR" sz="1800"/>
              <a:t>uma unidade de controle</a:t>
            </a:r>
            <a:endParaRPr/>
          </a:p>
        </p:txBody>
      </p:sp>
      <p:sp>
        <p:nvSpPr>
          <p:cNvPr id="407" name="Google Shape;407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10" name="Google Shape;410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2111" y="1142984"/>
            <a:ext cx="7577541" cy="478634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19" name="Google Shape;419;p1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Conjunto de registradores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PH1 possui um conjunto de cinco registradores, a maioria deles com 8 bits (Exceção: RI com 4 bits)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Eles podem ser classificados em dois grupos: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uso reservado ao processador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uso geral (único registrador de uso geral no PH1 é o AC)</a:t>
            </a:r>
            <a:endParaRPr/>
          </a:p>
        </p:txBody>
      </p:sp>
      <p:sp>
        <p:nvSpPr>
          <p:cNvPr id="425" name="Google Shape;425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28" name="Google Shape;428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p11"/>
          <p:cNvGraphicFramePr/>
          <p:nvPr/>
        </p:nvGraphicFramePr>
        <p:xfrm>
          <a:off x="775498" y="3601720"/>
          <a:ext cx="8095800" cy="281438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70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Descrição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Acumulador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um valor a ser processado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Program counter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o endereço da próxima instrução a ser executada pela CPU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Registrador de instrução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Mantêm o código binário da instrução sendo executada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RDM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Registrador de dados da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os dados que estão sendo transferidos de ou para memória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Registrador de endereços da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o endereço da célula onde deve ser feita a próxima operação de leitura ou escrita na memória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PH1 possui três barramentos internos independentes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barramento de dados: </a:t>
            </a:r>
            <a:r>
              <a:rPr lang="pt-BR" sz="1800"/>
              <a:t>realiza o transporte de dados da memória à ULA; da ULA para os registradores; entre os registradores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barramento de endereços: </a:t>
            </a:r>
            <a:r>
              <a:rPr lang="pt-BR" sz="1800"/>
              <a:t>transporta os endereços entre os registradores PC, REM e RDM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 b="1"/>
              <a:t>barramento de controle: </a:t>
            </a:r>
            <a:r>
              <a:rPr lang="pt-BR" sz="1800"/>
              <a:t>envia sinais a partir da UC a fim de comandar o funcionamento de cada circuito do processador</a:t>
            </a:r>
            <a:endParaRPr/>
          </a:p>
        </p:txBody>
      </p:sp>
      <p:sp>
        <p:nvSpPr>
          <p:cNvPr id="435" name="Google Shape;435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38" name="Google Shape;438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2493</Words>
  <Application>Microsoft Office PowerPoint</Application>
  <PresentationFormat>Apresentação na tela (4:3)</PresentationFormat>
  <Paragraphs>378</Paragraphs>
  <Slides>36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Processador Hipotético</vt:lpstr>
      <vt:lpstr>Programação de um processador</vt:lpstr>
      <vt:lpstr>Apresentação do PowerPoint</vt:lpstr>
      <vt:lpstr>Processador Hipotético PH1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Conjunto de 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Linguagem de montagem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Exemplo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 Cardoso</cp:lastModifiedBy>
  <cp:revision>6</cp:revision>
  <dcterms:created xsi:type="dcterms:W3CDTF">2009-03-02T19:44:04Z</dcterms:created>
  <dcterms:modified xsi:type="dcterms:W3CDTF">2025-05-23T18:43:33Z</dcterms:modified>
</cp:coreProperties>
</file>