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Tx7Y4s0UCM0fh72BhZNGDw53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2" name="Google Shape;43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1" name="Google Shape;45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0" name="Google Shape;4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9" name="Google Shape;47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6" name="Google Shape;50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5" name="Google Shape;5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4" name="Google Shape;54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3" name="Google Shape;55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2" name="Google Shape;562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Principal e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t-BR"/>
              <a:t>Memória DRAM </a:t>
            </a:r>
            <a:br>
              <a:rPr lang="pt-BR"/>
            </a:br>
            <a:r>
              <a:rPr lang="pt-BR"/>
              <a:t>(Principal)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body" idx="1"/>
          </p:nvPr>
        </p:nvSpPr>
        <p:spPr>
          <a:xfrm>
            <a:off x="457200" y="131287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parte do computador onde são armazenadas as informações: instruções a serem executadas e dados.</a:t>
            </a:r>
            <a:endParaRPr/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8488" lvl="1" indent="-34289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 em uma quantidade de </a:t>
            </a:r>
            <a:r>
              <a:rPr lang="pt-BR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células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(ou </a:t>
            </a: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locais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cada uma das quais 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podendo armazenar uma informação.</a:t>
            </a:r>
            <a:r>
              <a:rPr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célula tem um número de identificação único, denominado </a:t>
            </a:r>
            <a:r>
              <a:rPr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seu </a:t>
            </a:r>
            <a:r>
              <a:rPr lang="pt-B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endereço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pelo qual os programas podem se referir a ela.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8488" lvl="1" indent="-34289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capacidade de cada célula usualmente é padronizada 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em 8 bits</a:t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Memória Primária</a:t>
            </a:r>
            <a:endParaRPr/>
          </a:p>
        </p:txBody>
      </p:sp>
      <p:pic>
        <p:nvPicPr>
          <p:cNvPr id="213" name="Google Shape;213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385475" y="4720800"/>
            <a:ext cx="82296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Random Access Memory: "memória de acesso aleatório“</a:t>
            </a:r>
            <a:endParaRPr sz="2400"/>
          </a:p>
          <a:p>
            <a:pPr marL="914400" lvl="1" indent="-3810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pt-BR">
                <a:solidFill>
                  <a:schemeClr val="accent1"/>
                </a:solidFill>
              </a:rPr>
              <a:t>Acesso direto </a:t>
            </a:r>
            <a:r>
              <a:rPr lang="pt-BR"/>
              <a:t>a qualquer um dos endereços disponíveis;</a:t>
            </a:r>
            <a:endParaRPr/>
          </a:p>
          <a:p>
            <a:pPr marL="914400" lvl="1" indent="-3810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Seu chip é formado por um grande número de células idênticas, organizadas na forma de linhas e colunas;</a:t>
            </a:r>
            <a:endParaRPr/>
          </a:p>
          <a:p>
            <a:pPr marL="457200" lvl="0" indent="-2286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sz="2400"/>
          </a:p>
          <a:p>
            <a:pPr marL="914400" lvl="1" indent="-228600" algn="just" rtl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SzPts val="153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Função: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Armazenar, após cada boot, o sistema operacional, drivers, bibliotecas e aplicativos</a:t>
            </a: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Utilização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Carregamento de dados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lidos do HD (ou alguma mídia de armazenamento permanente) e transferidos para a memória RAM, para então serem executados pelo processador;</a:t>
            </a:r>
            <a:endParaRPr sz="1600"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151A"/>
              </a:buClr>
              <a:buSzPts val="1800"/>
              <a:buNone/>
            </a:pPr>
            <a:endParaRPr sz="1600"/>
          </a:p>
        </p:txBody>
      </p:sp>
      <p:sp>
        <p:nvSpPr>
          <p:cNvPr id="220" name="Google Shape;220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197" y="4765749"/>
            <a:ext cx="1431603" cy="14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0437" y="4502224"/>
            <a:ext cx="2143125" cy="195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4730416"/>
            <a:ext cx="1922465" cy="127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6" descr="Text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/>
          <p:nvPr/>
        </p:nvSpPr>
        <p:spPr>
          <a:xfrm flipH="1">
            <a:off x="2346600" y="4230475"/>
            <a:ext cx="1569900" cy="727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"/>
          <p:cNvSpPr/>
          <p:nvPr/>
        </p:nvSpPr>
        <p:spPr>
          <a:xfrm flipH="1">
            <a:off x="5671850" y="4366350"/>
            <a:ext cx="1569900" cy="727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Característica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Armazenamento volátil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Necessidade de fonte alimentação elétrica constante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Perda de dados armazenados quando suspensa a alimentação elétrica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Realimentação periódica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Necessidade de </a:t>
            </a:r>
            <a:r>
              <a:rPr lang="pt-BR" sz="1800">
                <a:solidFill>
                  <a:schemeClr val="accent1"/>
                </a:solidFill>
              </a:rPr>
              <a:t>salvar os arquivos periodicamente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151A"/>
              </a:buClr>
              <a:buSzPts val="1800"/>
              <a:buChar char="•"/>
            </a:pPr>
            <a:r>
              <a:rPr lang="pt-BR" sz="2000"/>
              <a:t>Somente armazena os dados, não realizando processamento (controlador de memória)</a:t>
            </a: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 padrão de memória RAM é a DRAM (Dynamic RAM)</a:t>
            </a:r>
            <a:endParaRPr sz="2400"/>
          </a:p>
          <a:p>
            <a:pPr marL="914400" lvl="1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Dados armazenados como carga em capacitores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Para armazenar um bit</a:t>
            </a:r>
            <a:endParaRPr/>
          </a:p>
          <a:p>
            <a:pPr marL="1371600" lvl="2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/>
              <a:t>um </a:t>
            </a:r>
            <a:r>
              <a:rPr lang="pt-BR" sz="2400">
                <a:solidFill>
                  <a:schemeClr val="accent1"/>
                </a:solidFill>
              </a:rPr>
              <a:t>transistor</a:t>
            </a:r>
            <a:r>
              <a:rPr lang="pt-BR" sz="2400"/>
              <a:t> (controla a passagem da corrente elétrica)</a:t>
            </a:r>
            <a:endParaRPr sz="2400"/>
          </a:p>
          <a:p>
            <a:pPr marL="1371600" lvl="2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/>
              <a:t>um </a:t>
            </a:r>
            <a:r>
              <a:rPr lang="pt-BR" sz="2400">
                <a:solidFill>
                  <a:schemeClr val="accent1"/>
                </a:solidFill>
              </a:rPr>
              <a:t>capacitor</a:t>
            </a:r>
            <a:r>
              <a:rPr lang="pt-BR" sz="2400"/>
              <a:t> (armazena energia por um curto período);</a:t>
            </a:r>
            <a:endParaRPr sz="2400"/>
          </a:p>
        </p:txBody>
      </p:sp>
      <p:sp>
        <p:nvSpPr>
          <p:cNvPr id="243" name="Google Shape;243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Controlador de memória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Coordena o processo de leitura e gravação de dados na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Controla todo o trânsito de dados entre a memória e os demais componentes do micro;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Estrutura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módulos de memória estão divididos em matrizes n </a:t>
            </a:r>
            <a:r>
              <a:rPr lang="pt-BR" sz="1800" i="1"/>
              <a:t>x</a:t>
            </a:r>
            <a:r>
              <a:rPr lang="pt-BR" sz="1800"/>
              <a:t> m compostas por </a:t>
            </a:r>
            <a:r>
              <a:rPr lang="pt-BR" sz="1800">
                <a:solidFill>
                  <a:schemeClr val="accent1"/>
                </a:solidFill>
              </a:rPr>
              <a:t>linhas e colunas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Para acessar um determinado endereço: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CS (</a:t>
            </a:r>
            <a:r>
              <a:rPr lang="pt-BR" sz="1600" i="1"/>
              <a:t>Chip select</a:t>
            </a:r>
            <a:r>
              <a:rPr lang="pt-BR" sz="1600"/>
              <a:t>): selecionar o chip a ser acessado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WE (</a:t>
            </a:r>
            <a:r>
              <a:rPr lang="pt-BR" sz="1600" i="1"/>
              <a:t>Write Enable</a:t>
            </a:r>
            <a:r>
              <a:rPr lang="pt-BR" sz="1600"/>
              <a:t>): habilitar escrita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OE (</a:t>
            </a:r>
            <a:r>
              <a:rPr lang="pt-BR" sz="1600" i="1"/>
              <a:t>output enable</a:t>
            </a:r>
            <a:r>
              <a:rPr lang="pt-BR" sz="1600"/>
              <a:t>): habilitar saída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RAS (</a:t>
            </a:r>
            <a:r>
              <a:rPr lang="pt-BR" sz="1600" i="1"/>
              <a:t>Row Address Strobe</a:t>
            </a:r>
            <a:r>
              <a:rPr lang="pt-BR" sz="1600"/>
              <a:t>): número da linha a ser acessada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CAS (</a:t>
            </a:r>
            <a:r>
              <a:rPr lang="pt-BR" sz="1600" i="1"/>
              <a:t>Collum Address Strobe</a:t>
            </a:r>
            <a:r>
              <a:rPr lang="pt-BR" sz="1600"/>
              <a:t>): corresponde à coluna da linha a ser acessada</a:t>
            </a: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Organização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lvl="1" indent="-2555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🞂"/>
            </a:pPr>
            <a:r>
              <a:rPr lang="pt-BR" sz="2000"/>
              <a:t>Acesso: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É utilizado um </a:t>
            </a:r>
            <a:r>
              <a:rPr lang="pt-BR" sz="2000">
                <a:solidFill>
                  <a:schemeClr val="accent1"/>
                </a:solidFill>
              </a:rPr>
              <a:t>barramento comum</a:t>
            </a:r>
            <a:r>
              <a:rPr lang="pt-BR" sz="2000"/>
              <a:t>, compartilhado por todos os endereços do módulo;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Possibilidade de solicitação de várias leituras para uma mesma linha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3" descr="gdh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006" y="1268760"/>
            <a:ext cx="5929354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1883007" y="673459"/>
            <a:ext cx="6429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http://www.hardware.com.br/tutoriais/memoria-ram)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1547664" y="2348880"/>
            <a:ext cx="236732" cy="720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1547664" y="2708920"/>
            <a:ext cx="236732" cy="720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1027016" y="2241808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1020719" y="2601848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3"/>
          <p:cNvGrpSpPr/>
          <p:nvPr/>
        </p:nvGrpSpPr>
        <p:grpSpPr>
          <a:xfrm>
            <a:off x="4001146" y="3801199"/>
            <a:ext cx="1290934" cy="635913"/>
            <a:chOff x="3203848" y="4017223"/>
            <a:chExt cx="1290934" cy="635913"/>
          </a:xfrm>
        </p:grpSpPr>
        <p:sp>
          <p:nvSpPr>
            <p:cNvPr id="271" name="Google Shape;271;p23"/>
            <p:cNvSpPr/>
            <p:nvPr/>
          </p:nvSpPr>
          <p:spPr>
            <a:xfrm rot="-5400000">
              <a:off x="4201606" y="4115134"/>
              <a:ext cx="236732" cy="72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3"/>
            <p:cNvGrpSpPr/>
            <p:nvPr/>
          </p:nvGrpSpPr>
          <p:grpSpPr>
            <a:xfrm>
              <a:off x="3203848" y="4017223"/>
              <a:ext cx="1290934" cy="635913"/>
              <a:chOff x="3238030" y="4017223"/>
              <a:chExt cx="1290934" cy="635913"/>
            </a:xfrm>
          </p:grpSpPr>
          <p:sp>
            <p:nvSpPr>
              <p:cNvPr id="273" name="Google Shape;273;p23"/>
              <p:cNvSpPr/>
              <p:nvPr/>
            </p:nvSpPr>
            <p:spPr>
              <a:xfrm rot="-5400000">
                <a:off x="3337510" y="4099585"/>
                <a:ext cx="236732" cy="7200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rot="-5400000">
                <a:off x="3769557" y="4105898"/>
                <a:ext cx="236732" cy="7200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 txBox="1"/>
              <p:nvPr/>
            </p:nvSpPr>
            <p:spPr>
              <a:xfrm>
                <a:off x="3238030" y="4365104"/>
                <a:ext cx="3978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 txBox="1"/>
              <p:nvPr/>
            </p:nvSpPr>
            <p:spPr>
              <a:xfrm>
                <a:off x="3672840" y="4365104"/>
                <a:ext cx="4331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 txBox="1"/>
              <p:nvPr/>
            </p:nvSpPr>
            <p:spPr>
              <a:xfrm>
                <a:off x="4121480" y="4376137"/>
                <a:ext cx="4074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" name="Google Shape;278;p23"/>
          <p:cNvSpPr/>
          <p:nvPr/>
        </p:nvSpPr>
        <p:spPr>
          <a:xfrm>
            <a:off x="1883006" y="1143000"/>
            <a:ext cx="6217386" cy="25740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Procedimento de escrita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controlador de memória ativa o sinal de WE e envia uma sequência de informações a serem armazenadas com pares de endereços RAS e CAS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Procedimento de leitura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controlador de memória ativa o sinal OE e envia sequências de pares de endereços RAS e CAS e recebe de volta o mesmo número de leituras </a:t>
            </a:r>
            <a:r>
              <a:rPr lang="pt-BR" sz="1800">
                <a:solidFill>
                  <a:schemeClr val="accent1"/>
                </a:solidFill>
              </a:rPr>
              <a:t>de acordo com a largura de dados</a:t>
            </a:r>
            <a:r>
              <a:rPr lang="pt-BR" sz="1800">
                <a:solidFill>
                  <a:srgbClr val="16E606"/>
                </a:solidFill>
              </a:rPr>
              <a:t>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Ex: barramento de 64 bits = bloco de dados de 64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mesmo que seja necessário apenas alguns bytes, é lido todo o bloco de bits adjacente.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457200" y="1440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Acesso a memória</a:t>
            </a: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 memória RAM é conectada ao controlador de memória através de uma série de fios divididos em três grupos: </a:t>
            </a:r>
            <a:endParaRPr sz="27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Dados:</a:t>
            </a:r>
            <a:r>
              <a:rPr lang="pt-BR" sz="1900"/>
              <a:t> por onde transitam os dados lidos ou escritos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Endereço</a:t>
            </a:r>
            <a:r>
              <a:rPr lang="pt-BR" sz="1900"/>
              <a:t>: por onde são indicadas as posições dos dados a serem lidos ou armazenados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Controle:</a:t>
            </a:r>
            <a:r>
              <a:rPr lang="pt-BR" sz="1900"/>
              <a:t> por onde indicadas as operações a serem realizadas, assim como o sinal de clock</a:t>
            </a:r>
            <a:endParaRPr sz="1900"/>
          </a:p>
        </p:txBody>
      </p:sp>
      <p:sp>
        <p:nvSpPr>
          <p:cNvPr id="295" name="Google Shape;295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SDRAM (Synchronous DRAM)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que as memórias sejam </a:t>
            </a:r>
            <a:r>
              <a:rPr lang="pt-BR" sz="1800">
                <a:solidFill>
                  <a:schemeClr val="accent1"/>
                </a:solidFill>
              </a:rPr>
              <a:t>sincronizadas com o processador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Deste modo, o controlador de memória sabe exatamente em que ciclo de clock a informação estará disponível para o processador;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Evita que o processador espere os dados.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3"/>
          <p:cNvSpPr txBox="1">
            <a:spLocks noGrp="1"/>
          </p:cNvSpPr>
          <p:nvPr>
            <p:ph type="body" idx="1"/>
          </p:nvPr>
        </p:nvSpPr>
        <p:spPr>
          <a:xfrm>
            <a:off x="457200" y="120631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2"/>
              <a:buChar char="•"/>
            </a:pPr>
            <a:r>
              <a:rPr lang="pt-BR" sz="2000"/>
              <a:t>Modelo de Von Neumann: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Noto Sans Symbols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2"/>
              <a:buChar char="•"/>
            </a:pPr>
            <a:r>
              <a:rPr lang="pt-BR" sz="2000"/>
              <a:t>Princípio:</a:t>
            </a:r>
            <a:endParaRPr sz="2400"/>
          </a:p>
          <a:p>
            <a:pPr marL="685800" lvl="1" indent="-2378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pt-BR" sz="1800"/>
              <a:t>As instruções seriam armazenadas na memória do computador para então serem executadas;</a:t>
            </a:r>
            <a:endParaRPr/>
          </a:p>
          <a:p>
            <a:pPr marL="685800" lvl="1" indent="-2378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pt-BR" sz="1800"/>
              <a:t>No momento da execução, as instruções seriam obtidas com rapidez eletrônica.</a:t>
            </a:r>
            <a:endParaRPr sz="1800"/>
          </a:p>
        </p:txBody>
      </p:sp>
      <p:sp>
        <p:nvSpPr>
          <p:cNvPr id="94" name="Google Shape;94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63"/>
          <p:cNvGrpSpPr/>
          <p:nvPr/>
        </p:nvGrpSpPr>
        <p:grpSpPr>
          <a:xfrm>
            <a:off x="1714480" y="1571612"/>
            <a:ext cx="5429288" cy="2888298"/>
            <a:chOff x="1714480" y="1714488"/>
            <a:chExt cx="5572164" cy="3177128"/>
          </a:xfrm>
        </p:grpSpPr>
        <p:grpSp>
          <p:nvGrpSpPr>
            <p:cNvPr id="97" name="Google Shape;97;p63"/>
            <p:cNvGrpSpPr/>
            <p:nvPr/>
          </p:nvGrpSpPr>
          <p:grpSpPr>
            <a:xfrm>
              <a:off x="2571736" y="1714488"/>
              <a:ext cx="3286148" cy="500066"/>
              <a:chOff x="2571736" y="1714488"/>
              <a:chExt cx="3286148" cy="500066"/>
            </a:xfrm>
          </p:grpSpPr>
          <p:sp>
            <p:nvSpPr>
              <p:cNvPr id="98" name="Google Shape;98;p63"/>
              <p:cNvSpPr/>
              <p:nvPr/>
            </p:nvSpPr>
            <p:spPr>
              <a:xfrm>
                <a:off x="2571736" y="1714488"/>
                <a:ext cx="3286148" cy="50006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63"/>
              <p:cNvSpPr txBox="1"/>
              <p:nvPr/>
            </p:nvSpPr>
            <p:spPr>
              <a:xfrm>
                <a:off x="3500430" y="1785926"/>
                <a:ext cx="1428760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MEMÓRIA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63"/>
            <p:cNvGrpSpPr/>
            <p:nvPr/>
          </p:nvGrpSpPr>
          <p:grpSpPr>
            <a:xfrm>
              <a:off x="1714480" y="2714620"/>
              <a:ext cx="2071702" cy="1285884"/>
              <a:chOff x="1714480" y="2714620"/>
              <a:chExt cx="2071702" cy="1285884"/>
            </a:xfrm>
          </p:grpSpPr>
          <p:sp>
            <p:nvSpPr>
              <p:cNvPr id="101" name="Google Shape;101;p63"/>
              <p:cNvSpPr/>
              <p:nvPr/>
            </p:nvSpPr>
            <p:spPr>
              <a:xfrm>
                <a:off x="1714480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63"/>
              <p:cNvSpPr txBox="1"/>
              <p:nvPr/>
            </p:nvSpPr>
            <p:spPr>
              <a:xfrm>
                <a:off x="1902290" y="3023487"/>
                <a:ext cx="1674756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DE CONTROLE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63"/>
            <p:cNvGrpSpPr/>
            <p:nvPr/>
          </p:nvGrpSpPr>
          <p:grpSpPr>
            <a:xfrm>
              <a:off x="4643438" y="2714620"/>
              <a:ext cx="2071702" cy="1285884"/>
              <a:chOff x="4643438" y="2714620"/>
              <a:chExt cx="2071702" cy="1285884"/>
            </a:xfrm>
          </p:grpSpPr>
          <p:sp>
            <p:nvSpPr>
              <p:cNvPr id="104" name="Google Shape;104;p63"/>
              <p:cNvSpPr/>
              <p:nvPr/>
            </p:nvSpPr>
            <p:spPr>
              <a:xfrm>
                <a:off x="4643438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63"/>
              <p:cNvSpPr txBox="1"/>
              <p:nvPr/>
            </p:nvSpPr>
            <p:spPr>
              <a:xfrm>
                <a:off x="4643438" y="2714620"/>
                <a:ext cx="2071702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LÓGICA E ARITMÉTICA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3"/>
              <p:cNvSpPr/>
              <p:nvPr/>
            </p:nvSpPr>
            <p:spPr>
              <a:xfrm>
                <a:off x="5032310" y="3429000"/>
                <a:ext cx="1285884" cy="28575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3"/>
              <p:cNvSpPr txBox="1"/>
              <p:nvPr/>
            </p:nvSpPr>
            <p:spPr>
              <a:xfrm>
                <a:off x="5072066" y="3429000"/>
                <a:ext cx="1214446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acumulador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63"/>
            <p:cNvGrpSpPr/>
            <p:nvPr/>
          </p:nvGrpSpPr>
          <p:grpSpPr>
            <a:xfrm>
              <a:off x="4000496" y="4500570"/>
              <a:ext cx="1500198" cy="372410"/>
              <a:chOff x="4214810" y="4519206"/>
              <a:chExt cx="1500198" cy="372410"/>
            </a:xfrm>
          </p:grpSpPr>
          <p:sp>
            <p:nvSpPr>
              <p:cNvPr id="109" name="Google Shape;109;p63"/>
              <p:cNvSpPr/>
              <p:nvPr/>
            </p:nvSpPr>
            <p:spPr>
              <a:xfrm>
                <a:off x="4214810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3"/>
              <p:cNvSpPr txBox="1"/>
              <p:nvPr/>
            </p:nvSpPr>
            <p:spPr>
              <a:xfrm>
                <a:off x="4357686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ENTRADA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63"/>
            <p:cNvGrpSpPr/>
            <p:nvPr/>
          </p:nvGrpSpPr>
          <p:grpSpPr>
            <a:xfrm>
              <a:off x="5786446" y="4519206"/>
              <a:ext cx="1500198" cy="372410"/>
              <a:chOff x="6072198" y="4519206"/>
              <a:chExt cx="1500198" cy="372410"/>
            </a:xfrm>
          </p:grpSpPr>
          <p:sp>
            <p:nvSpPr>
              <p:cNvPr id="112" name="Google Shape;112;p63"/>
              <p:cNvSpPr/>
              <p:nvPr/>
            </p:nvSpPr>
            <p:spPr>
              <a:xfrm>
                <a:off x="6072198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63"/>
              <p:cNvSpPr txBox="1"/>
              <p:nvPr/>
            </p:nvSpPr>
            <p:spPr>
              <a:xfrm>
                <a:off x="6215074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SAÍDA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4" name="Google Shape;114;p63"/>
            <p:cNvCxnSpPr/>
            <p:nvPr/>
          </p:nvCxnSpPr>
          <p:spPr>
            <a:xfrm rot="5400000">
              <a:off x="2499901" y="2473405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5" name="Google Shape;115;p63"/>
            <p:cNvCxnSpPr/>
            <p:nvPr/>
          </p:nvCxnSpPr>
          <p:spPr>
            <a:xfrm rot="5400000">
              <a:off x="5429653" y="2486657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6" name="Google Shape;116;p63"/>
            <p:cNvCxnSpPr/>
            <p:nvPr/>
          </p:nvCxnSpPr>
          <p:spPr>
            <a:xfrm rot="-5400000">
              <a:off x="3213884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7" name="Google Shape;117;p63"/>
            <p:cNvCxnSpPr/>
            <p:nvPr/>
          </p:nvCxnSpPr>
          <p:spPr>
            <a:xfrm rot="-5400000">
              <a:off x="4714082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8" name="Google Shape;118;p63"/>
            <p:cNvCxnSpPr/>
            <p:nvPr/>
          </p:nvCxnSpPr>
          <p:spPr>
            <a:xfrm>
              <a:off x="3902554" y="3071810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9" name="Google Shape;119;p63"/>
            <p:cNvCxnSpPr/>
            <p:nvPr/>
          </p:nvCxnSpPr>
          <p:spPr>
            <a:xfrm rot="10800000">
              <a:off x="3889302" y="3643314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0" name="Google Shape;120;p63"/>
            <p:cNvCxnSpPr/>
            <p:nvPr/>
          </p:nvCxnSpPr>
          <p:spPr>
            <a:xfrm rot="10800000" flipH="1">
              <a:off x="4857752" y="3786190"/>
              <a:ext cx="785818" cy="6429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1" name="Google Shape;121;p63"/>
            <p:cNvCxnSpPr/>
            <p:nvPr/>
          </p:nvCxnSpPr>
          <p:spPr>
            <a:xfrm rot="-5400000" flipH="1">
              <a:off x="5708161" y="3747660"/>
              <a:ext cx="692355" cy="750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22" name="Google Shape;122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3"/>
          <p:cNvSpPr txBox="1"/>
          <p:nvPr/>
        </p:nvSpPr>
        <p:spPr>
          <a:xfrm>
            <a:off x="-528801" y="5863250"/>
            <a:ext cx="78942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video: https://www.youtube.com/watch?v=V5qE-u6jGo4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Regulares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FPM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EDO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SDRAM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DDR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DDR2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DDR3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/>
              <a:t>Memórias DDR4</a:t>
            </a:r>
          </a:p>
          <a:p>
            <a:pPr algn="just">
              <a:lnSpc>
                <a:spcPct val="100000"/>
              </a:lnSpc>
              <a:spcBef>
                <a:spcPts val="1600"/>
              </a:spcBef>
            </a:pPr>
            <a:r>
              <a:rPr lang="pt-BR" sz="2400" b="1" dirty="0">
                <a:solidFill>
                  <a:srgbClr val="FF0000"/>
                </a:solidFill>
              </a:rPr>
              <a:t>Memórias DDR5</a:t>
            </a:r>
            <a:endParaRPr sz="2400" b="1" dirty="0">
              <a:solidFill>
                <a:srgbClr val="FF0000"/>
              </a:solidFill>
            </a:endParaRPr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Realidade: o processador é muito mais rápido do que a memória RAM</a:t>
            </a:r>
            <a:endParaRPr sz="2500"/>
          </a:p>
          <a:p>
            <a:pPr marL="457200" lvl="0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Técnicas de compensação:</a:t>
            </a:r>
            <a:endParaRPr sz="31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Utilização de memória cache;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Aumento da largura do barramento de dados;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Aumento de canais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2100"/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RAM x CPU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Multi-channel: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Suporte em chipsets e processadores para </a:t>
            </a:r>
            <a:r>
              <a:rPr lang="pt-BR" sz="1800">
                <a:solidFill>
                  <a:schemeClr val="accent1"/>
                </a:solidFill>
              </a:rPr>
              <a:t>acesso simultâneo </a:t>
            </a:r>
            <a:r>
              <a:rPr lang="pt-BR" sz="1800"/>
              <a:t>a módulos de memória distintos;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Acesso à memória é dividida em canais;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Dual (128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Triple (192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Quad (256 bits)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Possibilita a transferência de mais dados por ciclo, e faz com que o processador precise esperar menos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Necessários módulos de igual capacidade, frequência e latência em duplas ou trios.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1454948" y="5981218"/>
            <a:ext cx="64294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Fonte: http://www.clubedohardware.com.br/artigos/Tudo-o-Que-Voce-Precisa-Saber-Sobre-Memorias-Dual-Channel/673)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1" descr="Fig3-memoria_dois_canai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435594"/>
            <a:ext cx="5904656" cy="551368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velocidade da memória RAM pode ser dividida em: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número de ciclos por segundo;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latência (tempo que a primeira operação numa série de operações de leitura ou escrita demora para ser concluída).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Fator importante no desempenho das memórias;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dois módulos de memória com mesma taxa de transferência máxima teórica podem ter desempenhos diferentes.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>
                <a:solidFill>
                  <a:schemeClr val="accent1"/>
                </a:solidFill>
              </a:rPr>
              <a:t>Indicam o tempo</a:t>
            </a:r>
            <a:r>
              <a:rPr lang="pt-BR" sz="2200">
                <a:solidFill>
                  <a:srgbClr val="16E606"/>
                </a:solidFill>
              </a:rPr>
              <a:t> </a:t>
            </a:r>
            <a:r>
              <a:rPr lang="pt-BR" sz="2200"/>
              <a:t>em que o chip de memória demora para fazer algo internamente;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´São indicadas através de uma série de números. Estes números indicam a </a:t>
            </a:r>
            <a:r>
              <a:rPr lang="pt-BR" sz="1800">
                <a:solidFill>
                  <a:schemeClr val="accent1"/>
                </a:solidFill>
              </a:rPr>
              <a:t>quantidade de ciclos de clock</a:t>
            </a:r>
            <a:r>
              <a:rPr lang="pt-BR" sz="1800"/>
              <a:t> que a memória demora para fazer uma determinada operação;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Temporização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As operações que estes números indicam são as seguintes: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	</a:t>
            </a:r>
            <a:r>
              <a:rPr lang="pt-BR" sz="2200" b="1"/>
              <a:t>CL – tRCD – tRP – tRAS - CMD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Sempre lembrando que a memória é organizada internamente em forma de matriz, onde os dados são armazenados na interseção de linhas e colunas.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371" name="Google Shape;371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34"/>
          <p:cNvPicPr preferRelativeResize="0"/>
          <p:nvPr/>
        </p:nvPicPr>
        <p:blipFill rotWithShape="1">
          <a:blip r:embed="rId3">
            <a:alphaModFix/>
          </a:blip>
          <a:srcRect b="31554"/>
          <a:stretch/>
        </p:blipFill>
        <p:spPr>
          <a:xfrm>
            <a:off x="987499" y="3809792"/>
            <a:ext cx="7400925" cy="180587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4"/>
          <p:cNvSpPr txBox="1"/>
          <p:nvPr/>
        </p:nvSpPr>
        <p:spPr>
          <a:xfrm>
            <a:off x="3059832" y="5687670"/>
            <a:ext cx="31870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https://www.youtube.com/watch?v=QJu9J-6Jpjo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CL</a:t>
            </a:r>
            <a:r>
              <a:rPr lang="pt-BR" sz="1800"/>
              <a:t>: </a:t>
            </a:r>
            <a:r>
              <a:rPr lang="pt-BR" sz="1800" u="sng"/>
              <a:t>CAS Latency</a:t>
            </a:r>
            <a:r>
              <a:rPr lang="pt-BR" sz="1800"/>
              <a:t>. Tempo demorado entre um comando ter sido enviado para a memória e ela começar a responder. É o tempo demorado entre o processador pedir um dado da memória e ela </a:t>
            </a:r>
            <a:r>
              <a:rPr lang="pt-BR" sz="1800">
                <a:solidFill>
                  <a:schemeClr val="accent1"/>
                </a:solidFill>
              </a:rPr>
              <a:t>entregar este dado</a:t>
            </a:r>
            <a:r>
              <a:rPr lang="pt-BR" sz="1800"/>
              <a:t>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tRCD</a:t>
            </a:r>
            <a:r>
              <a:rPr lang="pt-BR" sz="1800"/>
              <a:t>: </a:t>
            </a:r>
            <a:r>
              <a:rPr lang="pt-BR" sz="1800" u="sng"/>
              <a:t>RAS to CAS Delay</a:t>
            </a:r>
            <a:r>
              <a:rPr lang="pt-BR" sz="1800"/>
              <a:t>. Tempo demorado entre a </a:t>
            </a:r>
            <a:r>
              <a:rPr lang="pt-BR" sz="1800">
                <a:solidFill>
                  <a:schemeClr val="accent1"/>
                </a:solidFill>
              </a:rPr>
              <a:t>ativação da linha (RAS) e a coluna (CAS)</a:t>
            </a:r>
            <a:r>
              <a:rPr lang="pt-BR" sz="1800"/>
              <a:t> onde o dado está armazenado na matriz.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tRP</a:t>
            </a:r>
            <a:r>
              <a:rPr lang="pt-BR" sz="1800"/>
              <a:t>: </a:t>
            </a:r>
            <a:r>
              <a:rPr lang="pt-BR" sz="1800" u="sng"/>
              <a:t>RAS Precharge</a:t>
            </a:r>
            <a:r>
              <a:rPr lang="pt-BR" sz="1800"/>
              <a:t>. Tempo demorado entre desativar o acesso a uma linha de dados e iniciar o acesso a </a:t>
            </a:r>
            <a:r>
              <a:rPr lang="pt-BR" sz="1800">
                <a:solidFill>
                  <a:schemeClr val="accent1"/>
                </a:solidFill>
              </a:rPr>
              <a:t>outra linha de dados</a:t>
            </a:r>
            <a:r>
              <a:rPr lang="pt-BR" sz="1800"/>
              <a:t>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tRAS</a:t>
            </a:r>
            <a:r>
              <a:rPr lang="pt-BR" sz="1800"/>
              <a:t>: </a:t>
            </a:r>
            <a:r>
              <a:rPr lang="pt-BR" sz="1800" u="sng"/>
              <a:t>Active to Precharge Delay</a:t>
            </a:r>
            <a:r>
              <a:rPr lang="pt-BR" sz="1800"/>
              <a:t>. O quanto a memória tem que esperar até que o </a:t>
            </a:r>
            <a:r>
              <a:rPr lang="pt-BR" sz="1800">
                <a:solidFill>
                  <a:schemeClr val="accent1"/>
                </a:solidFill>
              </a:rPr>
              <a:t>próximo acesso </a:t>
            </a:r>
            <a:r>
              <a:rPr lang="pt-BR" sz="1800"/>
              <a:t>à memória possa ser iniciado.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CMD</a:t>
            </a:r>
            <a:r>
              <a:rPr lang="pt-BR" sz="1800"/>
              <a:t>: </a:t>
            </a:r>
            <a:r>
              <a:rPr lang="pt-BR" sz="1800" u="sng"/>
              <a:t>Command Rate</a:t>
            </a:r>
            <a:r>
              <a:rPr lang="pt-BR" sz="1800"/>
              <a:t>. Tempo demorado entre o chip de memória ter sido ativado e o </a:t>
            </a:r>
            <a:r>
              <a:rPr lang="pt-BR" sz="1800">
                <a:solidFill>
                  <a:schemeClr val="accent1"/>
                </a:solidFill>
              </a:rPr>
              <a:t>primeiro comando </a:t>
            </a:r>
            <a:r>
              <a:rPr lang="pt-BR" sz="1800"/>
              <a:t>poder ser enviado para a memória. Algumas vezes este valor não é informado. Normalmente possui o valor T1 (1 clock) ou T2 (2 clocks).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382" name="Google Shape;382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Exemplo: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</a:t>
            </a:r>
            <a:r>
              <a:rPr lang="pt-BR" sz="1800"/>
              <a:t>2 – 3 – 2 – 6 - T1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</a:t>
            </a:r>
            <a:r>
              <a:rPr lang="pt-BR" sz="1800"/>
              <a:t>5 - 5 – 5 – 15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7 – 7 – 7 – 21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9 – 9 – 9 - 24</a:t>
            </a: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SPD: Serial Presence Detect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Chip de identificação que armazena os códigos de identificação do módulo, detalhes sobre a frequência, tempos de acesso, CAS Latency e demais especificações.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t-BR"/>
              <a:t>Memória SRAM</a:t>
            </a:r>
            <a:br>
              <a:rPr lang="pt-BR"/>
            </a:br>
            <a:r>
              <a:rPr lang="pt-BR"/>
              <a:t>(Cache)</a:t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 de Memória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Memória de acesso aleatório estática (SRAM)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Memória em que mantém </a:t>
            </a:r>
            <a:r>
              <a:rPr lang="pt-BR" sz="1800">
                <a:solidFill>
                  <a:schemeClr val="accent1"/>
                </a:solidFill>
              </a:rPr>
              <a:t>permanente as informações</a:t>
            </a:r>
            <a:r>
              <a:rPr lang="pt-BR" sz="1800"/>
              <a:t> nela armazenadas enquanto </a:t>
            </a:r>
            <a:r>
              <a:rPr lang="pt-BR" sz="1800">
                <a:solidFill>
                  <a:schemeClr val="accent1"/>
                </a:solidFill>
              </a:rPr>
              <a:t>houver alimentação elétrica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Acesso mais rápido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Usualmente utilizada para </a:t>
            </a:r>
            <a:r>
              <a:rPr lang="pt-BR" sz="1800">
                <a:solidFill>
                  <a:schemeClr val="accent1"/>
                </a:solidFill>
              </a:rPr>
              <a:t>cache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Consiste em um conjunto de transistores agrupados, funcionando baseados em </a:t>
            </a:r>
            <a:r>
              <a:rPr lang="pt-BR" sz="1800" i="1"/>
              <a:t>flip-flops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Armazenamento de valores binários por meio de configurações de portas lógicas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08" name="Google Shape;408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É um bloco de memória utilizado para armazenar temporariamente dados que foram ou possivelmente serão utilizados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 por característica ser de acesso rápido, </a:t>
            </a:r>
            <a:r>
              <a:rPr lang="pt-BR" sz="1800">
                <a:solidFill>
                  <a:schemeClr val="accent1"/>
                </a:solidFill>
              </a:rPr>
              <a:t>intermediando</a:t>
            </a:r>
            <a:r>
              <a:rPr lang="pt-BR" sz="1800"/>
              <a:t> a relação entre o operador de um processo e o dispositivo de armazenamento;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técnica de cache consiste em </a:t>
            </a:r>
            <a:r>
              <a:rPr lang="pt-BR" sz="1800">
                <a:solidFill>
                  <a:schemeClr val="accent1"/>
                </a:solidFill>
              </a:rPr>
              <a:t>evitar</a:t>
            </a:r>
            <a:r>
              <a:rPr lang="pt-BR" sz="1800"/>
              <a:t> o acesso aos dispositivos de </a:t>
            </a:r>
            <a:r>
              <a:rPr lang="pt-BR" sz="1800">
                <a:solidFill>
                  <a:schemeClr val="accent1"/>
                </a:solidFill>
              </a:rPr>
              <a:t>armazenamento mais lentos</a:t>
            </a:r>
            <a:r>
              <a:rPr lang="pt-BR" sz="1800"/>
              <a:t>, armazenando os dados em meios de mais próximos e rápidos;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ela é composta por uma fila de elementos, que são </a:t>
            </a:r>
            <a:r>
              <a:rPr lang="pt-BR" sz="1800">
                <a:solidFill>
                  <a:schemeClr val="accent1"/>
                </a:solidFill>
              </a:rPr>
              <a:t>cópias exatas </a:t>
            </a:r>
            <a:r>
              <a:rPr lang="pt-BR" sz="1800"/>
              <a:t>de dados presentes em algum outro local (original). Cada elemento possui uma etiqueta que indica o local de armazenamento original (de onde ele foi copiado);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4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3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Utilização: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processadores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onde se disponibilizam dados já requisitados e outros a serem processados;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navegadores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que armazenam localmente páginas acessadas, evitando consultas constantes à rede;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redes de computadores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quando o acesso externo à rede ocorre através de serviço (proxy) que compartilha a conexão/link, pode se armazenar uma lista de sites visitados por usuários da rede;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discos rígidos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onde ficam armazenados os dados recentemente acessados.</a:t>
            </a:r>
            <a:endParaRPr/>
          </a:p>
        </p:txBody>
      </p:sp>
      <p:sp>
        <p:nvSpPr>
          <p:cNvPr id="428" name="Google Shape;428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Operação: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é solicitado um dado no local de armazenamento original (memória RAM, HD, Internet), primeiramente é </a:t>
            </a:r>
            <a:r>
              <a:rPr lang="pt-BR" sz="1800">
                <a:solidFill>
                  <a:schemeClr val="accent1"/>
                </a:solidFill>
              </a:rPr>
              <a:t>verificada se ele está na cache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 for encontrado o dado com a etiqueta correspondente ao desejado, o que está na cache é utilizado ao invés do original;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Princípio da localidade espacial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uma palavra é solicitada, </a:t>
            </a:r>
            <a:r>
              <a:rPr lang="pt-BR" sz="1800">
                <a:solidFill>
                  <a:schemeClr val="accent1"/>
                </a:solidFill>
              </a:rPr>
              <a:t>ela e algumas de suas vizinhas</a:t>
            </a:r>
            <a:r>
              <a:rPr lang="pt-BR" sz="1800"/>
              <a:t> são trazidas da memória RAM (maior e mais lenta) para a cache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Endereços próximos ao solicitado possuem grande possibilidade de serem solicitados futuramente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na próxima vez em que for usada, ela possa ser acessada rapidamente (informação já estará carregada nela)</a:t>
            </a:r>
            <a:endParaRPr/>
          </a:p>
        </p:txBody>
      </p:sp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Acesso à Cache</a:t>
            </a:r>
            <a:endParaRPr/>
          </a:p>
        </p:txBody>
      </p:sp>
      <p:sp>
        <p:nvSpPr>
          <p:cNvPr id="438" name="Google Shape;438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Princípio da localidade temporal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</a:t>
            </a:r>
            <a:r>
              <a:rPr lang="pt-BR" sz="1800">
                <a:solidFill>
                  <a:schemeClr val="accent1"/>
                </a:solidFill>
              </a:rPr>
              <a:t>localizações de memória</a:t>
            </a:r>
            <a:r>
              <a:rPr lang="pt-BR" sz="1800"/>
              <a:t> recentemente acessadas são </a:t>
            </a:r>
            <a:r>
              <a:rPr lang="pt-BR" sz="1800">
                <a:solidFill>
                  <a:schemeClr val="accent1"/>
                </a:solidFill>
              </a:rPr>
              <a:t>solicitadas novamente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Influencia na escolha do que descartar quando for necessário liberar espaço para novas informações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47" name="Google Shape;447;p4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4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hit (acerto do cache)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a informação a ser acessada é </a:t>
            </a:r>
            <a:r>
              <a:rPr lang="pt-BR" sz="1800">
                <a:solidFill>
                  <a:schemeClr val="accent1"/>
                </a:solidFill>
              </a:rPr>
              <a:t>localizada na cache</a:t>
            </a:r>
            <a:r>
              <a:rPr lang="pt-BR" sz="1800"/>
              <a:t>, evitando o acesso a uma mídia de armazenamento inferior na hierarquia;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percentual de acessos que resultam em cache hits é conhecida como a taxa de acerto (hit rate ou hit ratio) da cache;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miss (erro do cache):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ocorre quando a informação a ser acessada </a:t>
            </a:r>
            <a:r>
              <a:rPr lang="pt-BR" sz="1800">
                <a:solidFill>
                  <a:schemeClr val="accent1"/>
                </a:solidFill>
              </a:rPr>
              <a:t>não é localizada na cache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informação deve ser copiada do local original de armazenamento e inserida na cache, ficando disponível para o acesso;</a:t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125" lvl="1" indent="-25558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96"/>
              <a:buFont typeface="Noto Sans Symbols"/>
              <a:buChar char="🞂"/>
            </a:pPr>
            <a:r>
              <a:rPr lang="pt-BR" sz="2200"/>
              <a:t>Linha de cache</a:t>
            </a:r>
            <a:endParaRPr/>
          </a:p>
          <a:p>
            <a:pPr marL="690562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224"/>
              <a:buFont typeface="Courier New"/>
              <a:buChar char="o"/>
            </a:pPr>
            <a:r>
              <a:rPr lang="pt-BR" sz="1800"/>
              <a:t>memórias principais e caches são divididas em blocos de tamanho fixo</a:t>
            </a:r>
            <a:endParaRPr/>
          </a:p>
          <a:p>
            <a:pPr marL="974724" lvl="3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088"/>
              <a:buFont typeface="Arial"/>
              <a:buChar char="•"/>
            </a:pPr>
            <a:r>
              <a:rPr lang="pt-BR" sz="1600"/>
              <a:t>na cache eles são chamados de linhas de cache (de 4 a 64 bytes);</a:t>
            </a:r>
            <a:endParaRPr/>
          </a:p>
          <a:p>
            <a:pPr marL="690562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224"/>
              <a:buFont typeface="Courier New"/>
              <a:buChar char="o"/>
            </a:pPr>
            <a:r>
              <a:rPr lang="pt-BR" sz="1800"/>
              <a:t>quando a cache falha, </a:t>
            </a:r>
            <a:r>
              <a:rPr lang="pt-BR" sz="1800">
                <a:solidFill>
                  <a:schemeClr val="accent1"/>
                </a:solidFill>
              </a:rPr>
              <a:t>toda a linha de cache é carregada, </a:t>
            </a:r>
            <a:r>
              <a:rPr lang="pt-BR" sz="1800"/>
              <a:t>a partir da memória principal, independente da quantia solicitada</a:t>
            </a:r>
            <a:endParaRPr/>
          </a:p>
          <a:p>
            <a:pPr marL="974724" lvl="3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088"/>
              <a:buFont typeface="Arial"/>
              <a:buChar char="•"/>
            </a:pPr>
            <a:r>
              <a:rPr lang="pt-BR" sz="1600"/>
              <a:t>algumas das palavras excedentes na linha de cache poderão ser necessárias em uma próxima operação, ou não;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Situação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necessário armazenar um novo dado na cache e não há espaço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algum </a:t>
            </a:r>
            <a:r>
              <a:rPr lang="pt-BR" sz="1600">
                <a:solidFill>
                  <a:schemeClr val="accent1"/>
                </a:solidFill>
              </a:rPr>
              <a:t>elemento deve ser removido</a:t>
            </a:r>
            <a:r>
              <a:rPr lang="pt-BR" sz="1600"/>
              <a:t> para liberar espaço;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seleção do elemento a ser retirado é conhecida como </a:t>
            </a:r>
            <a:r>
              <a:rPr lang="pt-BR" sz="1600">
                <a:solidFill>
                  <a:schemeClr val="accent1"/>
                </a:solidFill>
              </a:rPr>
              <a:t>política de troca </a:t>
            </a:r>
            <a:r>
              <a:rPr lang="pt-BR" sz="1600"/>
              <a:t>(replacement policy). Uma política de troca muito utilizada é a </a:t>
            </a:r>
            <a:r>
              <a:rPr lang="pt-BR" sz="1600">
                <a:solidFill>
                  <a:schemeClr val="accent1"/>
                </a:solidFill>
              </a:rPr>
              <a:t>LRU</a:t>
            </a:r>
            <a:r>
              <a:rPr lang="pt-BR" sz="1600"/>
              <a:t> (least recently used), que remove o elemento recentemente menos usado;</a:t>
            </a:r>
            <a:endParaRPr/>
          </a:p>
        </p:txBody>
      </p:sp>
      <p:sp>
        <p:nvSpPr>
          <p:cNvPr id="465" name="Google Shape;465;p4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5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5"/>
          <p:cNvSpPr txBox="1">
            <a:spLocks noGrp="1"/>
          </p:cNvSpPr>
          <p:nvPr>
            <p:ph type="body" idx="1"/>
          </p:nvPr>
        </p:nvSpPr>
        <p:spPr>
          <a:xfrm>
            <a:off x="457200" y="2009995"/>
            <a:ext cx="8229600" cy="20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Quando um dado é escrito na cache, em algum momento ele deve ser gravado no local de armazenamento original;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O momento em que ocorrerá a gravação é controlado pela </a:t>
            </a:r>
            <a:r>
              <a:rPr lang="pt-BR" sz="2200">
                <a:solidFill>
                  <a:schemeClr val="accent1"/>
                </a:solidFill>
              </a:rPr>
              <a:t>política de escrita</a:t>
            </a:r>
            <a:r>
              <a:rPr lang="pt-BR" sz="2200"/>
              <a:t> (write policy);</a:t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-143225" y="7142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Políticas de escrita de Cache</a:t>
            </a:r>
            <a:endParaRPr sz="4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5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69" y="1725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Política de write-through (“escrita através”):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vez que um elemento é </a:t>
            </a:r>
            <a:r>
              <a:rPr lang="pt-BR" sz="1800">
                <a:solidFill>
                  <a:schemeClr val="accent1"/>
                </a:solidFill>
              </a:rPr>
              <a:t>escrito na cache</a:t>
            </a:r>
            <a:r>
              <a:rPr lang="pt-BR" sz="1800"/>
              <a:t>, ele também é gravado no local de </a:t>
            </a:r>
            <a:r>
              <a:rPr lang="pt-BR" sz="1800">
                <a:solidFill>
                  <a:schemeClr val="accent1"/>
                </a:solidFill>
              </a:rPr>
              <a:t>armazenamento original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memória hierarquicamente inferior sempre tem a informação atualizada;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facilita o descarte do conteúdo da cache.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Desvantagens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 processo de escrita necessita de um acesso à memória à cada operação, usando mais largura de banda da memória e tornando o acesso mais lento.</a:t>
            </a:r>
            <a:endParaRPr/>
          </a:p>
        </p:txBody>
      </p:sp>
      <p:sp>
        <p:nvSpPr>
          <p:cNvPr id="484" name="Google Shape;484;p5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5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74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Política de write-back (escrever de volta):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escritas </a:t>
            </a:r>
            <a:r>
              <a:rPr lang="pt-BR" sz="1800">
                <a:solidFill>
                  <a:schemeClr val="accent1"/>
                </a:solidFill>
              </a:rPr>
              <a:t>não são realizadas automaticamente </a:t>
            </a:r>
            <a:r>
              <a:rPr lang="pt-BR" sz="1800"/>
              <a:t>no local de armazenamento original;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mecanismo de cache identifica quais de seus elementos foram alterados e somente essas posições são escritas de volta nos locais de armazenamento originais quando o elemento for retirado da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possibilidade de um conteúdo escrito ser alterado novamente é grande;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redução na operação de escritas em memória, as escritas múltiplas de um endereço requerem apenas uma escrita na memória, consumindo menos largura de banda;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consome menos tempo de escrita em memória.</a:t>
            </a:r>
            <a:endParaRPr/>
          </a:p>
        </p:txBody>
      </p:sp>
      <p:sp>
        <p:nvSpPr>
          <p:cNvPr id="493" name="Google Shape;493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5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457200" y="766525"/>
            <a:ext cx="8229600" cy="3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Existem diferentes tipos de memória no computador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melhor desempenho na manipulação de informações na memória da máquina;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uso dos vários tipos de memória depende das necessidades das atividades a serem executadas: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velocidade na transferência de informações;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capacidade de armazenamento de informações.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Hierarquia de Memórias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457200" y="4136700"/>
            <a:ext cx="8400300" cy="24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683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As diversas memórias encontradas no computador são interligadas, formando um sistema entre si, conhecido como subsistema de memória.</a:t>
            </a:r>
            <a:endParaRPr sz="2200"/>
          </a:p>
          <a:p>
            <a:pPr marL="914400" lvl="1" indent="-3683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2200"/>
              <a:buChar char="•"/>
            </a:pPr>
            <a:r>
              <a:rPr lang="pt-BR" sz="2200"/>
              <a:t>seus componentes são organizados hierarquicamente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2100"/>
              <a:t>Desvantagens</a:t>
            </a:r>
            <a:endParaRPr sz="27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necessita de hardware específico para determinar se conteúdo foi alterado;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quando um conteúdo que deve ser removido (para liberar espaço para outro) foi modificado, é necessário que o novo conteúdo aguarde o conteúdo removido ser escrito no outro nível da hierarquia; 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nem sempre existe consistência entre os dados existentes na cache e na memória;</a:t>
            </a:r>
            <a:endParaRPr sz="2300"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900"/>
          </a:p>
        </p:txBody>
      </p:sp>
      <p:sp>
        <p:nvSpPr>
          <p:cNvPr id="502" name="Google Shape;502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5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9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Coerência de cache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dados disponíveis nos locais de armazenamento originais </a:t>
            </a:r>
            <a:r>
              <a:rPr lang="pt-BR" sz="1800">
                <a:solidFill>
                  <a:schemeClr val="accent1"/>
                </a:solidFill>
              </a:rPr>
              <a:t>podem ser modificados por outras entidades</a:t>
            </a:r>
            <a:r>
              <a:rPr lang="pt-BR" sz="1800"/>
              <a:t> diferentes, além do próprio cache;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Risco: a cópia existente no cache pode se tornar inválida;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Quando se atualiza os dados em uma cache, as cópias do dado que estejam presentes em outros caches se tornarão inválidas;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Protocolos de comunicação entre gerentes de cache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responsáveis por manter os dados consistentes, sendo conhecidos por </a:t>
            </a:r>
            <a:r>
              <a:rPr lang="pt-BR" sz="1600">
                <a:solidFill>
                  <a:schemeClr val="accent1"/>
                </a:solidFill>
              </a:rPr>
              <a:t>protocolos de coerência</a:t>
            </a:r>
            <a:r>
              <a:rPr lang="pt-BR" sz="1600"/>
              <a:t>.</a:t>
            </a:r>
            <a:endParaRPr sz="1200"/>
          </a:p>
        </p:txBody>
      </p:sp>
      <p:sp>
        <p:nvSpPr>
          <p:cNvPr id="511" name="Google Shape;511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5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dividida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são utilizadas áreas de </a:t>
            </a:r>
            <a:r>
              <a:rPr lang="pt-BR" sz="1800">
                <a:solidFill>
                  <a:schemeClr val="accent1"/>
                </a:solidFill>
              </a:rPr>
              <a:t>cache diferentes, uma para armazenar os dados e outra para as instruções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que o processador </a:t>
            </a:r>
            <a:r>
              <a:rPr lang="pt-BR" sz="1800">
                <a:solidFill>
                  <a:schemeClr val="accent1"/>
                </a:solidFill>
              </a:rPr>
              <a:t>acesse simultaneamente</a:t>
            </a:r>
            <a:r>
              <a:rPr lang="pt-BR" sz="1800"/>
              <a:t> instruções (na cache de instruções) e dados (na cache de dados);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como geralmente programas não alteram suas instruções, estas informações podem ser facilmente descartadas;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problema quando um programa se automodifica (alterações devem ser escritas na área de dados e na memória principal);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como instruções ocupam menos espaço, é possível destinar mais espaço para armazenamento de dados.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unificada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mesma cache </a:t>
            </a:r>
            <a:r>
              <a:rPr lang="pt-BR" sz="1800">
                <a:solidFill>
                  <a:schemeClr val="accent1"/>
                </a:solidFill>
              </a:rPr>
              <a:t>armazena tanto instruções quanto dados</a:t>
            </a:r>
            <a:r>
              <a:rPr lang="pt-BR" sz="1800"/>
              <a:t>.</a:t>
            </a:r>
            <a:endParaRPr/>
          </a:p>
        </p:txBody>
      </p:sp>
      <p:sp>
        <p:nvSpPr>
          <p:cNvPr id="518" name="Google Shape;518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Arial"/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Tipos de Cache</a:t>
            </a:r>
            <a:endParaRPr sz="41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2" name="Google Shape;522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1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Como forma de </a:t>
            </a:r>
            <a:r>
              <a:rPr lang="pt-BR" sz="2200">
                <a:solidFill>
                  <a:schemeClr val="accent1"/>
                </a:solidFill>
              </a:rPr>
              <a:t>minimizar a diferença de velocidade </a:t>
            </a:r>
            <a:r>
              <a:rPr lang="pt-BR" sz="2200"/>
              <a:t>entre processador e memória RAM, passou a ser usada a memória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tipo de memória rápida que serve para armazenar os dados mais freqüentemente usados pelo processador;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evita, na maior parte das vezes, que o processador tenha que recorrer à memória principal, comparativamente mais lenta;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chips de memória cache utilizam memória SRAM;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 ela, o desempenho do sistema ficaria limitado à velocidade de acesso da memória principal.</a:t>
            </a: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530" name="Google Shape;530;p6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Cache de processador</a:t>
            </a:r>
            <a:endParaRPr/>
          </a:p>
        </p:txBody>
      </p:sp>
      <p:sp>
        <p:nvSpPr>
          <p:cNvPr id="531" name="Google Shape;531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6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Atualmente os sistemas utilizam caches multinível na hierarquia de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cache L1 (level 1),  cache L2 (level 2) e cache L3 (level 3);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94594"/>
              <a:buNone/>
            </a:pPr>
            <a:endParaRPr sz="1000"/>
          </a:p>
          <a:p>
            <a:pPr marL="457200" lvl="0" indent="-342899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Cache L1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ela fica </a:t>
            </a:r>
            <a:r>
              <a:rPr lang="pt-BR" sz="1800">
                <a:solidFill>
                  <a:schemeClr val="accent1"/>
                </a:solidFill>
              </a:rPr>
              <a:t>próxima ao núcleo do processador</a:t>
            </a:r>
            <a:r>
              <a:rPr lang="pt-BR" sz="1800"/>
              <a:t> e o acompanha em velocidade, apresentando tempos de latência baixos;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sempre que um novo processador é desenvolvido, é desenvolvida também um tipo mais rápido de memória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é implementada com </a:t>
            </a:r>
            <a:r>
              <a:rPr lang="pt-BR" sz="1800">
                <a:solidFill>
                  <a:schemeClr val="accent1"/>
                </a:solidFill>
              </a:rPr>
              <a:t>cache dividida</a:t>
            </a:r>
            <a:r>
              <a:rPr lang="pt-BR" sz="1800"/>
              <a:t> para dados e instruções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277992"/>
              <a:buNone/>
            </a:pPr>
            <a:endParaRPr sz="700"/>
          </a:p>
          <a:p>
            <a:pPr marL="457200" lvl="0" indent="-342899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Demais caches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implementadas em </a:t>
            </a:r>
            <a:r>
              <a:rPr lang="pt-BR" sz="1800">
                <a:solidFill>
                  <a:schemeClr val="accent1"/>
                </a:solidFill>
              </a:rPr>
              <a:t>cache unificada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ct val="108107"/>
              <a:buChar char="•"/>
            </a:pPr>
            <a:r>
              <a:rPr lang="pt-BR" sz="1800"/>
              <a:t>cada nível hierarquicamente inferior apresenta maior capacidade;</a:t>
            </a:r>
            <a:endParaRPr/>
          </a:p>
        </p:txBody>
      </p:sp>
      <p:sp>
        <p:nvSpPr>
          <p:cNvPr id="538" name="Google Shape;538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Leitura de dados no processador: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ele precisa ler dados na memória principal, o "controlador de cache" transfere blocos de dados da RAM para 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</a:t>
            </a:r>
            <a:r>
              <a:rPr lang="pt-BR" sz="1800">
                <a:solidFill>
                  <a:schemeClr val="accent1"/>
                </a:solidFill>
              </a:rPr>
              <a:t>busca começa</a:t>
            </a:r>
            <a:r>
              <a:rPr lang="pt-BR" sz="1800"/>
              <a:t> sempre no </a:t>
            </a:r>
            <a:r>
              <a:rPr lang="pt-BR" sz="1800">
                <a:solidFill>
                  <a:schemeClr val="accent1"/>
                </a:solidFill>
              </a:rPr>
              <a:t>cache L1</a:t>
            </a:r>
            <a:r>
              <a:rPr lang="pt-BR" sz="1800"/>
              <a:t>, caso o dado seja encontrado, o processador não perderá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o dado não esteja no cache L1, o próximo a ser acessado será o cache L2. Encontrando o que procura nele, o processador já perderá algum tempo, mas não tanto quanto na RAM e assim sucessivamente;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caso os dados não estejam em nenhum dos níveis de cache, serão perdidos vários ciclos de processamento aguardando que sejam entregues pela memória RAM;</a:t>
            </a:r>
            <a:endParaRPr/>
          </a:p>
        </p:txBody>
      </p:sp>
      <p:sp>
        <p:nvSpPr>
          <p:cNvPr id="547" name="Google Shape;547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6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Tempo de acesso: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cerca de 3 a 4 ciclos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L2: cerca de 10 a 15 ciclos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Memória RAM: cerca de 140 ciclos</a:t>
            </a:r>
            <a:endParaRPr/>
          </a:p>
        </p:txBody>
      </p:sp>
      <p:sp>
        <p:nvSpPr>
          <p:cNvPr id="556" name="Google Shape;556;p6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6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bf1c106212_0_2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Principal e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 descr="Piramide_memoria_cach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000108"/>
            <a:ext cx="5857916" cy="478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107504" y="5805264"/>
            <a:ext cx="64294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http://informatica.hsw.uol.com.br/memoria-do-computador1.htm)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457200" y="107154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400"/>
              <a:t>Níveis: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6589934" y="1018348"/>
            <a:ext cx="214314" cy="471490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7092280" y="1569566"/>
            <a:ext cx="22859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frequência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custo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armazenamento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7038544" y="4305870"/>
            <a:ext cx="22859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frequência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custo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armazenamento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Quanto mais alto na hierarquia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Mais próximo do processador;</a:t>
            </a: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Menor quantidade de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Implementação em tecnologia mais rápida (menor tempo de acesso).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Quanto mais baixo na hierarquia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Maior capacidade de armazenamento;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 acesso mais lento do que o nível acima.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Objetivo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Manter os </a:t>
            </a:r>
            <a:r>
              <a:rPr lang="pt-BR" sz="1800">
                <a:solidFill>
                  <a:schemeClr val="accent1"/>
                </a:solidFill>
              </a:rPr>
              <a:t>dados</a:t>
            </a:r>
            <a:r>
              <a:rPr lang="pt-BR" sz="1800"/>
              <a:t> que poderão ser mais referenciados nos níveis </a:t>
            </a:r>
            <a:r>
              <a:rPr lang="pt-BR" sz="1800">
                <a:solidFill>
                  <a:schemeClr val="accent1"/>
                </a:solidFill>
              </a:rPr>
              <a:t>mais altos da hierarquia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Fazer com que as solicitações de acesso à memória sejam tratadas nos níveis mais altos.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63" name="Google Shape;163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Tempo de acesso</a:t>
            </a: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demorado para </a:t>
            </a:r>
            <a:r>
              <a:rPr lang="pt-BR" sz="1800">
                <a:solidFill>
                  <a:schemeClr val="accent1"/>
                </a:solidFill>
              </a:rPr>
              <a:t>entregar uma informação</a:t>
            </a:r>
            <a:r>
              <a:rPr lang="pt-BR" sz="1800"/>
              <a:t> no barramento de dados após uma de suas posições ter sido endereçada (normalmente expresso em ns (nanosegundos))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Capacidade</a:t>
            </a:r>
            <a:r>
              <a:rPr lang="pt-BR" sz="2200"/>
              <a:t>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quantidade de informação que pode ser </a:t>
            </a:r>
            <a:r>
              <a:rPr lang="pt-BR" sz="1800">
                <a:solidFill>
                  <a:schemeClr val="accent1"/>
                </a:solidFill>
              </a:rPr>
              <a:t>armazenada</a:t>
            </a:r>
            <a:r>
              <a:rPr lang="pt-BR" sz="1800"/>
              <a:t>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Volatilidade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não volátil 🡪 </a:t>
            </a:r>
            <a:r>
              <a:rPr lang="pt-BR" sz="1800">
                <a:solidFill>
                  <a:schemeClr val="accent1"/>
                </a:solidFill>
              </a:rPr>
              <a:t>mantêm a informação </a:t>
            </a:r>
            <a:r>
              <a:rPr lang="pt-BR" sz="1800"/>
              <a:t>armazenada quando a energia elétrica é interrompida;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volátil 🡪 </a:t>
            </a:r>
            <a:r>
              <a:rPr lang="pt-BR" sz="1800">
                <a:solidFill>
                  <a:schemeClr val="accent1"/>
                </a:solidFill>
              </a:rPr>
              <a:t>perde a informação</a:t>
            </a:r>
            <a:r>
              <a:rPr lang="pt-BR" sz="1800"/>
              <a:t> armazenada quando a energia elétrica é interrompida;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100403" y="46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000"/>
              <a:t>Características das memórias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Tecnologia de fabricação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semicondutores 🡪 memórias </a:t>
            </a:r>
            <a:r>
              <a:rPr lang="pt-BR" sz="1800">
                <a:solidFill>
                  <a:schemeClr val="accent1"/>
                </a:solidFill>
              </a:rPr>
              <a:t>eletrônicas</a:t>
            </a:r>
            <a:r>
              <a:rPr lang="pt-BR" sz="1800"/>
              <a:t>, rápidas e relativamente caras;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meio magnético 🡪 armazenam informações sob a forma de </a:t>
            </a:r>
            <a:r>
              <a:rPr lang="pt-BR" sz="1800">
                <a:solidFill>
                  <a:schemeClr val="accent1"/>
                </a:solidFill>
              </a:rPr>
              <a:t>campos magnéticos</a:t>
            </a:r>
            <a:r>
              <a:rPr lang="pt-BR" sz="1800"/>
              <a:t>, mais lentas e baratas;</a:t>
            </a:r>
            <a:endParaRPr sz="1800" b="1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Temporariedade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que a informação permanece nos tipos de memória (</a:t>
            </a:r>
            <a:r>
              <a:rPr lang="pt-BR" sz="1800">
                <a:solidFill>
                  <a:schemeClr val="accent1"/>
                </a:solidFill>
              </a:rPr>
              <a:t>permanente ou transitória</a:t>
            </a:r>
            <a:r>
              <a:rPr lang="pt-BR" sz="1800"/>
              <a:t>);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Custo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varia em função de fatores como a tecnologia de fabricação, resultando em maior ou menor tempo de acesso, ciclos de memória, quantidade de bits por espaço físico, dentre outros.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Char char="•"/>
            </a:pPr>
            <a:r>
              <a:rPr lang="pt-BR" sz="2400" b="1"/>
              <a:t>Memórias de semicondutores</a:t>
            </a:r>
            <a:endParaRPr sz="2000"/>
          </a:p>
        </p:txBody>
      </p:sp>
      <p:sp>
        <p:nvSpPr>
          <p:cNvPr id="191" name="Google Shape;191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760" y="1646228"/>
            <a:ext cx="7830388" cy="45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3221</Words>
  <Application>Microsoft Office PowerPoint</Application>
  <PresentationFormat>Apresentação na tela (4:3)</PresentationFormat>
  <Paragraphs>417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Noto Sans Symbols</vt:lpstr>
      <vt:lpstr>Times New Roman</vt:lpstr>
      <vt:lpstr>Office Theme</vt:lpstr>
      <vt:lpstr>Apresentação do PowerPoint</vt:lpstr>
      <vt:lpstr>Apresentação do PowerPoint</vt:lpstr>
      <vt:lpstr>Sistema de Memória</vt:lpstr>
      <vt:lpstr>Hierarquia de Memórias</vt:lpstr>
      <vt:lpstr>Apresentação do PowerPoint</vt:lpstr>
      <vt:lpstr>Apresentação do PowerPoint</vt:lpstr>
      <vt:lpstr>Características das memórias</vt:lpstr>
      <vt:lpstr>Apresentação do PowerPoint</vt:lpstr>
      <vt:lpstr>Apresentação do PowerPoint</vt:lpstr>
      <vt:lpstr>Memória DRAM  (Principal)</vt:lpstr>
      <vt:lpstr>Memória Primária</vt:lpstr>
      <vt:lpstr>Apresentação do PowerPoint</vt:lpstr>
      <vt:lpstr>Apresentação do PowerPoint</vt:lpstr>
      <vt:lpstr>Apresentação do PowerPoint</vt:lpstr>
      <vt:lpstr>Organização</vt:lpstr>
      <vt:lpstr>Apresentação do PowerPoint</vt:lpstr>
      <vt:lpstr>Apresentação do PowerPoint</vt:lpstr>
      <vt:lpstr>Apresentação do PowerPoint</vt:lpstr>
      <vt:lpstr>Apresentação do PowerPoint</vt:lpstr>
      <vt:lpstr>Tecnologias</vt:lpstr>
      <vt:lpstr>RAM x CPU</vt:lpstr>
      <vt:lpstr>Apresentação do PowerPoint</vt:lpstr>
      <vt:lpstr>Apresentação do PowerPoint</vt:lpstr>
      <vt:lpstr>Apresentação do PowerPoint</vt:lpstr>
      <vt:lpstr>Temporização</vt:lpstr>
      <vt:lpstr>Apresentação do PowerPoint</vt:lpstr>
      <vt:lpstr>Apresentação do PowerPoint</vt:lpstr>
      <vt:lpstr>Apresentação do PowerPoint</vt:lpstr>
      <vt:lpstr>Memória SRAM (Cache)</vt:lpstr>
      <vt:lpstr>Apresentação do PowerPoint</vt:lpstr>
      <vt:lpstr>Apresentação do PowerPoint</vt:lpstr>
      <vt:lpstr>Apresentação do PowerPoint</vt:lpstr>
      <vt:lpstr>Acesso à Cache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Cache de processador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 DA SILVA FILHO</cp:lastModifiedBy>
  <cp:revision>3</cp:revision>
  <dcterms:created xsi:type="dcterms:W3CDTF">2009-03-02T19:44:04Z</dcterms:created>
  <dcterms:modified xsi:type="dcterms:W3CDTF">2023-04-04T15:48:49Z</dcterms:modified>
</cp:coreProperties>
</file>