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438" r:id="rId3"/>
    <p:sldId id="260" r:id="rId4"/>
    <p:sldId id="476" r:id="rId5"/>
    <p:sldId id="477" r:id="rId6"/>
    <p:sldId id="478" r:id="rId7"/>
    <p:sldId id="564" r:id="rId8"/>
    <p:sldId id="479" r:id="rId9"/>
    <p:sldId id="480" r:id="rId10"/>
    <p:sldId id="514" r:id="rId11"/>
    <p:sldId id="515" r:id="rId12"/>
    <p:sldId id="565" r:id="rId13"/>
    <p:sldId id="526" r:id="rId14"/>
    <p:sldId id="481" r:id="rId15"/>
    <p:sldId id="48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16" r:id="rId24"/>
    <p:sldId id="527" r:id="rId25"/>
    <p:sldId id="517" r:id="rId26"/>
    <p:sldId id="528" r:id="rId27"/>
    <p:sldId id="518" r:id="rId28"/>
    <p:sldId id="519" r:id="rId29"/>
    <p:sldId id="520" r:id="rId30"/>
    <p:sldId id="521" r:id="rId31"/>
    <p:sldId id="522" r:id="rId32"/>
    <p:sldId id="529" r:id="rId33"/>
    <p:sldId id="530" r:id="rId34"/>
    <p:sldId id="531" r:id="rId35"/>
    <p:sldId id="532" r:id="rId36"/>
    <p:sldId id="489" r:id="rId37"/>
    <p:sldId id="490" r:id="rId38"/>
    <p:sldId id="540" r:id="rId39"/>
    <p:sldId id="548" r:id="rId40"/>
    <p:sldId id="547" r:id="rId41"/>
    <p:sldId id="542" r:id="rId42"/>
    <p:sldId id="543" r:id="rId43"/>
    <p:sldId id="544" r:id="rId44"/>
    <p:sldId id="566" r:id="rId45"/>
    <p:sldId id="492" r:id="rId46"/>
    <p:sldId id="259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iAiLrPbT3ci0Tlw/hHFb0dnYs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5gpcdV4VL3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dcc.ufmg.br/~cesarfmc/classes/manut2/TeoricaSetup.pdf" TargetMode="External"/><Relationship Id="rId2" Type="http://schemas.openxmlformats.org/officeDocument/2006/relationships/hyperlink" Target="https://youtu.be/zI8e3Gu7AP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RS8kNJTR_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vMFEpEdzORw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rjCmLJtITK4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6iBhf8rpobo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</a:t>
            </a:r>
            <a:r>
              <a:rPr lang="pt-BR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Cabeçote de leitura/gravação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Formado por uma bobina de indução que flutua sobre a face de um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Gravação de dados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Utilizando corrente, positiva ou negativa, ele </a:t>
            </a:r>
            <a:r>
              <a:rPr lang="pt-BR" sz="1600" dirty="0">
                <a:solidFill>
                  <a:schemeClr val="accent1"/>
                </a:solidFill>
              </a:rPr>
              <a:t>magnetiza a superfície </a:t>
            </a:r>
            <a:r>
              <a:rPr lang="pt-BR" sz="1600" dirty="0"/>
              <a:t>abaixo, alinhando partículas magnéticas para direita ou esquerda, dependendo da polaridade</a:t>
            </a: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Leitura de dados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Corrente positiva ou negativa é </a:t>
            </a:r>
            <a:r>
              <a:rPr lang="pt-BR" sz="1600" dirty="0">
                <a:solidFill>
                  <a:schemeClr val="accent1"/>
                </a:solidFill>
              </a:rPr>
              <a:t>induzida</a:t>
            </a:r>
            <a:r>
              <a:rPr lang="pt-BR" sz="1600" dirty="0"/>
              <a:t> nele quando da passagem por uma área magnetizada do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Movimentação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Localizadas na extremidade de braços móveis 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B56E68F-AD2D-4B58-99C0-C4C99D8B661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55100F9-5D49-48B1-82F1-6158362F81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66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17E7735D-E113-4DFC-A922-A900AEDC03A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DA7E836-C6E4-400A-B130-30EA9BF385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128C7E-14B2-42F3-802B-D6BECC4D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37" y="1235472"/>
            <a:ext cx="60483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1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AC25ED4-6B00-4EA9-A00D-B3DD88EF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32439" cy="34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17E7735D-E113-4DFC-A922-A900AEDC03A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DA7E836-C6E4-400A-B130-30EA9BF385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1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O cabeçote é composto por dois elementos distintos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 para gravação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 para leitura</a:t>
            </a:r>
          </a:p>
        </p:txBody>
      </p:sp>
      <p:pic>
        <p:nvPicPr>
          <p:cNvPr id="1026" name="Picture 2" descr="http://e.cdn-hardware.com.br/static/books/hardware/cap5-4_html_6f3aaa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0" y="2492896"/>
            <a:ext cx="6792416" cy="290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428728" y="5229200"/>
            <a:ext cx="628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Fonte: http://www.hardware.com.br/livros/hardware/discos.html</a:t>
            </a: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66228B9F-8733-493D-BEAA-8FD942162B3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CA9AB6B-D56B-4658-A9C5-861BCBE061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94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Pratos (</a:t>
            </a:r>
            <a:r>
              <a:rPr lang="pt-BR" sz="2000" dirty="0" err="1">
                <a:solidFill>
                  <a:schemeClr val="accent1"/>
                </a:solidFill>
              </a:rPr>
              <a:t>platters</a:t>
            </a:r>
            <a:r>
              <a:rPr lang="pt-BR" sz="20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Discos podem utilizar vários pratos empilhados na vertical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Todos os pratos ficam fixados em uma mesma haste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Para face de disco existe um braço móvel e um cabeçote, sendo todos os braços do disco presos a um mesmo eixo móvel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8B32C8-508F-496D-83D0-230F9FDC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32524"/>
            <a:ext cx="5760640" cy="34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1F0DAEA-3D3F-46AD-A0E3-DD7969CFC7B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A70001B-8569-41CE-BC6C-279BC4E34E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15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" name="Espaço Reservado para Conteúdo 8" descr="HD_disc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1" y="71414"/>
            <a:ext cx="7715303" cy="5786478"/>
          </a:xfrm>
        </p:spPr>
      </p:pic>
      <p:sp>
        <p:nvSpPr>
          <p:cNvPr id="8" name="CaixaDeTexto 7"/>
          <p:cNvSpPr txBox="1"/>
          <p:nvPr/>
        </p:nvSpPr>
        <p:spPr>
          <a:xfrm>
            <a:off x="1475656" y="585752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(Fonte: http://www.hardware.com.br/livros/hardware/como-funciona.html)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7E206C7-1ADF-476D-A163-E07496ED972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B9119C9-7C3C-413D-8837-A36223F31F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23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Posição dos cabeçotes de leitura/gravação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Quando em funcionamento, a alta rotação dos discos forma um colchão de ar que repele a cabeça de leitura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ela fica sempre a alguns nanômetros de distância dos discos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Quando paradas, as cabeças ficam em uma posição de descanso</a:t>
            </a:r>
            <a:endParaRPr lang="pt-BR" sz="1600" dirty="0"/>
          </a:p>
          <a:p>
            <a:pPr lvl="1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 err="1"/>
              <a:t>Auto-parking</a:t>
            </a:r>
            <a:endParaRPr lang="pt-BR" sz="1800" dirty="0"/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Recolhimento automático das cabeças de leitura para a área de descanso quando a energia é cortada</a:t>
            </a:r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8446" y="4005064"/>
            <a:ext cx="5357850" cy="18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259632" y="5877272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(Fonte: http://www.hardware.com.br/livros/hardware/como-funciona.html)</a:t>
            </a: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6B69F43A-204A-47F6-92E2-A7C8F8F773C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2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2F87E47-F21C-41D8-9379-633E723306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7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Placa controladora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Responsável pelo processamento no HD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 com a 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placa-mãe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Controla a rotação do motor e o movimento das cabeças de leitura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Verifica as leituras (identificar erros, atualizar e usar os dados armazenados no cache de disco)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Possui um chip de memória SRAM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armazena o cache de disco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armazena os dados recentemente acessados, diminuindo a quantidade de acessos aos pratos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dados podem ser transferidos quase que instantaneamente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9C66D11-C463-4D3D-8AE4-7A422842500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7708332-78DE-4C48-A5C8-3200CB115A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59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lvl="1" algn="just" eaLnBrk="1" hangingPunct="1">
              <a:spcAft>
                <a:spcPts val="600"/>
              </a:spcAft>
            </a:pPr>
            <a:r>
              <a:rPr lang="pt-BR" sz="2000" dirty="0"/>
              <a:t>Controlador principal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responsável por executar todo o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processamento do disco rígido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comunicação com a controladora da </a:t>
            </a:r>
            <a:r>
              <a:rPr lang="pt-BR" sz="1600" dirty="0" err="1"/>
              <a:t>placa-mãe</a:t>
            </a:r>
            <a:r>
              <a:rPr lang="pt-BR" sz="1600" dirty="0"/>
              <a:t> através de comandos padronizados (comuns a qualquer HD)</a:t>
            </a:r>
          </a:p>
          <a:p>
            <a:pPr algn="just" eaLnBrk="1" hangingPunct="1">
              <a:spcAft>
                <a:spcPts val="600"/>
              </a:spcAft>
            </a:pPr>
            <a:endParaRPr lang="pt-BR" sz="20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2000" dirty="0"/>
              <a:t>Chip de controle de movimento das cabeças de leitura e da rotação do motor</a:t>
            </a:r>
            <a:endParaRPr lang="pt-BR" sz="2400" dirty="0"/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recebe comandos do controlador principal de acesso a um determinado setor 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determina ações para o motor e converte sinais em impulsos elétricos apropriados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3297C62-2318-4441-8953-27502FD444F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2F08E01-8626-4283-A4D0-8422689160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8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Tamanho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3,5”: computadores de mesa e servidores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2,5” e 1,8”: computadores portáteis</a:t>
            </a:r>
          </a:p>
          <a:p>
            <a:pPr algn="just" eaLnBrk="1" hangingPunct="1"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Interfaces</a:t>
            </a:r>
            <a:endParaRPr lang="pt-BR" sz="2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IDE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SATA 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SCSI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SAS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00562" y="5929330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B62EAD-E222-4934-B4A3-BAE7D75E1A8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867FE09-ED2B-4E58-B8D4-4B9C009D7E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0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dirty="0"/>
              <a:t>Memória Secundária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F91C88-C5CC-4A60-9D9F-3E340B75823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F7A06D9-37E8-4B70-99F9-85A7E08D2F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97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pt-BR" sz="2400" dirty="0"/>
              <a:t>Fabricação de HD </a:t>
            </a:r>
          </a:p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endParaRPr lang="pt-BR" sz="2400" dirty="0"/>
          </a:p>
          <a:p>
            <a:pPr marL="114300" indent="0" algn="just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</a:p>
          <a:p>
            <a:pPr marL="114300" indent="0" algn="just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		(</a:t>
            </a:r>
            <a:r>
              <a:rPr lang="pt-BR" sz="1400" dirty="0">
                <a:hlinkClick r:id="rId2"/>
              </a:rPr>
              <a:t>https://www.youtube.com/watch?v=5gpcdV4VL3Y</a:t>
            </a:r>
            <a:r>
              <a:rPr lang="pt-BR" sz="1400" dirty="0"/>
              <a:t>)</a:t>
            </a:r>
            <a:endParaRPr lang="pt-BR" sz="24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	</a:t>
            </a:r>
            <a:endParaRPr lang="pt-BR" sz="20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723B79FD-2854-4EB3-87C4-25EA318A065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C56C857-F804-4BD8-995D-60A795A341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0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Correção de erros</a:t>
            </a:r>
            <a:endParaRPr lang="pt-BR" sz="2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Nenhuma mídia magnética é 100% confiável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Pequenas falhas na superfície da mídia podem levar a erros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Maior densidade de gravação (100 gigabits por polegada quadrada) e maior velocidade de rotação (acima de 7.200 RPM)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Sistemas de </a:t>
            </a:r>
            <a:r>
              <a:rPr lang="pt-BR" sz="1800" dirty="0">
                <a:solidFill>
                  <a:schemeClr val="accent1"/>
                </a:solidFill>
              </a:rPr>
              <a:t>ECC</a:t>
            </a:r>
            <a:r>
              <a:rPr lang="pt-BR" sz="1800" dirty="0"/>
              <a:t> (“</a:t>
            </a:r>
            <a:r>
              <a:rPr lang="pt-BR" sz="1800" dirty="0" err="1"/>
              <a:t>Error</a:t>
            </a:r>
            <a:r>
              <a:rPr lang="pt-BR" sz="1800" dirty="0"/>
              <a:t> </a:t>
            </a:r>
            <a:r>
              <a:rPr lang="pt-BR" sz="1800" dirty="0" err="1"/>
              <a:t>Correcting</a:t>
            </a:r>
            <a:r>
              <a:rPr lang="pt-BR" sz="1800" dirty="0"/>
              <a:t> </a:t>
            </a:r>
            <a:r>
              <a:rPr lang="pt-BR" sz="1800" dirty="0" err="1"/>
              <a:t>Code</a:t>
            </a:r>
            <a:r>
              <a:rPr lang="pt-BR" sz="1800" dirty="0"/>
              <a:t>”: “código de correção de erros”) 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utilizados para detectar e corrigir erros de leitura através de algoritmos especiais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são acrescentados mais bits para cada byte armazenado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quanto maior a quantidade de bits, mais complexos serão os códigos armazenados, e maior será a possibilidade de um eventual erro ser corrigido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9804118-1D4B-4EAC-96BF-0551FEBC14C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C5C42B1-4557-468C-BD9A-5765DA7ECD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 err="1"/>
              <a:t>Badblock</a:t>
            </a:r>
            <a:endParaRPr lang="pt-BR" sz="22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São defeitos físicos na mídia magnética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marcar os </a:t>
            </a:r>
            <a:r>
              <a:rPr lang="pt-BR" sz="1600" dirty="0" err="1"/>
              <a:t>badblocks</a:t>
            </a:r>
            <a:r>
              <a:rPr lang="pt-BR" sz="1600" dirty="0"/>
              <a:t>, de forma que eles não sejam mais usados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Área reservada no início do disco: "</a:t>
            </a:r>
            <a:r>
              <a:rPr lang="pt-BR" sz="1800" dirty="0" err="1">
                <a:solidFill>
                  <a:schemeClr val="accent1"/>
                </a:solidFill>
              </a:rPr>
              <a:t>defect</a:t>
            </a:r>
            <a:r>
              <a:rPr lang="pt-BR" sz="1800" dirty="0">
                <a:solidFill>
                  <a:schemeClr val="accent1"/>
                </a:solidFill>
              </a:rPr>
              <a:t> </a:t>
            </a:r>
            <a:r>
              <a:rPr lang="pt-BR" sz="1800" dirty="0" err="1">
                <a:solidFill>
                  <a:schemeClr val="accent1"/>
                </a:solidFill>
              </a:rPr>
              <a:t>map</a:t>
            </a:r>
            <a:r>
              <a:rPr lang="pt-BR" sz="1800" dirty="0"/>
              <a:t>" (mapa de defeitos)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Setores reservas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Ao constatar um em um determinado setor, a controladora </a:t>
            </a:r>
            <a:r>
              <a:rPr lang="pt-BR" sz="1600" dirty="0" err="1"/>
              <a:t>remapeia</a:t>
            </a:r>
            <a:r>
              <a:rPr lang="pt-BR" sz="1600" dirty="0"/>
              <a:t> o setor defeituoso para outro setor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As alterações ficam registradas no </a:t>
            </a:r>
            <a:r>
              <a:rPr lang="pt-BR" sz="1600" dirty="0" err="1"/>
              <a:t>defect</a:t>
            </a:r>
            <a:r>
              <a:rPr lang="pt-BR" sz="1600" dirty="0"/>
              <a:t> </a:t>
            </a:r>
            <a:r>
              <a:rPr lang="pt-BR" sz="1600" dirty="0" err="1"/>
              <a:t>map</a:t>
            </a:r>
            <a:r>
              <a:rPr lang="pt-BR" sz="1600" dirty="0"/>
              <a:t>, sendo transparente para o sistema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é uma área limitada, que corresponde normalmente a uma única trilha, eventualmente os endereços se esgotarão e os </a:t>
            </a:r>
            <a:r>
              <a:rPr lang="pt-BR" sz="1600" dirty="0" err="1"/>
              <a:t>badblocks</a:t>
            </a:r>
            <a:r>
              <a:rPr lang="pt-BR" sz="1600" dirty="0"/>
              <a:t> se tornarão visíveis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00562" y="6169363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5A34343-26F0-4DF8-B7F9-1F57F189EC59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7669AB4-31A0-4C4B-BEA8-30E55CC287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7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Estrutura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Cada face de um prato é organizado em cilindros, trilhas e setores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Estrutura do prato</a:t>
            </a:r>
          </a:p>
        </p:txBody>
      </p:sp>
      <p:pic>
        <p:nvPicPr>
          <p:cNvPr id="11" name="Imagem 10" descr="Ilustração de geometria de disc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76872"/>
            <a:ext cx="407196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2571736" y="5733256"/>
            <a:ext cx="321471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Fonte: http://www.infowester.com/hds1.</a:t>
            </a:r>
            <a:r>
              <a:rPr lang="pt-BR" sz="1200" dirty="0" err="1"/>
              <a:t>php</a:t>
            </a:r>
            <a:endParaRPr lang="pt-BR" sz="1200" dirty="0"/>
          </a:p>
        </p:txBody>
      </p:sp>
      <p:sp>
        <p:nvSpPr>
          <p:cNvPr id="14" name="Espaço Reservado para Rodapé 3">
            <a:extLst>
              <a:ext uri="{FF2B5EF4-FFF2-40B4-BE49-F238E27FC236}">
                <a16:creationId xmlns:a16="http://schemas.microsoft.com/office/drawing/2014/main" id="{39F135CC-BB39-4672-932F-C7DBC0899A6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3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0CA9DF0-8D12-4C95-971D-107733C68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83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71736" y="537321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Fonte: </a:t>
            </a:r>
            <a:r>
              <a:rPr lang="pt-BR" sz="1200" dirty="0" err="1"/>
              <a:t>Tanenbaum</a:t>
            </a:r>
            <a:r>
              <a:rPr lang="pt-BR" sz="1200" dirty="0"/>
              <a:t>; Austin. Organização estruturada de computadores.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EECFE84-AA93-498F-901E-39EFDE564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61" y="1484784"/>
            <a:ext cx="3881239" cy="380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ço Reservado para Rodapé 3">
            <a:extLst>
              <a:ext uri="{FF2B5EF4-FFF2-40B4-BE49-F238E27FC236}">
                <a16:creationId xmlns:a16="http://schemas.microsoft.com/office/drawing/2014/main" id="{C2631516-C576-4FC1-886E-5A8CD3FDCB3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FCF2FEF-36E5-4ABB-BA78-EDF4ADB85F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767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Trilhas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olidFill>
                  <a:schemeClr val="accent1"/>
                </a:solidFill>
              </a:rPr>
              <a:t>Série de círculos concêntricos ao redor da haste de fixação</a:t>
            </a:r>
            <a:r>
              <a:rPr lang="pt-BR" sz="1800" dirty="0"/>
              <a:t>, numerados a partir da borda do disco até o centro sequencialmente (reduzindo seu diâmetro gradualmente)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Cerca de 50 mil trilhas por centímetro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Não se trata de marcação física mas sim de uma espécie de anel de material magnetizado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trilha que fica mais próxima da extremidade externa do disco é denominada trilha 0, em seguida vem a trilha 1, e assim por diante, até chegar à trilha mais próxima do centro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D9ECB0E-9000-4163-9629-49BE5125278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E49E610-F80D-4462-8CB2-97F5E58EA1A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13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Setor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Cada trilha é dividida em </a:t>
            </a:r>
            <a:r>
              <a:rPr lang="pt-BR" sz="1800" dirty="0">
                <a:solidFill>
                  <a:schemeClr val="accent1"/>
                </a:solidFill>
              </a:rPr>
              <a:t>áreas de tamanho fixo</a:t>
            </a:r>
            <a:r>
              <a:rPr lang="pt-BR" sz="1800" dirty="0"/>
              <a:t> chamadas de setor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Cada setor possui uma determinada capacidade de armazenamento (geralmente, 512 bytes)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Precedida de um preâmbulo para sincronização do cabeçote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C2F8A04-4556-438E-831A-5D6020EE9CC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F42484F-38A0-492B-9969-9D477BF2E7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Cilindros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o </a:t>
            </a:r>
            <a:r>
              <a:rPr lang="pt-BR" sz="1800" dirty="0">
                <a:solidFill>
                  <a:schemeClr val="accent1"/>
                </a:solidFill>
              </a:rPr>
              <a:t>conjunto de trilhas com o mesmo número</a:t>
            </a:r>
            <a:r>
              <a:rPr lang="pt-BR" sz="1800" dirty="0"/>
              <a:t> em cada uma das faces de cada um dos discos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todos os braços móveis estão presas ao mesmo eixo móvel,  não possuindo movimento independente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Com todas as cabeças de leitura posicionadas sobre a mesma trilha de suas respectivas faces, utiliza-se o termo "cilindro”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 err="1"/>
              <a:t>Ex</a:t>
            </a:r>
            <a:r>
              <a:rPr lang="pt-BR" sz="1800" dirty="0"/>
              <a:t>: acesso ao disco na trilha 2.000 existente na face de disco 2: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controladora do disco ativa a cabeça de leitura responsável pelo disco 2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seguir, ordena ao braço de leitura que se dirija à trilha correspondente, movendo conseqüentemente todos os braços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A4332E9-F498-4E45-9ABF-C9685184955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EB10380-5ED5-4E9A-A07C-8AB9ACC4C5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60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1" y="1214422"/>
            <a:ext cx="442405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2071670" y="5835867"/>
            <a:ext cx="521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Fonte: http://www.hardware.com.br/livros/hardware/discos.html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D0A3A5E-7182-4EC9-9BEB-8891BD35D0D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1820F11-0D3B-4D8B-98E6-117BB6C97B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Movimento dos braços e cabeças de leitura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os braços são movimentados através de atração e repulsão eletromagnética (</a:t>
            </a:r>
            <a:r>
              <a:rPr lang="pt-BR" sz="1800" dirty="0" err="1"/>
              <a:t>voice</a:t>
            </a:r>
            <a:r>
              <a:rPr lang="pt-BR" sz="1800" dirty="0"/>
              <a:t> </a:t>
            </a:r>
            <a:r>
              <a:rPr lang="pt-BR" sz="1800" dirty="0" err="1"/>
              <a:t>coil</a:t>
            </a:r>
            <a:r>
              <a:rPr lang="pt-BR" sz="18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existe um eletroímã na base do braço móvel, que permite que a placa controladora o movimente variando rapidamente a potência e a polaridade do ímã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Posicionamento da cabeça de leitura e gravação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existem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sinais de feedback</a:t>
            </a:r>
            <a:r>
              <a:rPr lang="pt-BR" sz="1800" dirty="0"/>
              <a:t> gravados na superfícies do disco, que orientam o posicionamento da cabeça de leitura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eles são sinais magnéticos especiais, gravados durante a fabricação dos discos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A52BC64-F7D7-48C4-9BFB-BD086A8207F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F6CE660-21F0-4FAC-A2F0-072C51C34D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30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Roteiro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11560" y="1043608"/>
            <a:ext cx="7632848" cy="5672197"/>
          </a:xfrm>
        </p:spPr>
        <p:txBody>
          <a:bodyPr>
            <a:normAutofit/>
          </a:bodyPr>
          <a:lstStyle/>
          <a:p>
            <a:r>
              <a:rPr lang="pt-BR" sz="2200" b="1" dirty="0"/>
              <a:t>Semicondutores: </a:t>
            </a:r>
            <a:r>
              <a:rPr lang="pt-BR" sz="2200" b="1" dirty="0">
                <a:solidFill>
                  <a:srgbClr val="FF0000"/>
                </a:solidFill>
              </a:rPr>
              <a:t>Silício; Germânio; </a:t>
            </a:r>
            <a:r>
              <a:rPr lang="pt-BR" sz="2200" b="1" dirty="0" err="1">
                <a:solidFill>
                  <a:srgbClr val="FF0000"/>
                </a:solidFill>
              </a:rPr>
              <a:t>Arseneto</a:t>
            </a:r>
            <a:r>
              <a:rPr lang="pt-BR" sz="2200" b="1" dirty="0">
                <a:solidFill>
                  <a:srgbClr val="FF0000"/>
                </a:solidFill>
              </a:rPr>
              <a:t>; </a:t>
            </a:r>
            <a:r>
              <a:rPr lang="pt-BR" sz="2200" b="1" dirty="0">
                <a:solidFill>
                  <a:srgbClr val="0070C0"/>
                </a:solidFill>
              </a:rPr>
              <a:t>Grafeno</a:t>
            </a:r>
          </a:p>
          <a:p>
            <a:r>
              <a:rPr lang="pt-BR" sz="2200" b="1" dirty="0"/>
              <a:t>Memória RAM e Virtual:  </a:t>
            </a:r>
            <a:r>
              <a:rPr lang="pt-BR" sz="2200" b="1" dirty="0">
                <a:solidFill>
                  <a:srgbClr val="FF0000"/>
                </a:solidFill>
              </a:rPr>
              <a:t>Paginação e Segmentação</a:t>
            </a:r>
          </a:p>
          <a:p>
            <a:pPr marL="114300" indent="0">
              <a:buNone/>
            </a:pPr>
            <a:r>
              <a:rPr lang="pt-BR" sz="2200" dirty="0"/>
              <a:t>	</a:t>
            </a:r>
            <a:r>
              <a:rPr lang="pt-BR" sz="2200" dirty="0">
                <a:hlinkClick r:id="rId2"/>
              </a:rPr>
              <a:t>https://youtu.be/zI8e3Gu7APg</a:t>
            </a:r>
            <a:endParaRPr lang="pt-BR" sz="2200" dirty="0"/>
          </a:p>
          <a:p>
            <a:r>
              <a:rPr lang="pt-BR" sz="2200" b="1" dirty="0" err="1"/>
              <a:t>DIMMs</a:t>
            </a:r>
            <a:r>
              <a:rPr lang="pt-BR" sz="2200" b="1" dirty="0"/>
              <a:t> (módulos de </a:t>
            </a:r>
            <a:r>
              <a:rPr lang="pt-BR" sz="2200" b="1" dirty="0">
                <a:solidFill>
                  <a:srgbClr val="FF0000"/>
                </a:solidFill>
              </a:rPr>
              <a:t>memória de desktop</a:t>
            </a:r>
            <a:r>
              <a:rPr lang="pt-BR" sz="2200" b="1" dirty="0"/>
              <a:t>) e </a:t>
            </a:r>
            <a:r>
              <a:rPr lang="pt-BR" sz="2200" b="1" dirty="0" err="1"/>
              <a:t>SODIMMs</a:t>
            </a:r>
            <a:r>
              <a:rPr lang="pt-BR" sz="2200" b="1" dirty="0"/>
              <a:t> (módulos de </a:t>
            </a:r>
            <a:r>
              <a:rPr lang="pt-BR" sz="2200" b="1" dirty="0">
                <a:solidFill>
                  <a:srgbClr val="FF0000"/>
                </a:solidFill>
              </a:rPr>
              <a:t>memória de laptop</a:t>
            </a:r>
            <a:r>
              <a:rPr lang="pt-BR" sz="2200" b="1" dirty="0"/>
              <a:t>)</a:t>
            </a:r>
          </a:p>
          <a:p>
            <a:r>
              <a:rPr lang="pt-BR" sz="2200" b="1" dirty="0">
                <a:solidFill>
                  <a:srgbClr val="002060"/>
                </a:solidFill>
              </a:rPr>
              <a:t>BIOS</a:t>
            </a:r>
            <a:r>
              <a:rPr lang="pt-BR" sz="2200" b="1" dirty="0"/>
              <a:t>/POST/SETUP/CMOS/</a:t>
            </a:r>
            <a:r>
              <a:rPr lang="pt-BR" sz="2200" b="1" dirty="0">
                <a:solidFill>
                  <a:srgbClr val="FF0000"/>
                </a:solidFill>
              </a:rPr>
              <a:t> </a:t>
            </a:r>
            <a:r>
              <a:rPr lang="pt-BR" sz="2200" b="1" dirty="0" err="1"/>
              <a:t>bootloader</a:t>
            </a:r>
            <a:r>
              <a:rPr lang="pt-BR" sz="2200" b="1" dirty="0">
                <a:solidFill>
                  <a:srgbClr val="FF0000"/>
                </a:solidFill>
              </a:rPr>
              <a:t>/BOOT</a:t>
            </a:r>
            <a:r>
              <a:rPr lang="pt-BR" sz="2200" b="1" dirty="0"/>
              <a:t>:</a:t>
            </a:r>
            <a:r>
              <a:rPr lang="pt-BR" sz="2200" b="1" dirty="0">
                <a:solidFill>
                  <a:srgbClr val="FF0000"/>
                </a:solidFill>
              </a:rPr>
              <a:t>MBR;GPT; </a:t>
            </a:r>
            <a:r>
              <a:rPr lang="pt-BR" sz="2200" dirty="0">
                <a:hlinkClick r:id="rId3"/>
              </a:rPr>
              <a:t>https://homepages.dcc.ufmg.br/~cesarfmc/classes/manut2/TeoricaSetup.pdf</a:t>
            </a:r>
            <a:r>
              <a:rPr lang="pt-BR" sz="2200" dirty="0"/>
              <a:t> </a:t>
            </a:r>
          </a:p>
          <a:p>
            <a:r>
              <a:rPr lang="pt-BR" sz="2200" b="1" dirty="0"/>
              <a:t>Memória Soldada</a:t>
            </a:r>
          </a:p>
          <a:p>
            <a:r>
              <a:rPr lang="pt-BR" sz="2200" dirty="0"/>
              <a:t>Memória Secundária</a:t>
            </a:r>
          </a:p>
          <a:p>
            <a:pPr lvl="1"/>
            <a:r>
              <a:rPr lang="pt-BR" sz="1600" dirty="0"/>
              <a:t>Disco rígido (HD)</a:t>
            </a:r>
          </a:p>
          <a:p>
            <a:pPr lvl="1"/>
            <a:r>
              <a:rPr lang="pt-BR" sz="1600" dirty="0"/>
              <a:t>Estrutura do prato</a:t>
            </a:r>
          </a:p>
          <a:p>
            <a:pPr lvl="1"/>
            <a:r>
              <a:rPr lang="pt-BR" sz="1600" dirty="0"/>
              <a:t>Desempenho do disco rígido</a:t>
            </a:r>
          </a:p>
          <a:p>
            <a:pPr lvl="1"/>
            <a:r>
              <a:rPr lang="pt-BR" sz="1600" dirty="0"/>
              <a:t>SSD</a:t>
            </a:r>
          </a:p>
          <a:p>
            <a:pPr lvl="1"/>
            <a:r>
              <a:rPr lang="pt-BR" sz="1600" dirty="0"/>
              <a:t>Técnicas de acesso ao disco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45A9B1E-3476-4493-A554-9FEB1D1EE2FD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F188294-D121-44FE-9E3B-6ACF03CD9DA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18F8644-6F55-490F-A657-110295FCAC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782" y="1960868"/>
            <a:ext cx="5083498" cy="384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428728" y="5643578"/>
            <a:ext cx="628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Fonte: http://www.hardware.com.br/guias/hds/como-hds-funcionam.html</a:t>
            </a:r>
          </a:p>
        </p:txBody>
      </p:sp>
      <p:sp>
        <p:nvSpPr>
          <p:cNvPr id="9" name="Espaço Reservado para Conteúdo 7"/>
          <p:cNvSpPr txBox="1">
            <a:spLocks/>
          </p:cNvSpPr>
          <p:nvPr/>
        </p:nvSpPr>
        <p:spPr bwMode="auto">
          <a:xfrm>
            <a:off x="446856" y="106327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Componentes:</a:t>
            </a:r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200" dirty="0"/>
              <a:t> </a:t>
            </a:r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B427305B-3473-45B2-888F-803A9AD0FC7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2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A8619EF-7438-4F6C-9B85-7F81AC8D6E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35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Conteúdo 7"/>
          <p:cNvSpPr txBox="1">
            <a:spLocks/>
          </p:cNvSpPr>
          <p:nvPr/>
        </p:nvSpPr>
        <p:spPr bwMode="auto">
          <a:xfrm>
            <a:off x="457200" y="1225154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Funcionamento HD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200"/>
              <a:t>		 </a:t>
            </a:r>
            <a:r>
              <a:rPr lang="pt-BR" sz="1400" dirty="0"/>
              <a:t>(</a:t>
            </a:r>
            <a:r>
              <a:rPr lang="pt-BR" sz="1400" dirty="0">
                <a:hlinkClick r:id="rId2"/>
              </a:rPr>
              <a:t>https://www.youtube.com/watch?v=fRS8kNJTR_k</a:t>
            </a:r>
            <a:r>
              <a:rPr lang="pt-BR" sz="1400" dirty="0"/>
              <a:t>)</a:t>
            </a:r>
            <a:endParaRPr lang="pt-BR" sz="2200" dirty="0"/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200" dirty="0"/>
              <a:t>	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68A52F5-D823-47BB-8018-F84ED0FA051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</p:spTree>
    <p:extLst>
      <p:ext uri="{BB962C8B-B14F-4D97-AF65-F5344CB8AC3E}">
        <p14:creationId xmlns:p14="http://schemas.microsoft.com/office/powerpoint/2010/main" val="368728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Tempo de Busca (</a:t>
            </a:r>
            <a:r>
              <a:rPr lang="pt-BR" sz="2200" dirty="0" err="1"/>
              <a:t>Seek</a:t>
            </a:r>
            <a:r>
              <a:rPr lang="pt-BR" sz="2200" dirty="0"/>
              <a:t> Time)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indica o tempo que a cabeça de leitura demora para ir de uma </a:t>
            </a:r>
            <a:r>
              <a:rPr lang="pt-BR" sz="1800" dirty="0">
                <a:solidFill>
                  <a:schemeClr val="accent1"/>
                </a:solidFill>
              </a:rPr>
              <a:t>trilha à outra </a:t>
            </a:r>
            <a:r>
              <a:rPr lang="pt-BR" sz="1800" dirty="0"/>
              <a:t>do disco;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existem três índices diferentes para o cálculo do tempo de busca: </a:t>
            </a:r>
            <a:r>
              <a:rPr lang="pt-BR" sz="1800" dirty="0" err="1"/>
              <a:t>Full</a:t>
            </a:r>
            <a:r>
              <a:rPr lang="pt-BR" sz="1800" dirty="0"/>
              <a:t> </a:t>
            </a:r>
            <a:r>
              <a:rPr lang="pt-BR" sz="1800" dirty="0" err="1"/>
              <a:t>Stroke</a:t>
            </a:r>
            <a:r>
              <a:rPr lang="pt-BR" sz="1800" dirty="0"/>
              <a:t>, </a:t>
            </a:r>
            <a:r>
              <a:rPr lang="pt-BR" sz="1800" dirty="0" err="1"/>
              <a:t>Track-to-Track</a:t>
            </a:r>
            <a:r>
              <a:rPr lang="pt-BR" sz="1800" dirty="0"/>
              <a:t> e </a:t>
            </a:r>
            <a:r>
              <a:rPr lang="pt-BR" sz="1800" dirty="0" err="1"/>
              <a:t>Average</a:t>
            </a:r>
            <a:r>
              <a:rPr lang="pt-BR" sz="1800" dirty="0"/>
              <a:t>;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b="1" dirty="0" err="1"/>
              <a:t>Full</a:t>
            </a:r>
            <a:r>
              <a:rPr lang="pt-BR" sz="1600" b="1" dirty="0"/>
              <a:t> </a:t>
            </a:r>
            <a:r>
              <a:rPr lang="pt-BR" sz="1600" b="1" dirty="0" err="1"/>
              <a:t>Stroke</a:t>
            </a:r>
            <a:r>
              <a:rPr lang="pt-BR" sz="1600" b="1" dirty="0"/>
              <a:t>:</a:t>
            </a:r>
            <a:r>
              <a:rPr lang="pt-BR" sz="1600" dirty="0"/>
              <a:t> indica o tempo que a cabeça de leitura demora para se deslocar da primeira até a última trilha do HD, o que normalmente demora entre 15 e 20 milissegundos;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b="1" dirty="0" err="1"/>
              <a:t>Track-to-Track</a:t>
            </a:r>
            <a:r>
              <a:rPr lang="pt-BR" sz="1600" b="1" dirty="0"/>
              <a:t>: </a:t>
            </a:r>
            <a:r>
              <a:rPr lang="pt-BR" sz="1600" dirty="0"/>
              <a:t>é o tempo que a cabeça demora para mudar de uma trilha para a seguinte. Como a distância a ser percorrida é muito pequena, ele costuma ser inferior a 1 milissegundo;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b="1" dirty="0" err="1"/>
              <a:t>Average</a:t>
            </a:r>
            <a:r>
              <a:rPr lang="pt-BR" sz="1600" dirty="0"/>
              <a:t> (valor médio): é justamente um meio termo entre os dois. Ele indica o tempo médio que a cabeça demora para se locomover até um setor aleatório do HD;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329396" y="0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Desempenho dos disco rígido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49E65E8-7464-41A5-AE6E-57008768F700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A1D12D4-2A53-4F80-A48C-179761F5E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3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Tempo de Latência (</a:t>
            </a:r>
            <a:r>
              <a:rPr lang="pt-BR" sz="2200" dirty="0" err="1"/>
              <a:t>Latency</a:t>
            </a:r>
            <a:r>
              <a:rPr lang="pt-BR" sz="2200" dirty="0"/>
              <a:t> Time)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tempo em que a </a:t>
            </a:r>
            <a:r>
              <a:rPr lang="pt-BR" sz="1800" dirty="0">
                <a:solidFill>
                  <a:schemeClr val="accent1"/>
                </a:solidFill>
              </a:rPr>
              <a:t>cabeça fica imóvel sobre a trilha</a:t>
            </a:r>
            <a:r>
              <a:rPr lang="pt-BR" sz="1800" dirty="0"/>
              <a:t> aguardando a rotação do disco para alcançar o setor a ser acessado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como os discos magnéticos giram continuamente dificilmente o setor a ser lido estará sob a cabeça no exato momento de executar a operação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no pior dos casos, pode ser necessária uma volta completa do disco até o setor desejado passar sob a cabeça de leitura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para calcular o tempo de latência (em milissegundos), divide-se 60 pela velocidade de rotação do HD em RPM e multiplica-se o resultado por 1000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Ex: HD de 5400 RPM terá um tempo de latência de 11.11 milissegundos (60 ÷ 5400 x 1000 = 11.11);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geralmente é usado o tempo médio de latência, que corresponde à metade de uma rotação do disco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o mesmo HD de 5400 RPM teria um tempo de latência médio de 5.55 </a:t>
            </a:r>
            <a:r>
              <a:rPr lang="pt-BR" sz="1600" dirty="0" err="1"/>
              <a:t>ms</a:t>
            </a:r>
            <a:r>
              <a:rPr lang="pt-BR" sz="1600" dirty="0"/>
              <a:t>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DC34A7A-7694-4EE3-B18E-38622BA9338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3E00256-4F29-435F-8BB2-B43ADA97BD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26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Além do tempo de busca e de latência ainda existem (</a:t>
            </a:r>
            <a:r>
              <a:rPr lang="pt-BR" sz="1800" dirty="0"/>
              <a:t>são menos significantes, representando algo em torno de 0.5 </a:t>
            </a:r>
            <a:r>
              <a:rPr lang="pt-BR" sz="1800" dirty="0" err="1"/>
              <a:t>ms</a:t>
            </a:r>
            <a:r>
              <a:rPr lang="pt-BR" sz="2400" dirty="0"/>
              <a:t>): </a:t>
            </a:r>
            <a:endParaRPr lang="pt-BR" sz="22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 err="1"/>
              <a:t>settle</a:t>
            </a:r>
            <a:r>
              <a:rPr lang="pt-BR" sz="1800" b="1" dirty="0"/>
              <a:t> time:</a:t>
            </a:r>
            <a:r>
              <a:rPr lang="pt-BR" sz="1800" dirty="0"/>
              <a:t> tempo que a cabeça de leitura demora para </a:t>
            </a:r>
            <a:r>
              <a:rPr lang="pt-BR" sz="1800" dirty="0">
                <a:solidFill>
                  <a:schemeClr val="accent1"/>
                </a:solidFill>
              </a:rPr>
              <a:t>estabilizar</a:t>
            </a:r>
            <a:r>
              <a:rPr lang="pt-BR" sz="1800" dirty="0"/>
              <a:t> depois de movimentada 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 err="1"/>
              <a:t>command</a:t>
            </a:r>
            <a:r>
              <a:rPr lang="pt-BR" sz="1800" b="1" dirty="0"/>
              <a:t> overhead time: </a:t>
            </a:r>
            <a:r>
              <a:rPr lang="pt-BR" sz="1800" dirty="0"/>
              <a:t>é o tempo que a placa controladora demora para </a:t>
            </a:r>
            <a:r>
              <a:rPr lang="pt-BR" sz="1800" dirty="0">
                <a:solidFill>
                  <a:schemeClr val="accent1"/>
                </a:solidFill>
              </a:rPr>
              <a:t>processar o comando</a:t>
            </a:r>
            <a:r>
              <a:rPr lang="pt-BR" sz="1800" dirty="0"/>
              <a:t> e iniciar ambas as operações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231A07D-BE46-4512-B27D-412FFA97D5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73F3A5C-81BA-42EC-9204-718199B48A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7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Tempo de Acesso (Access Time)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é a </a:t>
            </a:r>
            <a:r>
              <a:rPr lang="pt-BR" sz="1800" dirty="0">
                <a:solidFill>
                  <a:schemeClr val="accent1"/>
                </a:solidFill>
              </a:rPr>
              <a:t>combinação de todos os tempos</a:t>
            </a:r>
            <a:r>
              <a:rPr lang="pt-BR" sz="1800" dirty="0"/>
              <a:t>, resultando no tempo médio necessário para realizar um acesso a um setor aleatório do HD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cálculo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soma-se o tempo de busca médio (</a:t>
            </a:r>
            <a:r>
              <a:rPr lang="pt-BR" sz="1600" dirty="0" err="1"/>
              <a:t>Average</a:t>
            </a:r>
            <a:r>
              <a:rPr lang="pt-BR" sz="1600" dirty="0"/>
              <a:t>) e o tempo de latência, calculado com base na velocidade de rotação dos discos. Adicionando 0.5 </a:t>
            </a:r>
            <a:r>
              <a:rPr lang="pt-BR" sz="1600" dirty="0" err="1"/>
              <a:t>ms</a:t>
            </a:r>
            <a:r>
              <a:rPr lang="pt-BR" sz="1600" dirty="0"/>
              <a:t> correspondendo ao </a:t>
            </a:r>
            <a:r>
              <a:rPr lang="pt-BR" sz="1600" dirty="0" err="1"/>
              <a:t>settle</a:t>
            </a:r>
            <a:r>
              <a:rPr lang="pt-BR" sz="1600" dirty="0"/>
              <a:t> time e o </a:t>
            </a:r>
            <a:r>
              <a:rPr lang="pt-BR" sz="1600" dirty="0" err="1"/>
              <a:t>command</a:t>
            </a:r>
            <a:r>
              <a:rPr lang="pt-BR" sz="1600" dirty="0"/>
              <a:t> overhead time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800" dirty="0"/>
              <a:t>exemplo: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Ex1: HD com tempo de busca médio de 8.9 </a:t>
            </a:r>
            <a:r>
              <a:rPr lang="pt-BR" sz="1600" dirty="0" err="1"/>
              <a:t>ms</a:t>
            </a:r>
            <a:r>
              <a:rPr lang="pt-BR" sz="1600" dirty="0"/>
              <a:t> e latência de 4.15 </a:t>
            </a:r>
            <a:r>
              <a:rPr lang="pt-BR" sz="1600" dirty="0" err="1"/>
              <a:t>ms</a:t>
            </a:r>
            <a:r>
              <a:rPr lang="pt-BR" sz="1600" dirty="0"/>
              <a:t>. Adicionando os 0.5 </a:t>
            </a:r>
            <a:r>
              <a:rPr lang="pt-BR" sz="1600" dirty="0" err="1"/>
              <a:t>ms</a:t>
            </a:r>
            <a:r>
              <a:rPr lang="pt-BR" sz="1600" dirty="0"/>
              <a:t> temos um total de 13.55 </a:t>
            </a:r>
            <a:r>
              <a:rPr lang="pt-BR" sz="1600" dirty="0" err="1"/>
              <a:t>ms</a:t>
            </a:r>
            <a:endParaRPr lang="pt-BR" sz="1600" dirty="0"/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Ex2: HD com 4.6 </a:t>
            </a:r>
            <a:r>
              <a:rPr lang="pt-BR" sz="1600" dirty="0" err="1"/>
              <a:t>ms</a:t>
            </a:r>
            <a:r>
              <a:rPr lang="pt-BR" sz="1600" dirty="0"/>
              <a:t> de tempo de busca de 10.000 RPM, tem latência de 3 </a:t>
            </a:r>
            <a:r>
              <a:rPr lang="pt-BR" sz="1600" dirty="0" err="1"/>
              <a:t>ms</a:t>
            </a:r>
            <a:r>
              <a:rPr lang="pt-BR" sz="1600" dirty="0"/>
              <a:t>. Somando os 0.5 </a:t>
            </a:r>
            <a:r>
              <a:rPr lang="pt-BR" sz="1600" dirty="0" err="1"/>
              <a:t>ms</a:t>
            </a:r>
            <a:r>
              <a:rPr lang="pt-BR" sz="1600" dirty="0"/>
              <a:t>, teríamos um total de 8.1 </a:t>
            </a:r>
            <a:r>
              <a:rPr lang="pt-BR" sz="1600" dirty="0" err="1"/>
              <a:t>ms</a:t>
            </a:r>
            <a:endParaRPr lang="pt-BR" sz="1600" dirty="0"/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00562" y="5929330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0E431FD-149A-48E2-A348-47264A86A10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44B53D6-8AD6-498D-BDA7-BC9DDA5549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8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NCQ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 err="1"/>
              <a:t>Native</a:t>
            </a:r>
            <a:r>
              <a:rPr lang="pt-BR" sz="1800" dirty="0"/>
              <a:t> </a:t>
            </a:r>
            <a:r>
              <a:rPr lang="pt-BR" sz="1800" dirty="0" err="1"/>
              <a:t>Command</a:t>
            </a:r>
            <a:r>
              <a:rPr lang="pt-BR" sz="1800" dirty="0"/>
              <a:t> </a:t>
            </a:r>
            <a:r>
              <a:rPr lang="pt-BR" sz="1800" dirty="0" err="1"/>
              <a:t>Queueing</a:t>
            </a:r>
            <a:r>
              <a:rPr lang="pt-BR" sz="1800" dirty="0"/>
              <a:t>, ("comando nativo de enfileiramento")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Encontrado em HDs SATA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A controladora utiliza o tempo ocioso, entre uma leitura e outra, para estudar e 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reorganizar a ordem das leituras</a:t>
            </a:r>
            <a:r>
              <a:rPr lang="pt-BR" sz="1800" dirty="0"/>
              <a:t> seguintes, de forma que elas possam ser executadas na ordem em que seja necessário o menor movimento possível dos discos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643314"/>
            <a:ext cx="450776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de cantos arredondados 8"/>
          <p:cNvSpPr/>
          <p:nvPr/>
        </p:nvSpPr>
        <p:spPr>
          <a:xfrm>
            <a:off x="4500562" y="5929330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B0C09307-E431-4AD7-A636-278DAA706F9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731DFA5-03BD-4EFC-8C96-663B380C3D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6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000" dirty="0"/>
              <a:t>Cache (Buffer)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Leitura de um arquivo: lidos vários setores sequenciais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o sistema pede o primeiro setor do arquivo e só solicita o próximo depois de recebê-lo e certificar-se de que não existem erros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A cada passagem a cabeça de leitura lê todos os setores próximos, independentemente de terem sido solicitados ou não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o sistema solicitará o próximo setor, que por já estar carregado no cache será transferido mais rapidamente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Pode ser usado também nas operações de escrita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se o disco estiver ocupado, a controladora pode armazenar a operação no cache e executá-la após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64E730A-3BAD-432F-8544-2F86FC34E05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A85ADE5-13C7-41A5-8139-0AE02833909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7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São discos de estado sólido ("</a:t>
            </a:r>
            <a:r>
              <a:rPr lang="pt-BR" sz="2400" dirty="0" err="1"/>
              <a:t>Solid</a:t>
            </a:r>
            <a:r>
              <a:rPr lang="pt-BR" sz="2400" dirty="0"/>
              <a:t> </a:t>
            </a:r>
            <a:r>
              <a:rPr lang="pt-BR" sz="2400" dirty="0" err="1"/>
              <a:t>State</a:t>
            </a:r>
            <a:r>
              <a:rPr lang="pt-BR" sz="2400" dirty="0"/>
              <a:t> Disks")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Unidades de armazenamento que utilizam chips de memória flash não volátil no lugar de discos magnéticos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No transistor há uma porta flutuante que pode ser carregada e descarregada usando altas voltagens.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Porta flutuante carregada significa bloqueio de passagem de corrente para o transistor (0), aumentando tensão necessária para ativá-lo;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Porta flutuante descarregada permite passagem de corrente para o transistor (1), diminuindo a tensão necessária para ativá-lo;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SSD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45F17E8D-6153-4BA1-8520-C4C52759D1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8BAF2F1-2960-4C8D-93B0-39E7A2A65F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7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Estrutura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Chip controlador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800" dirty="0"/>
              <a:t>Intermediário entre o SSD e a </a:t>
            </a:r>
            <a:r>
              <a:rPr lang="pt-BR" sz="1800" dirty="0" err="1"/>
              <a:t>placa-mãe</a:t>
            </a:r>
            <a:endParaRPr lang="pt-BR" sz="18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800" dirty="0"/>
              <a:t>Controla operações, rotinas de manutenção, balanceamento de desgaste, compressão de dados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 descr="http://e.cdn-hardware.com.br/static/books/hardware/cap5-25_html_2da9d4b3.jpg.optim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032448" cy="227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99592" y="386104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(Fonte: http://www.hardware.com.br/livros/hardware/ssds-hhds.html)</a:t>
            </a: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ECD5C125-392D-4615-8D19-1E849B21034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639BEB4-4DCA-4088-BC83-A856DF4D53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0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Sistema de armazenamento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Memória de massa;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Disco rígido, SSD, memória flash, disquete, CDROM, DVDROM, </a:t>
            </a:r>
            <a:r>
              <a:rPr lang="pt-BR" sz="1600" dirty="0" err="1"/>
              <a:t>Blu-ray</a:t>
            </a: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Necessidade de armazenar permanentemente dados;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Registradores / Cache / RAM = voláteis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Conteúdo preservado mesmo sem alimentação elétrica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Sistema Operacional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Arquivos do sistema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Programas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Arquivos em geral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8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5717490D-36CD-4102-A2C4-136350FD3F41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1494A07-A4F0-46A6-A258-B9A78A0439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1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Aspectos positivos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Componentes essencialmente eletrônicos (sem partes móveis)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Menor tamanho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Tempos de acesso baixos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Menor consumo elétrico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Mais resistentes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Aspectos negativos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Alto custo por gigabyte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Vida útil limitada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Cada injeção de elétrons na porta flutuante a danifica aos poucos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Cada célula flash permite cerca de 100 mil escritas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65737D65-5465-43AF-9E82-737BCBB5DB8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BFFA431-352A-41EA-B15C-11B99A8CE0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Balanceamento de desgaste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Suporte a uma quantidade máxima de ciclos de uso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i="1" dirty="0"/>
              <a:t>Nivelamento de desgaste</a:t>
            </a:r>
            <a:endParaRPr lang="pt-BR" sz="18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Distribuir ciclos de apagamento e escrita entre todas as células de memória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Mapa de blocos lógicos para mapear a utilização de células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Interfaces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SATA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SAS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SSD x HD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Combinação entre as vantagens de cada um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0CF06F6-5100-4337-B723-64A0DB31A813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1C7E2F0-0141-459D-877C-70778061C3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6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Fabricação de memória Flash</a:t>
            </a:r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(</a:t>
            </a:r>
            <a:r>
              <a:rPr lang="pt-BR" sz="1600" dirty="0">
                <a:hlinkClick r:id="rId2"/>
              </a:rPr>
              <a:t>https://www.youtube.com/watch?v=vMFEpEdzORw</a:t>
            </a:r>
            <a:r>
              <a:rPr lang="pt-BR" sz="1600" dirty="0"/>
              <a:t>)</a:t>
            </a:r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400" dirty="0"/>
              <a:t>	</a:t>
            </a:r>
            <a:endParaRPr lang="pt-BR" sz="2000" dirty="0"/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11EAB81-AA13-43AB-82FA-0A6931E32D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7FE1134-6AF8-4688-9D3A-85F0BBF7CE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6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Comparação SSD x HD</a:t>
            </a:r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A 	</a:t>
            </a:r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https://www.youtube.com/watch?v=rjCmLJtITK4</a:t>
            </a:r>
            <a:r>
              <a:rPr lang="pt-BR" sz="1600" dirty="0"/>
              <a:t>)</a:t>
            </a:r>
            <a:endParaRPr lang="pt-BR" sz="2000" dirty="0"/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8136E4D-D428-4B5A-B967-2A779F42856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03ADB0C-11AF-4969-A7C4-8F0FD4F3AA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9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Comparação SSD x HD</a:t>
            </a:r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>
              <a:spcBef>
                <a:spcPts val="0"/>
              </a:spcBef>
              <a:buNone/>
            </a:pPr>
            <a:r>
              <a:rPr lang="pt-BR" sz="2000" dirty="0"/>
              <a:t>	B 	(</a:t>
            </a:r>
            <a:r>
              <a:rPr lang="pt-BR" sz="2000" dirty="0">
                <a:hlinkClick r:id="rId2"/>
              </a:rPr>
              <a:t>https://www.youtube.com/</a:t>
            </a:r>
            <a:r>
              <a:rPr lang="pt-BR" sz="2000" dirty="0" err="1">
                <a:hlinkClick r:id="rId2"/>
              </a:rPr>
              <a:t>watch?v</a:t>
            </a:r>
            <a:r>
              <a:rPr lang="pt-BR" sz="2000" dirty="0">
                <a:hlinkClick r:id="rId2"/>
              </a:rPr>
              <a:t>=6iBhf8rpobo</a:t>
            </a:r>
            <a:r>
              <a:rPr lang="pt-BR" sz="2000" dirty="0"/>
              <a:t>)</a:t>
            </a:r>
            <a:endParaRPr lang="pt-BR" sz="28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8136E4D-D428-4B5A-B967-2A779F42856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03ADB0C-11AF-4969-A7C4-8F0FD4F3AA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0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Cache de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Dados são copiados do disco para a memória principal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utilizado quando existe </a:t>
            </a:r>
            <a:r>
              <a:rPr lang="pt-BR" sz="1800" dirty="0">
                <a:solidFill>
                  <a:schemeClr val="accent1"/>
                </a:solidFill>
              </a:rPr>
              <a:t>sobra de memória RAM</a:t>
            </a:r>
            <a:r>
              <a:rPr lang="pt-BR" sz="1800" dirty="0"/>
              <a:t>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são carregados dados além dos solicitados.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 acesso aos dados se torna praticamente instantâneo;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simula  que o HD seja mais rápido do que é na realidade;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Solução: aumentar a quantidade de memória RAM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maior quantidade de dados pode ser armazenada no </a:t>
            </a:r>
            <a:r>
              <a:rPr lang="pt-BR" sz="1600" dirty="0" err="1"/>
              <a:t>cache</a:t>
            </a:r>
            <a:r>
              <a:rPr lang="pt-BR" sz="1600" dirty="0"/>
              <a:t> de disco;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RAID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utilizando dois ou quatro </a:t>
            </a:r>
            <a:r>
              <a:rPr lang="pt-BR" sz="1600" dirty="0" err="1"/>
              <a:t>HDs</a:t>
            </a:r>
            <a:r>
              <a:rPr lang="pt-BR" sz="1600" dirty="0"/>
              <a:t> que são acessados como se fossem apenas um, assim ocorre a multiplicação da velocidade de leitura e gravação;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C956638-7897-42A2-AC17-6A407AD0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494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Técnicas de acesso ao disco</a:t>
            </a:r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7FE349F6-24C4-4EE7-9A31-B17C2963F44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538DDFB-F88C-4068-BE09-F7BDE43AF57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920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bf1c106212_0_2"/>
          <p:cNvSpPr txBox="1"/>
          <p:nvPr/>
        </p:nvSpPr>
        <p:spPr>
          <a:xfrm>
            <a:off x="685800" y="550068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</a:t>
            </a:r>
            <a:r>
              <a:rPr lang="pt-BR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Armazenamento de dados em discos magnéticos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Alta capacidade de armazenamento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Baixo custo de produção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Baixa frequência de operação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Dispositivo baseado em componentes mecânicos, que têm uma vida útil muito mais curta que a de outros componentes do micro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Tempo de acesso mais alto que o da memória RAM: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RAM apresenta tempos de acesso inferiores a 10 </a:t>
            </a:r>
            <a:r>
              <a:rPr lang="pt-BR" sz="1800" dirty="0" err="1"/>
              <a:t>nanosegundos</a:t>
            </a:r>
            <a:r>
              <a:rPr lang="pt-BR" sz="1800" dirty="0"/>
              <a:t> (10</a:t>
            </a:r>
            <a:r>
              <a:rPr lang="pt-BR" sz="1800" baseline="30000" dirty="0"/>
              <a:t>-9 </a:t>
            </a:r>
            <a:r>
              <a:rPr lang="pt-BR" sz="1800" dirty="0"/>
              <a:t> segundos);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HDs trabalham com tempos de acesso superiores a 10 milissegundos (10</a:t>
            </a:r>
            <a:r>
              <a:rPr lang="pt-BR" sz="1800" baseline="30000" dirty="0"/>
              <a:t>-3 </a:t>
            </a:r>
            <a:r>
              <a:rPr lang="pt-BR" sz="1800" dirty="0"/>
              <a:t>segundos).</a:t>
            </a: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Disco rígido (HD)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89A58B1-14ED-4B16-A7C8-01E59FD4B8C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3FEF265-2C94-4EE6-BF8B-2ED0053AEB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38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IBM RAMAC 305 (1956)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5 MB de armazenamento</a:t>
            </a:r>
            <a:endParaRPr lang="pt-BR" sz="1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D8A748-8D92-42A4-B1BC-510F2AC5E5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026" name="Picture 2" descr="Resultado de imagem para disco rígido ibm 1956 transporte">
            <a:extLst>
              <a:ext uri="{FF2B5EF4-FFF2-40B4-BE49-F238E27FC236}">
                <a16:creationId xmlns:a16="http://schemas.microsoft.com/office/drawing/2014/main" id="{A4B5ADF3-4750-4BEB-A455-596C0635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12776"/>
            <a:ext cx="2618831" cy="34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2D2A921-A7B9-4412-B3F8-A177EDF6B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87960"/>
            <a:ext cx="2857500" cy="3286125"/>
          </a:xfrm>
          <a:prstGeom prst="rect">
            <a:avLst/>
          </a:prstGeom>
        </p:spPr>
      </p:pic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D88E8BD-5C1F-49C4-BFA0-E59AFAEF11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44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Estrutura do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Os dados são gravados em </a:t>
            </a:r>
            <a:r>
              <a:rPr lang="pt-BR" sz="2000" dirty="0">
                <a:solidFill>
                  <a:schemeClr val="accent1"/>
                </a:solidFill>
              </a:rPr>
              <a:t>discos magnéticos</a:t>
            </a:r>
            <a:r>
              <a:rPr lang="pt-BR" sz="2000" dirty="0"/>
              <a:t>, chamados de </a:t>
            </a:r>
            <a:r>
              <a:rPr lang="pt-BR" sz="2000" dirty="0" err="1">
                <a:solidFill>
                  <a:schemeClr val="accent1"/>
                </a:solidFill>
              </a:rPr>
              <a:t>platters</a:t>
            </a:r>
            <a:r>
              <a:rPr lang="pt-BR" sz="2000" dirty="0"/>
              <a:t> (pratos);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800" dirty="0"/>
              <a:t>Hermeticamente fechados: evitar corpos estranhos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800" dirty="0"/>
              <a:t>Salas limpas: sem partículas de poeira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Os </a:t>
            </a:r>
            <a:r>
              <a:rPr lang="pt-BR" sz="2000" dirty="0" err="1"/>
              <a:t>platters</a:t>
            </a:r>
            <a:r>
              <a:rPr lang="pt-BR" sz="2000" dirty="0"/>
              <a:t> são compostos de duas camadas:</a:t>
            </a:r>
            <a:endParaRPr lang="pt-BR" sz="24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u="sng" dirty="0"/>
              <a:t>Substrato</a:t>
            </a:r>
            <a:r>
              <a:rPr lang="pt-BR" sz="1600" dirty="0"/>
              <a:t>: disco metálico, feito de ligas de alumínio, perfeitamente plano;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u="sng" dirty="0"/>
              <a:t>Revestimento com superfície magnética</a:t>
            </a:r>
            <a:r>
              <a:rPr lang="pt-BR" sz="1600" dirty="0"/>
              <a:t>: em ambas faces do disco, recoberta por uma fina camada protetora contra pequenos impactos;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D8A748-8D92-42A4-B1BC-510F2AC5E5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8B3FAEB-0F0C-4BF2-8D01-2CE0F62973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92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>
            <a:normAutofit lnSpcReduction="10000"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Superfície magnética do disco</a:t>
            </a:r>
            <a:r>
              <a:rPr lang="pt-BR" sz="2200" dirty="0"/>
              <a:t>: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Construída depositando grãos microscópicos (suscetíveis ao </a:t>
            </a:r>
            <a:r>
              <a:rPr lang="pt-BR" sz="1800" dirty="0">
                <a:solidFill>
                  <a:schemeClr val="accent1"/>
                </a:solidFill>
              </a:rPr>
              <a:t>magnetismo</a:t>
            </a:r>
            <a:r>
              <a:rPr lang="pt-BR" sz="1800" dirty="0"/>
              <a:t>) de forma uniforme;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ligas de cobalto, cromo, platina, boro e outros materiais raros.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quanto menores os grãos, mais altas são as densidades.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</a:t>
            </a:r>
            <a:r>
              <a:rPr lang="pt-BR" sz="1600" dirty="0">
                <a:solidFill>
                  <a:schemeClr val="accent1"/>
                </a:solidFill>
              </a:rPr>
              <a:t>densidade de gravação</a:t>
            </a:r>
            <a:r>
              <a:rPr lang="pt-BR" sz="1600" dirty="0"/>
              <a:t> de um HD é medida em gigabits por polegada quadrada.</a:t>
            </a:r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Discos podem possuir densidade de 25 gigabits por centímetro;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cada bit é armazenado em uma área magnética com aproximadamente 200x50 nanômetros.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800" dirty="0"/>
              <a:t>Gravação perpendicular: dimensão dos bits na vertical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Densidade de até 100 gigabits por centímetro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977FAF0-952F-4E60-8B97-DB24A66D15B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B4184CB-305A-4C57-B915-179D838F23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7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Fixação dos pratos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Os pratos são montados em um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eixo sólido </a:t>
            </a:r>
            <a:r>
              <a:rPr lang="pt-BR" sz="2000" dirty="0"/>
              <a:t>de alumínio com intuito de evitar vibração (mesmo em altas rotações);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em HDs com vários </a:t>
            </a:r>
            <a:r>
              <a:rPr lang="pt-BR" sz="1800" dirty="0" err="1"/>
              <a:t>platters</a:t>
            </a:r>
            <a:r>
              <a:rPr lang="pt-BR" sz="1800" dirty="0"/>
              <a:t>, são utilizados espaçadores feitos de ligas de alumínio.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Motor de rotação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o responsável por manter uma 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rotação constante</a:t>
            </a:r>
            <a:r>
              <a:rPr lang="pt-BR" sz="1800" dirty="0"/>
              <a:t> dos discos;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são utilizados motores de 5.400, 7.200, 10.000, 15.000 RPM (rotações por minuto);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9C39AC7-FC62-42E5-B88A-13646E34D62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9F746A2-839B-478F-9666-9854371A45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4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2823</Words>
  <Application>Microsoft Office PowerPoint</Application>
  <PresentationFormat>Apresentação na tela (4:3)</PresentationFormat>
  <Paragraphs>382</Paragraphs>
  <Slides>46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Memória Secundária</vt:lpstr>
      <vt:lpstr>Roteiro</vt:lpstr>
      <vt:lpstr>Apresentação do PowerPoint</vt:lpstr>
      <vt:lpstr>Disco rígido (HD)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do prato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Desempenho dos disco rígido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SSD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de acesso ao disco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 Cardoso</cp:lastModifiedBy>
  <cp:revision>21</cp:revision>
  <dcterms:created xsi:type="dcterms:W3CDTF">2009-03-02T19:44:04Z</dcterms:created>
  <dcterms:modified xsi:type="dcterms:W3CDTF">2025-03-28T21:32:31Z</dcterms:modified>
</cp:coreProperties>
</file>