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6" roundtripDataSignature="AMtx7mge55CAm2vax1qLjSSO17fEBryp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5" name="Google Shape;455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top500.org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</p:txBody>
      </p:sp>
      <p:sp>
        <p:nvSpPr>
          <p:cNvPr id="81" name="Google Shape;81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Arquiteturas Paralelas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6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Representação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pic>
        <p:nvPicPr>
          <p:cNvPr id="185" name="Google Shape;1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1769343"/>
            <a:ext cx="8640960" cy="317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87" name="Google Shape;187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Implementação heterogênea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Existência de </a:t>
            </a:r>
            <a:r>
              <a:rPr lang="pt-BR" sz="1800">
                <a:solidFill>
                  <a:schemeClr val="accent1"/>
                </a:solidFill>
              </a:rPr>
              <a:t>múltiplos núcleos</a:t>
            </a:r>
            <a:r>
              <a:rPr lang="pt-BR" sz="1800"/>
              <a:t> para </a:t>
            </a:r>
            <a:r>
              <a:rPr lang="pt-BR" sz="1800">
                <a:solidFill>
                  <a:schemeClr val="accent1"/>
                </a:solidFill>
              </a:rPr>
              <a:t>diferentes funções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Sistemas embutidos: televisão, aparelhos multimídia (DVDs, Blu-ray, etc.), consoles de jogos, smartphones, etc.</a:t>
            </a:r>
            <a:endParaRPr/>
          </a:p>
        </p:txBody>
      </p:sp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512" y="2803934"/>
            <a:ext cx="8748464" cy="3217354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97" name="Google Shape;197;p1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0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Adição de um segundo </a:t>
            </a:r>
            <a:r>
              <a:rPr lang="pt-BR" sz="2400">
                <a:solidFill>
                  <a:schemeClr val="accent1"/>
                </a:solidFill>
              </a:rPr>
              <a:t>processador auxiliar especializado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Modos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Solicitada execução pela CPU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Executa por si só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Principais áreas de aplicação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de rede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Dificuldade de software processar todos os dados de entrada ou de saída devido a demanda crescente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Função: estágios de processamento de pacote (verificação, extração, classificação, gerenciamento cabeçalho, etc.)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05" name="Google Shape;205;p2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Coprocessadores</a:t>
            </a:r>
            <a:endParaRPr/>
          </a:p>
        </p:txBody>
      </p:sp>
      <p:sp>
        <p:nvSpPr>
          <p:cNvPr id="206" name="Google Shape;206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07" name="Google Shape;207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1"/>
          <p:cNvSpPr txBox="1">
            <a:spLocks noGrp="1"/>
          </p:cNvSpPr>
          <p:nvPr>
            <p:ph type="body" idx="1"/>
          </p:nvPr>
        </p:nvSpPr>
        <p:spPr>
          <a:xfrm>
            <a:off x="653975" y="2207491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1081"/>
              <a:buNone/>
            </a:pP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Criptoprocessadores</a:t>
            </a:r>
            <a:endParaRPr sz="20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Segurança na comunicação em redes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Processo de criptografar e decriptografar pacotes (chave simétrica / chave pública)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81081"/>
              <a:buNone/>
            </a:pPr>
            <a:endParaRPr sz="2400"/>
          </a:p>
        </p:txBody>
      </p:sp>
      <p:pic>
        <p:nvPicPr>
          <p:cNvPr id="215" name="Google Shape;21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576" y="1052736"/>
            <a:ext cx="7560840" cy="3520457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17" name="Google Shape;217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-344905" y="979488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gráficos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Tratamento de processamento gráfico de alta resolução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GPU (Graphics Processing Units): unidades de processamento gráfico</a:t>
            </a:r>
            <a:endParaRPr/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256" y="2466273"/>
            <a:ext cx="6192688" cy="3934527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27" name="Google Shape;227;p2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2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5310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Arquitetura básica de um computador: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central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 sistema de entrada e a saída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 sistema de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Suporte a multiprogramação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Um fluxo de instruções e um de dados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21621"/>
              <a:buNone/>
            </a:pPr>
            <a:endParaRPr sz="1600"/>
          </a:p>
        </p:txBody>
      </p:sp>
      <p:pic>
        <p:nvPicPr>
          <p:cNvPr id="235" name="Google Shape;23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30821" y="1843112"/>
            <a:ext cx="45720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sp>
        <p:nvSpPr>
          <p:cNvPr id="237" name="Google Shape;237;p2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Arquiteturas Paralelas</a:t>
            </a:r>
            <a:endParaRPr/>
          </a:p>
        </p:txBody>
      </p:sp>
      <p:pic>
        <p:nvPicPr>
          <p:cNvPr id="238" name="Google Shape;238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Arquiteturas estudadas até aqui são voltadas para a computação pessoal de pequeno e médio porte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Necessidade de maior capacidade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técnicas baseadas em concorrência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 paralelo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Supercomputadores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avanço das técnicas de processamento paralelo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máquinas com grande desempenho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Amplamente utilizados em áreas de pesquisa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44" name="Google Shape;244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2200"/>
              <a:t>Agilizar o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Arquiteturas com múltiplas CPUs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2200"/>
              <a:t>Classificação de arquiteturas paralelas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De acordo com o fluxo de instruções e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Char char="•"/>
            </a:pPr>
            <a:r>
              <a:rPr lang="pt-BR" sz="1800"/>
              <a:t>Segundo o compartilhamento de memória</a:t>
            </a:r>
            <a:endParaRPr/>
          </a:p>
        </p:txBody>
      </p:sp>
      <p:sp>
        <p:nvSpPr>
          <p:cNvPr id="252" name="Google Shape;252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55" name="Google Shape;255;p3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Classifica as arquiteturas paralelas conforme elas se relacionam com fluxo de instruções e com o fluxo de dados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63" name="Google Shape;263;p3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Classificação de Flynn</a:t>
            </a:r>
            <a:endParaRPr/>
          </a:p>
        </p:txBody>
      </p:sp>
      <p:pic>
        <p:nvPicPr>
          <p:cNvPr id="264" name="Google Shape;26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938" y="2420888"/>
            <a:ext cx="709612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66" name="Google Shape;266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2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SISD (Single Instruction Single Data)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</a:t>
            </a:r>
            <a:r>
              <a:rPr lang="pt-BR" sz="1800">
                <a:solidFill>
                  <a:schemeClr val="accent1"/>
                </a:solidFill>
              </a:rPr>
              <a:t>único fluxo de instruções</a:t>
            </a:r>
            <a:r>
              <a:rPr lang="pt-BR" sz="1800"/>
              <a:t> trabalha sobre um </a:t>
            </a:r>
            <a:r>
              <a:rPr lang="pt-BR" sz="1800">
                <a:solidFill>
                  <a:schemeClr val="accent1"/>
                </a:solidFill>
              </a:rPr>
              <a:t>único fluxo de dados</a:t>
            </a:r>
            <a:endParaRPr sz="2200">
              <a:solidFill>
                <a:schemeClr val="accent1"/>
              </a:solidFill>
            </a:endParaRPr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única 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único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Uma única memória</a:t>
            </a:r>
            <a:endParaRPr/>
          </a:p>
        </p:txBody>
      </p:sp>
      <p:sp>
        <p:nvSpPr>
          <p:cNvPr id="274" name="Google Shape;27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75" name="Google Shape;275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11868" y="3380597"/>
            <a:ext cx="5520263" cy="3143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302840" y="28575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992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organização de</a:t>
            </a:r>
            <a:b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Computadores (Arquiteturas Paralelas)</a:t>
            </a:r>
            <a:br>
              <a:rPr lang="pt-BR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03" name="Google Shape;103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3"/>
          <p:cNvSpPr txBox="1">
            <a:spLocks noGrp="1"/>
          </p:cNvSpPr>
          <p:nvPr>
            <p:ph type="body" idx="1"/>
          </p:nvPr>
        </p:nvSpPr>
        <p:spPr>
          <a:xfrm>
            <a:off x="130568" y="979488"/>
            <a:ext cx="9013431" cy="266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MISD (Multiple Instruction Single Data)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>
                <a:solidFill>
                  <a:schemeClr val="accent1"/>
                </a:solidFill>
              </a:rPr>
              <a:t>Múltiplos fluxos de instruções</a:t>
            </a:r>
            <a:r>
              <a:rPr lang="pt-BR" sz="2000"/>
              <a:t> e um </a:t>
            </a:r>
            <a:r>
              <a:rPr lang="pt-BR" sz="2000">
                <a:solidFill>
                  <a:schemeClr val="accent1"/>
                </a:solidFill>
              </a:rPr>
              <a:t>único fluxo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Múltiplos processadores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um com sua própria 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Execução de diferentes instruções sobre um único conjunto de dados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Classe teórica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284" name="Google Shape;284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85" name="Google Shape;285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9621" y="3106879"/>
            <a:ext cx="4329313" cy="36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34"/>
          <p:cNvSpPr txBox="1">
            <a:spLocks noGrp="1"/>
          </p:cNvSpPr>
          <p:nvPr>
            <p:ph type="body" idx="1"/>
          </p:nvPr>
        </p:nvSpPr>
        <p:spPr>
          <a:xfrm>
            <a:off x="130568" y="1164041"/>
            <a:ext cx="8632431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SIMD (Single Instruction Multiple Data)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</a:t>
            </a:r>
            <a:r>
              <a:rPr lang="pt-BR" sz="1800">
                <a:solidFill>
                  <a:schemeClr val="accent1"/>
                </a:solidFill>
              </a:rPr>
              <a:t>único fluxo de instruções</a:t>
            </a:r>
            <a:r>
              <a:rPr lang="pt-BR" sz="1800"/>
              <a:t> que é executado sobre </a:t>
            </a:r>
            <a:r>
              <a:rPr lang="pt-BR" sz="1800">
                <a:solidFill>
                  <a:schemeClr val="accent1"/>
                </a:solidFill>
              </a:rPr>
              <a:t>múltiplos fluxos de dados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única unidade de controle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execução de uma única instrução por diversos processadores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executa uma parte da instrução de forma paralela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memória é dividida em diversos módulos 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possibilidade de acessos simultâneos a ela por parte dos diversos processadores</a:t>
            </a:r>
            <a:endParaRPr/>
          </a:p>
          <a:p>
            <a:pPr marL="365125" lvl="1" indent="-169228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365125" lvl="1" indent="-169228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60"/>
              <a:buFont typeface="Noto Sans Symbols"/>
              <a:buNone/>
            </a:pPr>
            <a:endParaRPr sz="2000"/>
          </a:p>
          <a:p>
            <a:pPr marL="457200" lvl="0" indent="-228600" algn="just" rtl="0">
              <a:lnSpc>
                <a:spcPct val="15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294" name="Google Shape;294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95" name="Google Shape;295;p3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4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449830" y="1612741"/>
            <a:ext cx="4321552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04" name="Google Shape;304;p4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45"/>
          <p:cNvSpPr txBox="1">
            <a:spLocks noGrp="1"/>
          </p:cNvSpPr>
          <p:nvPr>
            <p:ph type="body" idx="1"/>
          </p:nvPr>
        </p:nvSpPr>
        <p:spPr>
          <a:xfrm>
            <a:off x="130568" y="1100792"/>
            <a:ext cx="9013431" cy="5238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MIMD (Multiple Instruction Multiple Data)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múltiplos fluxos de instruções</a:t>
            </a:r>
            <a:r>
              <a:rPr lang="pt-BR" sz="1800"/>
              <a:t> e </a:t>
            </a:r>
            <a:r>
              <a:rPr lang="pt-BR" sz="1800">
                <a:solidFill>
                  <a:schemeClr val="accent1"/>
                </a:solidFill>
              </a:rPr>
              <a:t>múltiplos fluxos de dados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Múltiplas unidades de controle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unidade de controle recebe um fluxo instruções diferente e o encaminha para o processador que está sob seu controle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um dos processadores trabalha, assincronamente, sobre instruções diferentes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cada uma delas com seus próprios dados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memória é implementada em diversos módulos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possibilitam diversos acessos simultâneos</a:t>
            </a:r>
            <a:endParaRPr/>
          </a:p>
          <a:p>
            <a:pPr marL="457200" lvl="0" indent="-342900" algn="l" rtl="0">
              <a:lnSpc>
                <a:spcPct val="16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312" name="Google Shape;312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13" name="Google Shape;313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398984" y="1701208"/>
            <a:ext cx="440526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22" name="Google Shape;322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8" name="Google Shape;328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53"/>
          <p:cNvSpPr txBox="1">
            <a:spLocks noGrp="1"/>
          </p:cNvSpPr>
          <p:nvPr>
            <p:ph type="body" idx="1"/>
          </p:nvPr>
        </p:nvSpPr>
        <p:spPr>
          <a:xfrm>
            <a:off x="302840" y="1235472"/>
            <a:ext cx="8229600" cy="4936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28600" algn="just" rtl="0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Com base na classificação MIMD, o acesso à memória pode ocorrer da seguinte forma: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Multiprocessadores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acessada de forma compartilhada por diversos processadores</a:t>
            </a:r>
            <a:endParaRPr/>
          </a:p>
          <a:p>
            <a:pPr marL="914400" lvl="1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Multicomputadores</a:t>
            </a:r>
            <a:endParaRPr/>
          </a:p>
          <a:p>
            <a:pPr marL="1371600" lvl="2" indent="-3429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não é compartilhada, existindo diversas máquinas que se comunicam por troca de mensagens</a:t>
            </a:r>
            <a:endParaRPr/>
          </a:p>
          <a:p>
            <a:pPr marL="457200" lvl="0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16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600"/>
              <a:t> </a:t>
            </a:r>
            <a:endParaRPr/>
          </a:p>
        </p:txBody>
      </p:sp>
      <p:sp>
        <p:nvSpPr>
          <p:cNvPr id="330" name="Google Shape;330;p53"/>
          <p:cNvSpPr txBox="1"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Classificação segundo o compartilhamento de memória</a:t>
            </a:r>
            <a:endParaRPr/>
          </a:p>
        </p:txBody>
      </p:sp>
      <p:sp>
        <p:nvSpPr>
          <p:cNvPr id="331" name="Google Shape;33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7" name="Google Shape;337;p5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6087" y="1700808"/>
            <a:ext cx="8726393" cy="316835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0" name="Google Shape;340;p5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7"/>
          <p:cNvSpPr txBox="1">
            <a:spLocks noGrp="1"/>
          </p:cNvSpPr>
          <p:nvPr>
            <p:ph type="body" idx="1"/>
          </p:nvPr>
        </p:nvSpPr>
        <p:spPr>
          <a:xfrm>
            <a:off x="130569" y="1006468"/>
            <a:ext cx="7886700" cy="5421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UMA (Uniform memory access)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 centralizada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Um barramento ligando-a ao sistema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Um acesso por vez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possui sua própria cache</a:t>
            </a:r>
            <a:endParaRPr sz="1800"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Risco de que o conteúdo fique desatualizado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Necessidade de coerência entre caches</a:t>
            </a:r>
            <a:endParaRPr sz="1600"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Hardware específico</a:t>
            </a:r>
            <a:endParaRPr/>
          </a:p>
        </p:txBody>
      </p:sp>
      <p:sp>
        <p:nvSpPr>
          <p:cNvPr id="346" name="Google Shape;346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8" name="Google Shape;348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9" name="Google Shape;349;p5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0315" y="1629000"/>
            <a:ext cx="580577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58" name="Google Shape;358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9"/>
          <p:cNvSpPr txBox="1">
            <a:spLocks noGrp="1"/>
          </p:cNvSpPr>
          <p:nvPr>
            <p:ph type="body" idx="1"/>
          </p:nvPr>
        </p:nvSpPr>
        <p:spPr>
          <a:xfrm>
            <a:off x="339891" y="1164041"/>
            <a:ext cx="8611603" cy="5567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NUMA (non-uniform memory access) 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 é distribuída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Composta por módulos distintos para cada processador</a:t>
            </a:r>
            <a:endParaRPr/>
          </a:p>
          <a:p>
            <a:pPr marL="914400" lvl="1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Diferença de tempo de acesso à memória pelos processadores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Tempo menor para acessar sua própria memória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Tempo maior para acessar a memória dos outros processadores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Existência de acessos não-uniformes à memória e tempos diferentes de acesso</a:t>
            </a:r>
            <a:endParaRPr/>
          </a:p>
        </p:txBody>
      </p:sp>
      <p:sp>
        <p:nvSpPr>
          <p:cNvPr id="364" name="Google Shape;364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67" name="Google Shape;367;p5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Problemas mais complexos = computadores paralelos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Tempo de ciclo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1 processador de 0,001 ns X 1000 processadores de 1 ns cada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6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paralelismo pode ser introduzido em vários níveis 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11" name="Google Shape;111;p4"/>
          <p:cNvSpPr txBox="1">
            <a:spLocks noGrp="1"/>
          </p:cNvSpPr>
          <p:nvPr>
            <p:ph type="title"/>
          </p:nvPr>
        </p:nvSpPr>
        <p:spPr>
          <a:xfrm>
            <a:off x="1692442" y="-9342"/>
            <a:ext cx="6994358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Arquiteturas de computadores paralelos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3338" y="2688739"/>
            <a:ext cx="5357324" cy="23928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4"/>
          <p:cNvSpPr txBox="1"/>
          <p:nvPr/>
        </p:nvSpPr>
        <p:spPr>
          <a:xfrm>
            <a:off x="381000" y="6181650"/>
            <a:ext cx="853244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http://dainf.ct.utfpr.edu.br/~maurofonseca/lib/exe/fetch.php?media=cursos:aula2_paralelismo_granularidade.pdf</a:t>
            </a:r>
            <a:endParaRPr/>
          </a:p>
        </p:txBody>
      </p:sp>
      <p:pic>
        <p:nvPicPr>
          <p:cNvPr id="115" name="Google Shape;115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927985" y="1235472"/>
            <a:ext cx="7113212" cy="4510186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76" name="Google Shape;376;p6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1"/>
          <p:cNvSpPr txBox="1">
            <a:spLocks noGrp="1"/>
          </p:cNvSpPr>
          <p:nvPr>
            <p:ph type="body" idx="1"/>
          </p:nvPr>
        </p:nvSpPr>
        <p:spPr>
          <a:xfrm>
            <a:off x="0" y="1337609"/>
            <a:ext cx="8837240" cy="2137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Dependendo de como a coerência de cache na máquina NUMA: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NC-NUMA (non-cache NUMA): </a:t>
            </a:r>
            <a:r>
              <a:rPr lang="pt-BR" sz="1600">
                <a:solidFill>
                  <a:schemeClr val="accent1"/>
                </a:solidFill>
              </a:rPr>
              <a:t>sem coerência de cache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CC-NUMA (cache-coherent NUMA): </a:t>
            </a:r>
            <a:r>
              <a:rPr lang="pt-BR" sz="1600">
                <a:solidFill>
                  <a:schemeClr val="accent1"/>
                </a:solidFill>
              </a:rPr>
              <a:t>coerência de cache via hardware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SC-NUMA (software-coherent NUMA): </a:t>
            </a:r>
            <a:r>
              <a:rPr lang="pt-BR" sz="1600">
                <a:solidFill>
                  <a:schemeClr val="accent1"/>
                </a:solidFill>
              </a:rPr>
              <a:t>coerência de cache via software </a:t>
            </a:r>
            <a:endParaRPr/>
          </a:p>
        </p:txBody>
      </p:sp>
      <p:sp>
        <p:nvSpPr>
          <p:cNvPr id="382" name="Google Shape;382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5" name="Google Shape;385;p6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2"/>
          <p:cNvSpPr txBox="1">
            <a:spLocks noGrp="1"/>
          </p:cNvSpPr>
          <p:nvPr>
            <p:ph type="body" idx="1"/>
          </p:nvPr>
        </p:nvSpPr>
        <p:spPr>
          <a:xfrm>
            <a:off x="355934" y="1164041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Máquina COMA (cache-only memory architecture)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Memórias formadas por cache</a:t>
            </a:r>
            <a:r>
              <a:rPr lang="pt-BR" sz="1800"/>
              <a:t> de maior capacidade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Hardware de replicação para transferência de conteúdos</a:t>
            </a:r>
            <a:endParaRPr/>
          </a:p>
        </p:txBody>
      </p:sp>
      <p:sp>
        <p:nvSpPr>
          <p:cNvPr id="391" name="Google Shape;391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9672" y="2546707"/>
            <a:ext cx="5731034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4" name="Google Shape;394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95" name="Google Shape;395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63"/>
          <p:cNvSpPr txBox="1">
            <a:spLocks noGrp="1"/>
          </p:cNvSpPr>
          <p:nvPr>
            <p:ph type="body" idx="1"/>
          </p:nvPr>
        </p:nvSpPr>
        <p:spPr>
          <a:xfrm>
            <a:off x="-45310" y="894448"/>
            <a:ext cx="8901136" cy="280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Multicomputadores: Máquina NORMA (non-remote memory access)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</a:t>
            </a:r>
            <a:r>
              <a:rPr lang="pt-BR" sz="1800">
                <a:solidFill>
                  <a:schemeClr val="accent1"/>
                </a:solidFill>
              </a:rPr>
              <a:t>máquina</a:t>
            </a:r>
            <a:r>
              <a:rPr lang="pt-BR" sz="1800"/>
              <a:t> possui uma </a:t>
            </a:r>
            <a:r>
              <a:rPr lang="pt-BR" sz="1800">
                <a:solidFill>
                  <a:schemeClr val="accent1"/>
                </a:solidFill>
              </a:rPr>
              <a:t>arquitetura completa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cada processador somente acessa a área de endereçamento local de sua própria máquina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Existência de uma rede interconexão entre as máquinas</a:t>
            </a:r>
            <a:endParaRPr/>
          </a:p>
        </p:txBody>
      </p:sp>
      <p:sp>
        <p:nvSpPr>
          <p:cNvPr id="401" name="Google Shape;401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4" name="Google Shape;404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5228" y="3423415"/>
            <a:ext cx="6102162" cy="3029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4"/>
          <p:cNvSpPr txBox="1">
            <a:spLocks noGrp="1"/>
          </p:cNvSpPr>
          <p:nvPr>
            <p:ph type="body" idx="1"/>
          </p:nvPr>
        </p:nvSpPr>
        <p:spPr>
          <a:xfrm>
            <a:off x="130568" y="1006469"/>
            <a:ext cx="8632431" cy="4640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MPPs (massively parallel processors): processadores maciçamente paralelos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Supercomputadores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Enorme capacidade de E/S e tolerância a falhas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Rede de interconexão de alto desempenho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Possuem hardware e software especiais para monitorar o sistema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Auto custo</a:t>
            </a:r>
            <a:endParaRPr/>
          </a:p>
          <a:p>
            <a:pPr marL="457200" lvl="0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1371600" lvl="2" indent="-2286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sp>
        <p:nvSpPr>
          <p:cNvPr id="411" name="Google Shape;411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3" name="Google Shape;413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4" name="Google Shape;414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5"/>
          <p:cNvSpPr txBox="1">
            <a:spLocks noGrp="1"/>
          </p:cNvSpPr>
          <p:nvPr>
            <p:ph type="body" idx="1"/>
          </p:nvPr>
        </p:nvSpPr>
        <p:spPr>
          <a:xfrm>
            <a:off x="130569" y="1164041"/>
            <a:ext cx="8836968" cy="503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Cluster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Vários computadores</a:t>
            </a:r>
            <a:r>
              <a:rPr lang="pt-BR" sz="1800"/>
              <a:t> (nós) </a:t>
            </a:r>
            <a:r>
              <a:rPr lang="pt-BR" sz="1800">
                <a:solidFill>
                  <a:schemeClr val="accent1"/>
                </a:solidFill>
              </a:rPr>
              <a:t>conectados</a:t>
            </a:r>
            <a:r>
              <a:rPr lang="pt-BR" sz="1800"/>
              <a:t> através de elementos de </a:t>
            </a:r>
            <a:r>
              <a:rPr lang="pt-BR" sz="1800">
                <a:solidFill>
                  <a:schemeClr val="accent1"/>
                </a:solidFill>
              </a:rPr>
              <a:t>rede convencionais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Tipos:</a:t>
            </a:r>
            <a:endParaRPr/>
          </a:p>
          <a:p>
            <a:pPr marL="571500" lvl="1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Centralizado: 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Diversas máquinas homogêneas formando uma única estrutura 	(estante / rack)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Máquinas formadas por placas necessárias e não sistema completo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COW (Cluster of Worstation)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Descentralizado: 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Diversas máquinas distribuídas em uma determinada área física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Geralmente máquinas heterogêneas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Conectadas através de uma rede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Grid (grades)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600"/>
          </a:p>
        </p:txBody>
      </p:sp>
      <p:sp>
        <p:nvSpPr>
          <p:cNvPr id="420" name="Google Shape;420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2" name="Google Shape;422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3" name="Google Shape;423;p6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6"/>
          <p:cNvSpPr txBox="1">
            <a:spLocks noGrp="1"/>
          </p:cNvSpPr>
          <p:nvPr>
            <p:ph type="body" idx="1"/>
          </p:nvPr>
        </p:nvSpPr>
        <p:spPr>
          <a:xfrm>
            <a:off x="275722" y="1180084"/>
            <a:ext cx="8487277" cy="5003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Cluster</a:t>
            </a:r>
            <a:endParaRPr/>
          </a:p>
          <a:p>
            <a:pPr marL="914400" lvl="1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Aplicações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Tolerância à falhas</a:t>
            </a:r>
            <a:r>
              <a:rPr lang="pt-BR" sz="1600"/>
              <a:t>: 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duas ou mais máquinas conectadas com função de duplicação de funções (disponibilidade)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baseada em monitoramento (máquina principal e reserva)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Balanceamento de carga</a:t>
            </a:r>
            <a:r>
              <a:rPr lang="pt-BR" sz="1600"/>
              <a:t>: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dividir uma tarefa entre duas ou mais máquinas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balancear as atividades visando não sobrecarregar</a:t>
            </a:r>
            <a:endParaRPr/>
          </a:p>
          <a:p>
            <a:pPr marL="1371600" lvl="2" indent="-34290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600">
                <a:solidFill>
                  <a:schemeClr val="accent1"/>
                </a:solidFill>
              </a:rPr>
              <a:t>Computação de alto desempenho</a:t>
            </a:r>
            <a:r>
              <a:rPr lang="pt-BR" sz="1600"/>
              <a:t>: </a:t>
            </a:r>
            <a:endParaRPr/>
          </a:p>
          <a:p>
            <a:pPr marL="630238" lvl="2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pt-BR" sz="1600"/>
              <a:t>	- Duas ou mais máquinas interligadas para agilizar desempenho</a:t>
            </a:r>
            <a:endParaRPr/>
          </a:p>
        </p:txBody>
      </p:sp>
      <p:sp>
        <p:nvSpPr>
          <p:cNvPr id="429" name="Google Shape;429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1" name="Google Shape;431;p6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32" name="Google Shape;432;p6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8" name="Google Shape;438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67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Conectar computadores muito distantes uns dos outros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Infraestrutura que permite que grupos de organizações compartilhem metas, formando uma organização virtual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Cluster gigantesco</a:t>
            </a:r>
            <a:r>
              <a:rPr lang="pt-BR" sz="1800"/>
              <a:t>, internacional, </a:t>
            </a:r>
            <a:r>
              <a:rPr lang="pt-BR" sz="1800">
                <a:solidFill>
                  <a:schemeClr val="accent1"/>
                </a:solidFill>
              </a:rPr>
              <a:t>fracamente acoplado</a:t>
            </a:r>
            <a:r>
              <a:rPr lang="pt-BR" sz="1800"/>
              <a:t> e heterogêneo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Camadas de grade (grid)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440" name="Google Shape;440;p67"/>
          <p:cNvSpPr txBox="1">
            <a:spLocks noGrp="1"/>
          </p:cNvSpPr>
          <p:nvPr>
            <p:ph type="title"/>
          </p:nvPr>
        </p:nvSpPr>
        <p:spPr>
          <a:xfrm>
            <a:off x="698376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Computação em grade</a:t>
            </a:r>
            <a:endParaRPr/>
          </a:p>
        </p:txBody>
      </p:sp>
      <p:pic>
        <p:nvPicPr>
          <p:cNvPr id="441" name="Google Shape;441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1520" y="3596262"/>
            <a:ext cx="8676456" cy="2136994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43" name="Google Shape;443;p6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10110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Existem diversas formas de se medir o desempenho de processadores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mais utilizada para máquinas paralelas é o FLOPS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chemeClr val="accent1"/>
                </a:solidFill>
              </a:rPr>
              <a:t>Operações com ponto flutuante por segundo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Padronização de medição de desempenho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Utilização de programas padrão nas máquinas a serem comparadas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Benchmarking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 u="sng">
                <a:solidFill>
                  <a:schemeClr val="hlink"/>
                </a:solidFill>
                <a:hlinkClick r:id="rId3"/>
              </a:rPr>
              <a:t>Top500.org</a:t>
            </a:r>
            <a:endParaRPr sz="2200"/>
          </a:p>
        </p:txBody>
      </p:sp>
      <p:sp>
        <p:nvSpPr>
          <p:cNvPr id="449" name="Google Shape;449;p68"/>
          <p:cNvSpPr txBox="1"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Medida de Desempenho de Máquinas Paralelas</a:t>
            </a:r>
            <a:endParaRPr/>
          </a:p>
        </p:txBody>
      </p:sp>
      <p:sp>
        <p:nvSpPr>
          <p:cNvPr id="450" name="Google Shape;450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2" name="Google Shape;452;p6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Arquiteturas Paralelas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57200" y="1117615"/>
            <a:ext cx="8229600" cy="5081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Paralelismo no chip da unidade central de processamento (CPU):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pipeline e projetos superescalares com várias unidades funcionais;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palavras de instrução longas;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manipulação de múltiplos threads de controle ao mesmo tempo;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reunião de várias CPUs no mesmo chip;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placas extras de CPU com funções especializadas de processamento: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pacotes de rede, multimídia, criptografia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Replicar CPUs completas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Multiprocessadores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Multicomputadores</a:t>
            </a:r>
            <a:endParaRPr sz="1800"/>
          </a:p>
        </p:txBody>
      </p:sp>
      <p:sp>
        <p:nvSpPr>
          <p:cNvPr id="123" name="Google Shape;123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24" name="Google Shape;124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Mais de uma CPU ou elementos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Fortemente acoplados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Próximos um do outro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Alta largura de banda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Baixo atraso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Fracamente acoplados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Distantes um do outro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Baixa largura de banda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Alto atraso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32" name="Google Shape;132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33" name="Google Shape;133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0"/>
          <p:cNvSpPr txBox="1">
            <a:spLocks noGrp="1"/>
          </p:cNvSpPr>
          <p:nvPr>
            <p:ph type="body" idx="1"/>
          </p:nvPr>
        </p:nvSpPr>
        <p:spPr>
          <a:xfrm>
            <a:off x="303647" y="974751"/>
            <a:ext cx="8936606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Acoplamentos: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Paralelismo no chip / 2. Coprocessador / 3. Multiprocessador / 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800"/>
              <a:t>4. Multicomputador / 5. Grade</a:t>
            </a:r>
            <a:endParaRPr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381000" y="2404864"/>
            <a:ext cx="8110736" cy="3895328"/>
            <a:chOff x="395536" y="1981320"/>
            <a:chExt cx="8172400" cy="4039968"/>
          </a:xfrm>
        </p:grpSpPr>
        <p:pic>
          <p:nvPicPr>
            <p:cNvPr id="142" name="Google Shape;142;p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95536" y="1981320"/>
              <a:ext cx="8172400" cy="403996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3" name="Google Shape;143;p10"/>
            <p:cNvSpPr txBox="1"/>
            <p:nvPr/>
          </p:nvSpPr>
          <p:spPr>
            <a:xfrm>
              <a:off x="1043608" y="516503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44" name="Google Shape;144;p10"/>
            <p:cNvSpPr txBox="1"/>
            <p:nvPr/>
          </p:nvSpPr>
          <p:spPr>
            <a:xfrm>
              <a:off x="2530902" y="51571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45" name="Google Shape;145;p10"/>
            <p:cNvSpPr txBox="1"/>
            <p:nvPr/>
          </p:nvSpPr>
          <p:spPr>
            <a:xfrm>
              <a:off x="4187086" y="5157192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46" name="Google Shape;146;p10"/>
            <p:cNvSpPr txBox="1"/>
            <p:nvPr/>
          </p:nvSpPr>
          <p:spPr>
            <a:xfrm>
              <a:off x="5915278" y="5291916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47" name="Google Shape;147;p10"/>
            <p:cNvSpPr txBox="1"/>
            <p:nvPr/>
          </p:nvSpPr>
          <p:spPr>
            <a:xfrm>
              <a:off x="7787486" y="5229200"/>
              <a:ext cx="3129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</p:grpSp>
      <p:sp>
        <p:nvSpPr>
          <p:cNvPr id="148" name="Google Shape;14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49" name="Google Shape;14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Múltiplas instruções por ciclo de clock</a:t>
            </a:r>
            <a:endParaRPr sz="24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 superescalar</a:t>
            </a:r>
            <a:endParaRPr sz="20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Emitir </a:t>
            </a:r>
            <a:r>
              <a:rPr lang="pt-BR" sz="1800">
                <a:solidFill>
                  <a:schemeClr val="accent1"/>
                </a:solidFill>
              </a:rPr>
              <a:t>múltiplas instruções</a:t>
            </a:r>
            <a:r>
              <a:rPr lang="pt-BR" sz="1800"/>
              <a:t> para as </a:t>
            </a:r>
            <a:r>
              <a:rPr lang="pt-BR" sz="1800">
                <a:solidFill>
                  <a:schemeClr val="accent1"/>
                </a:solidFill>
              </a:rPr>
              <a:t>unidades de execução</a:t>
            </a:r>
            <a:r>
              <a:rPr lang="pt-BR" sz="1800"/>
              <a:t> no mesmo ciclo de clock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Processadores VLIW (Very long instruction word)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Palavra de instrução muito longa: </a:t>
            </a:r>
            <a:r>
              <a:rPr lang="pt-BR" sz="1800">
                <a:solidFill>
                  <a:schemeClr val="accent1"/>
                </a:solidFill>
              </a:rPr>
              <a:t>instrução</a:t>
            </a:r>
            <a:r>
              <a:rPr lang="pt-BR" sz="1800"/>
              <a:t> utilizando </a:t>
            </a:r>
            <a:r>
              <a:rPr lang="pt-BR" sz="1800">
                <a:solidFill>
                  <a:schemeClr val="accent1"/>
                </a:solidFill>
              </a:rPr>
              <a:t>múltiplas unidades</a:t>
            </a:r>
            <a:r>
              <a:rPr lang="pt-BR" sz="1800"/>
              <a:t> funcionais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VLIW transfere do tempo de execução para o tempo de compilação o trabalho de determinar quais instruções podem ser emitidas em conjunto</a:t>
            </a:r>
            <a:endParaRPr/>
          </a:p>
        </p:txBody>
      </p:sp>
      <p:sp>
        <p:nvSpPr>
          <p:cNvPr id="157" name="Google Shape;157;p1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Paralelismo no chip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59" name="Google Shape;159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 dirty="0" err="1"/>
              <a:t>Multithreading</a:t>
            </a:r>
            <a:r>
              <a:rPr lang="pt-BR" sz="2400" dirty="0"/>
              <a:t> no chip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Permite que o processador </a:t>
            </a:r>
            <a:r>
              <a:rPr lang="pt-BR" sz="2000" dirty="0">
                <a:solidFill>
                  <a:schemeClr val="accent1"/>
                </a:solidFill>
              </a:rPr>
              <a:t>gerencie múltiplos threads de controle ao mesmo tempo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Quando a thread a ser executada está bloqueada pode ser executada a próxima thread 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Mecanismos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>
                <a:solidFill>
                  <a:schemeClr val="accent1"/>
                </a:solidFill>
              </a:rPr>
              <a:t>Granulação fina</a:t>
            </a:r>
            <a:r>
              <a:rPr lang="pt-BR" sz="1800" dirty="0"/>
              <a:t>: política de alternância circular (thread diferente em ciclos consecutivos)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 dirty="0">
                <a:solidFill>
                  <a:schemeClr val="accent1"/>
                </a:solidFill>
              </a:rPr>
              <a:t>Granulação grossa</a:t>
            </a:r>
            <a:r>
              <a:rPr lang="pt-BR" sz="1800" dirty="0"/>
              <a:t>: thread é executada até ocorrer protelação (troca para a próxima thread). Pode ser realizada a troca quando há indicativo de protelar.</a:t>
            </a:r>
            <a:endParaRPr dirty="0"/>
          </a:p>
        </p:txBody>
      </p:sp>
      <p:sp>
        <p:nvSpPr>
          <p:cNvPr id="167" name="Google Shape;16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68" name="Google Shape;168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Multiprocessadores com um único chip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Tecnologia VLSI permite inserir </a:t>
            </a:r>
            <a:r>
              <a:rPr lang="pt-BR" sz="2000">
                <a:solidFill>
                  <a:schemeClr val="accent1"/>
                </a:solidFill>
              </a:rPr>
              <a:t>duas ou mais CPUs</a:t>
            </a:r>
            <a:r>
              <a:rPr lang="pt-BR" sz="2000"/>
              <a:t> em um </a:t>
            </a:r>
            <a:r>
              <a:rPr lang="pt-BR" sz="2000">
                <a:solidFill>
                  <a:schemeClr val="accent1"/>
                </a:solidFill>
              </a:rPr>
              <a:t>mesmo chip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Compartilhamento de recursos (cache, memória principal, etc.)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Implementação homogênea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u="sng"/>
              <a:t>Chip com </a:t>
            </a:r>
            <a:r>
              <a:rPr lang="pt-BR" sz="1800" u="sng">
                <a:solidFill>
                  <a:schemeClr val="accent1"/>
                </a:solidFill>
              </a:rPr>
              <a:t>pipeline dual</a:t>
            </a:r>
            <a:r>
              <a:rPr lang="pt-BR" sz="1800"/>
              <a:t>: um núcleo com </a:t>
            </a:r>
            <a:r>
              <a:rPr lang="pt-BR" sz="1800">
                <a:solidFill>
                  <a:schemeClr val="accent1"/>
                </a:solidFill>
              </a:rPr>
              <a:t>dois pipelines</a:t>
            </a:r>
            <a:r>
              <a:rPr lang="pt-BR" sz="1800"/>
              <a:t> (compartilhamento de todos os recursos)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 u="sng"/>
              <a:t>Chip com </a:t>
            </a:r>
            <a:r>
              <a:rPr lang="pt-BR" sz="1800" u="sng">
                <a:solidFill>
                  <a:schemeClr val="accent1"/>
                </a:solidFill>
              </a:rPr>
              <a:t>dois núcleos</a:t>
            </a:r>
            <a:r>
              <a:rPr lang="pt-BR" sz="1800"/>
              <a:t>: </a:t>
            </a:r>
            <a:r>
              <a:rPr lang="pt-BR" sz="1800">
                <a:solidFill>
                  <a:schemeClr val="accent1"/>
                </a:solidFill>
              </a:rPr>
              <a:t>núcleos separados completos </a:t>
            </a:r>
            <a:r>
              <a:rPr lang="pt-BR" sz="1800"/>
              <a:t>(componentes próprios: controlador de e/s, cache, etc.)</a:t>
            </a:r>
            <a:endParaRPr/>
          </a:p>
        </p:txBody>
      </p:sp>
      <p:sp>
        <p:nvSpPr>
          <p:cNvPr id="176" name="Google Shape;17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77" name="Google Shape;177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2615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1588</Words>
  <Application>Microsoft Office PowerPoint</Application>
  <PresentationFormat>Apresentação na tela (4:3)</PresentationFormat>
  <Paragraphs>331</Paragraphs>
  <Slides>39</Slides>
  <Notes>39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Tipos de organização de Computadores (Arquiteturas Paralelas) </vt:lpstr>
      <vt:lpstr>Arquiteturas de computadores paralelos</vt:lpstr>
      <vt:lpstr>Apresentação do PowerPoint</vt:lpstr>
      <vt:lpstr>Apresentação do PowerPoint</vt:lpstr>
      <vt:lpstr>Apresentação do PowerPoint</vt:lpstr>
      <vt:lpstr>Paralelismo no chip</vt:lpstr>
      <vt:lpstr>Apresentação do PowerPoint</vt:lpstr>
      <vt:lpstr>Apresentação do PowerPoint</vt:lpstr>
      <vt:lpstr>Apresentação do PowerPoint</vt:lpstr>
      <vt:lpstr>Apresentação do PowerPoint</vt:lpstr>
      <vt:lpstr>Coprocessadores</vt:lpstr>
      <vt:lpstr>Apresentação do PowerPoint</vt:lpstr>
      <vt:lpstr>Apresentação do PowerPoint</vt:lpstr>
      <vt:lpstr>Arquiteturas Paralelas</vt:lpstr>
      <vt:lpstr>Apresentação do PowerPoint</vt:lpstr>
      <vt:lpstr>Apresentação do PowerPoint</vt:lpstr>
      <vt:lpstr>Classificação de Flynn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Classificação segundo o compartilhamento de memória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Computação em grade</vt:lpstr>
      <vt:lpstr>Medida de Desempenho de Máquinas Paralelas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3</cp:revision>
  <dcterms:created xsi:type="dcterms:W3CDTF">2009-03-02T19:44:04Z</dcterms:created>
  <dcterms:modified xsi:type="dcterms:W3CDTF">2022-10-26T23:17:55Z</dcterms:modified>
</cp:coreProperties>
</file>