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6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69" roundtripDataSignature="AMtx7mgP2ByPE8dqFrGdlnMqnJEpidKYZ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6E2D1E6-0FC2-42E1-864D-00357FE3AE4B}">
  <a:tblStyle styleId="{F6E2D1E6-0FC2-42E1-864D-00357FE3AE4B}" styleName="Table_0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E8EBF5"/>
          </a:solidFill>
        </a:fill>
      </a:tcStyle>
    </a:wholeTbl>
    <a:band1H>
      <a:tcTxStyle b="off" i="off"/>
      <a:tcStyle>
        <a:tcBdr/>
        <a:fill>
          <a:solidFill>
            <a:srgbClr val="CDD4EA"/>
          </a:solidFill>
        </a:fill>
      </a:tcStyle>
    </a:band1H>
    <a:band2H>
      <a:tcTxStyle b="off" i="off"/>
      <a:tcStyle>
        <a:tcBdr/>
      </a:tcStyle>
    </a:band2H>
    <a:band1V>
      <a:tcTxStyle b="off" i="off"/>
      <a:tcStyle>
        <a:tcBdr/>
        <a:fill>
          <a:solidFill>
            <a:srgbClr val="CDD4EA"/>
          </a:solidFill>
        </a:fill>
      </a:tcStyle>
    </a:band1V>
    <a:band2V>
      <a:tcTxStyle b="off" i="off"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7" Type="http://schemas.openxmlformats.org/officeDocument/2006/relationships/slide" Target="slides/slide6.xml"/><Relationship Id="rId71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notesMaster" Target="notesMasters/notesMaster1.xml"/><Relationship Id="rId69" Type="http://customschemas.google.com/relationships/presentationmetadata" Target="metadata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3" name="Google Shape;8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5" name="Google Shape;185;p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2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6" name="Google Shape;196;p2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06" name="Google Shape;206;p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16" name="Google Shape;216;p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27" name="Google Shape;227;p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37" name="Google Shape;237;p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47" name="Google Shape;247;p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57" name="Google Shape;257;p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67" name="Google Shape;267;p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77" name="Google Shape;277;p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2" name="Google Shape;9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87" name="Google Shape;287;p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297" name="Google Shape;297;p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08" name="Google Shape;308;p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18" name="Google Shape;318;p4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28" name="Google Shape;328;p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38" name="Google Shape;338;p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5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48" name="Google Shape;348;p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358" name="Google Shape;358;p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68" name="Google Shape;36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4" name="Google Shape;37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4" name="Google Shape;104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4" name="Google Shape;384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94" name="Google Shape;3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4" name="Google Shape;404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3" name="Google Shape;413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2" name="Google Shape;422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2" name="Google Shape;432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1" name="Google Shape;441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0" name="Google Shape;450;p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Google Shape;458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9" name="Google Shape;459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7" name="Google Shape;467;p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p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endParaRPr/>
          </a:p>
        </p:txBody>
      </p:sp>
      <p:sp>
        <p:nvSpPr>
          <p:cNvPr id="115" name="Google Shape;115;p12:notes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fld id="{00000000-1234-1234-1234-123412341234}" type="slidenum"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6" name="Google Shape;476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86" name="Google Shape;486;p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5" name="Google Shape;495;p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3" name="Google Shape;503;p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4" name="Google Shape;504;p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p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14" name="Google Shape;514;p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22" name="Google Shape;522;p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" name="Google Shape;530;p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1" name="Google Shape;531;p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0" name="Google Shape;540;p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49" name="Google Shape;549;p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8" name="Google Shape;558;p4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9" name="Google Shape;559;p4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6" name="Google Shape;126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p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p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7" name="Google Shape;577;p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5" name="Google Shape;585;p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86" name="Google Shape;586;p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p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95" name="Google Shape;595;p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Google Shape;603;p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04" name="Google Shape;604;p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3" name="Google Shape;613;p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14" name="Google Shape;614;p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p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25" name="Google Shape;625;p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35" name="Google Shape;635;p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3" name="Google Shape;643;p6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44" name="Google Shape;644;p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3" name="Google Shape;653;p6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54" name="Google Shape;654;p6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3" name="Google Shape;663;p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64" name="Google Shape;664;p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p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5" name="Google Shape;675;p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5" name="Google Shape;685;gbf1c10621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686" name="Google Shape;686;gbf1c10621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9" name="Google Shape;149;p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1" name="Google Shape;161;p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2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p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98"/>
          <p:cNvSpPr txBox="1"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98"/>
          <p:cNvSpPr txBox="1"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9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9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9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06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6"/>
          <p:cNvSpPr>
            <a:spLocks noGrp="1"/>
          </p:cNvSpPr>
          <p:nvPr>
            <p:ph type="pic" idx="2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5" name="Google Shape;65;p106"/>
          <p:cNvSpPr txBox="1">
            <a:spLocks noGrp="1"/>
          </p:cNvSpPr>
          <p:nvPr>
            <p:ph type="body" idx="1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6" name="Google Shape;66;p10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8" name="Google Shape;68;p10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0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07"/>
          <p:cNvSpPr txBox="1">
            <a:spLocks noGrp="1"/>
          </p:cNvSpPr>
          <p:nvPr>
            <p:ph type="body" idx="1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10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0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0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8"/>
          <p:cNvSpPr txBox="1">
            <a:spLocks noGrp="1"/>
          </p:cNvSpPr>
          <p:nvPr>
            <p:ph type="title"/>
          </p:nvPr>
        </p:nvSpPr>
        <p:spPr>
          <a:xfrm rot="5400000">
            <a:off x="4623593" y="2285206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08"/>
          <p:cNvSpPr txBox="1">
            <a:spLocks noGrp="1"/>
          </p:cNvSpPr>
          <p:nvPr>
            <p:ph type="body" idx="1"/>
          </p:nvPr>
        </p:nvSpPr>
        <p:spPr>
          <a:xfrm rot="5400000">
            <a:off x="623093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08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08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08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99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99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99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99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99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Layout Personalizado">
  <p:cSld name="2_Layout Personalizado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5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Layout Personalizado">
  <p:cSld name="1_Layout Personalizado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6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6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6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6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00"/>
          <p:cNvSpPr txBox="1"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00"/>
          <p:cNvSpPr txBox="1"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100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100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00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101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1" name="Google Shape;41;p10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101"/>
          <p:cNvSpPr txBox="1">
            <a:spLocks noGrp="1"/>
          </p:cNvSpPr>
          <p:nvPr>
            <p:ph type="body" idx="2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3" name="Google Shape;43;p101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101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5" name="Google Shape;45;p101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3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03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103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0" name="Google Shape;50;p103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p104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4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4" name="Google Shape;54;p104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05"/>
          <p:cNvSpPr txBox="1"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105"/>
          <p:cNvSpPr txBox="1">
            <a:spLocks noGrp="1"/>
          </p:cNvSpPr>
          <p:nvPr>
            <p:ph type="body" idx="1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8" name="Google Shape;58;p105"/>
          <p:cNvSpPr txBox="1">
            <a:spLocks noGrp="1"/>
          </p:cNvSpPr>
          <p:nvPr>
            <p:ph type="body" idx="2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9" name="Google Shape;59;p105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5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05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7"/>
          <p:cNvSpPr txBox="1"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97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97"/>
          <p:cNvSpPr txBox="1">
            <a:spLocks noGrp="1"/>
          </p:cNvSpPr>
          <p:nvPr>
            <p:ph type="dt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97"/>
          <p:cNvSpPr txBox="1">
            <a:spLocks noGrp="1"/>
          </p:cNvSpPr>
          <p:nvPr>
            <p:ph type="ft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97"/>
          <p:cNvSpPr txBox="1">
            <a:spLocks noGrp="1"/>
          </p:cNvSpPr>
          <p:nvPr>
            <p:ph type="sldNum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"/>
          <p:cNvSpPr txBox="1"/>
          <p:nvPr/>
        </p:nvSpPr>
        <p:spPr>
          <a:xfrm>
            <a:off x="682625" y="430053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6" name="Google Shape;86;p1"/>
          <p:cNvSpPr txBox="1"/>
          <p:nvPr/>
        </p:nvSpPr>
        <p:spPr>
          <a:xfrm>
            <a:off x="4357718" y="174359"/>
            <a:ext cx="4786314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7" name="Google Shape;87;p1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"/>
          <p:cNvSpPr txBox="1"/>
          <p:nvPr/>
        </p:nvSpPr>
        <p:spPr>
          <a:xfrm>
            <a:off x="685800" y="2428868"/>
            <a:ext cx="7772400" cy="164307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89" name="Google Shape;89;p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É executada para cada nova instrução repetidamente: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Busca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Copiar o conteúdo do contador de programa (PC) para o registrador de endereços da memória (REM).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Ler uma instrução da memória.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3. Copiar o registrador de dados da memória (RDM) para o registrador de instruções (RI).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4. Atualizar o PC para a próxima instrução.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 b="1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Decodificação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Determina o tipo de instrução a ser executada;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Possuindo palavra na memória, é necessário determinar onde ela está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88" name="Google Shape;188;p26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Ciclo de instruções</a:t>
            </a:r>
            <a:endParaRPr/>
          </a:p>
        </p:txBody>
      </p:sp>
      <p:sp>
        <p:nvSpPr>
          <p:cNvPr id="189" name="Google Shape;189;p2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0" name="Google Shape;190;p2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2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8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8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8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8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8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Execução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1. Cálculo de endereço dos operandos (se houverem).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2. Busca dos operandos na memória (se houverem).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3. Seleção da operação a ser realizada pela ULA.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4. Carga de registradores.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5. Escrita de operandos na memória.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6. Atualização do PC (somente no caso das instruções serem desvios).</a:t>
            </a:r>
            <a:endParaRPr/>
          </a:p>
          <a:p>
            <a:pPr marL="392113" lvl="1" indent="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r>
              <a:rPr lang="pt-BR" sz="1800"/>
              <a:t>7. Volta a etapa de busca</a:t>
            </a:r>
            <a:endParaRPr/>
          </a:p>
        </p:txBody>
      </p:sp>
      <p:sp>
        <p:nvSpPr>
          <p:cNvPr id="199" name="Google Shape;199;p2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2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1" name="Google Shape;201;p2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2" name="Google Shape;202;p2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03" name="Google Shape;203;p2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2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2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0" name="Google Shape;210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7375" y="1071563"/>
            <a:ext cx="5530850" cy="4802187"/>
          </a:xfrm>
          <a:prstGeom prst="rect">
            <a:avLst/>
          </a:prstGeom>
          <a:noFill/>
          <a:ln>
            <a:noFill/>
          </a:ln>
        </p:spPr>
      </p:pic>
      <p:sp>
        <p:nvSpPr>
          <p:cNvPr id="211" name="Google Shape;211;p2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2" name="Google Shape;212;p28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2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3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Ciclo de instrução do processador: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É composto de várias etapas, sendo realizado de forma seqüencial, com uma etapa se iniciando após a conclusão da etapa anterior;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Desempenho = paralelismo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Nível de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Explorado nas instruções individuais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Nível de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Diversos processadores trabalhando juntos no mesmo problema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219" name="Google Shape;219;p35"/>
          <p:cNvSpPr txBox="1">
            <a:spLocks noGrp="1"/>
          </p:cNvSpPr>
          <p:nvPr>
            <p:ph type="title"/>
          </p:nvPr>
        </p:nvSpPr>
        <p:spPr>
          <a:xfrm>
            <a:off x="1100403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Execução das Instruções</a:t>
            </a:r>
            <a:endParaRPr/>
          </a:p>
        </p:txBody>
      </p:sp>
      <p:sp>
        <p:nvSpPr>
          <p:cNvPr id="220" name="Google Shape;220;p3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1" name="Google Shape;221;p3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2" name="Google Shape;222;p3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3" name="Google Shape;223;p3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24" name="Google Shape;224;p35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2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2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2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21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de instrução: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Deve passar por diversas etapas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Situação: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o hardware necessário para cada passo da execução de uma instrução é diferente, de modo que a maior parte dele fica ocioso em um determinado momento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Enquanto a fase de decodificação da instrução esta sendo executada, a busca (RDM e REM) e a execução (ULA) estão ociosas;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230" name="Google Shape;230;p3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31" name="Google Shape;231;p3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3" name="Google Shape;233;p3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34" name="Google Shape;234;p3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9" name="Google Shape;239;p37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40" name="Google Shape;240;p3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1" name="Google Shape;241;p3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3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3" name="Google Shape;243;p3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44" name="Google Shape;244;p3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49" name="Google Shape;249;p38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50" name="Google Shape;250;p3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1" name="Google Shape;251;p38"/>
          <p:cNvSpPr/>
          <p:nvPr/>
        </p:nvSpPr>
        <p:spPr>
          <a:xfrm>
            <a:off x="-214313" y="935038"/>
            <a:ext cx="6500700" cy="4440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8"/>
          <p:cNvSpPr txBox="1"/>
          <p:nvPr/>
        </p:nvSpPr>
        <p:spPr>
          <a:xfrm>
            <a:off x="4473203" y="6428184"/>
            <a:ext cx="40593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3" name="Google Shape;253;p3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54" name="Google Shape;254;p3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59" name="Google Shape;259;p39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60" name="Google Shape;260;p3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1" name="Google Shape;261;p3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3" name="Google Shape;263;p3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64" name="Google Shape;264;p39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9" name="Google Shape;269;p40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70" name="Google Shape;270;p4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71" name="Google Shape;271;p4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4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73" name="Google Shape;273;p4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74" name="Google Shape;274;p40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9" name="Google Shape;279;p41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80" name="Google Shape;280;p4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19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1" name="Google Shape;281;p4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2" name="Google Shape;282;p4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83" name="Google Shape;283;p4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84" name="Google Shape;284;p41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processador trabalha apenas com valores armazenados em </a:t>
            </a:r>
            <a:r>
              <a:rPr lang="pt-BR" sz="2200">
                <a:solidFill>
                  <a:schemeClr val="accent1"/>
                </a:solidFill>
              </a:rPr>
              <a:t>registradores</a:t>
            </a:r>
            <a:r>
              <a:rPr lang="pt-BR" sz="2200"/>
              <a:t>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uma instrução seja executada é necessário transferi-la para o registrador do processador;</a:t>
            </a:r>
            <a:endParaRPr/>
          </a:p>
        </p:txBody>
      </p:sp>
      <p:sp>
        <p:nvSpPr>
          <p:cNvPr id="95" name="Google Shape;95;p6"/>
          <p:cNvSpPr txBox="1"/>
          <p:nvPr/>
        </p:nvSpPr>
        <p:spPr>
          <a:xfrm>
            <a:off x="6343228" y="6199584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6" name="Google Shape;96;p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6"/>
          <p:cNvSpPr txBox="1">
            <a:spLocks noGrp="1"/>
          </p:cNvSpPr>
          <p:nvPr>
            <p:ph type="title"/>
          </p:nvPr>
        </p:nvSpPr>
        <p:spPr>
          <a:xfrm>
            <a:off x="1301261" y="201216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200"/>
              <a:t>Comunicação CPU / Memória Principal</a:t>
            </a:r>
            <a:br>
              <a:rPr lang="pt-BR" sz="3200"/>
            </a:br>
            <a:endParaRPr sz="3200"/>
          </a:p>
        </p:txBody>
      </p:sp>
      <p:pic>
        <p:nvPicPr>
          <p:cNvPr id="98" name="Google Shape;98;p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17691" y="3246859"/>
            <a:ext cx="5706637" cy="2198365"/>
          </a:xfrm>
          <a:prstGeom prst="rect">
            <a:avLst/>
          </a:prstGeom>
          <a:noFill/>
          <a:ln>
            <a:noFill/>
          </a:ln>
        </p:spPr>
      </p:pic>
      <p:sp>
        <p:nvSpPr>
          <p:cNvPr id="99" name="Google Shape;99;p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0" name="Google Shape;100;p6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1" name="Google Shape;101;p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89" name="Google Shape;289;p42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290" name="Google Shape;290;p4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1" name="Google Shape;291;p4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2" name="Google Shape;292;p4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3" name="Google Shape;293;p4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42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4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Técnica de implementação de </a:t>
            </a:r>
            <a:r>
              <a:rPr lang="pt-BR" sz="2200">
                <a:solidFill>
                  <a:srgbClr val="222A35"/>
                </a:solidFill>
              </a:rPr>
              <a:t>paralelismo no nível de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Múltiplas instruções estão em execução ao mesmo tempo no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Existem </a:t>
            </a:r>
            <a:r>
              <a:rPr lang="pt-BR" sz="1800">
                <a:solidFill>
                  <a:srgbClr val="222A35"/>
                </a:solidFill>
              </a:rPr>
              <a:t>diversos estágios distintos</a:t>
            </a:r>
            <a:endParaRPr sz="2200">
              <a:solidFill>
                <a:srgbClr val="222A35"/>
              </a:solidFill>
            </a:endParaRPr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cada um responsável pela execução de uma </a:t>
            </a:r>
            <a:r>
              <a:rPr lang="pt-BR" sz="1600">
                <a:solidFill>
                  <a:srgbClr val="222A35"/>
                </a:solidFill>
              </a:rPr>
              <a:t>parte da instrução</a:t>
            </a:r>
            <a:r>
              <a:rPr lang="pt-BR" sz="1600"/>
              <a:t> e possuindo o seu próprio bloco de controle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Assim que um estágio completa sua tarefa, passa esta para o estágio seguinte e começa a tratar da próxima instrução;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Uma vez que diversas instruções são executadas ao mesmo tempo, obtêm-se um acréscimo no desempenho do processador;</a:t>
            </a:r>
            <a:endParaRPr/>
          </a:p>
          <a:p>
            <a:pPr marL="1371600" lvl="2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8DA9DB"/>
              </a:buClr>
              <a:buSzPts val="1800"/>
              <a:buNone/>
            </a:pPr>
            <a:endParaRPr sz="1600"/>
          </a:p>
        </p:txBody>
      </p:sp>
      <p:sp>
        <p:nvSpPr>
          <p:cNvPr id="300" name="Google Shape;300;p4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1" name="Google Shape;301;p4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2" name="Google Shape;302;p44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Pipeline</a:t>
            </a:r>
            <a:endParaRPr/>
          </a:p>
        </p:txBody>
      </p:sp>
      <p:sp>
        <p:nvSpPr>
          <p:cNvPr id="303" name="Google Shape;303;p4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04" name="Google Shape;304;p4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05" name="Google Shape;305;p44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29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29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29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29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2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29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10" name="Google Shape;310;p46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11" name="Google Shape;311;p4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12" name="Google Shape;312;p4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3" name="Google Shape;313;p4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14" name="Google Shape;314;p4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15" name="Google Shape;315;p46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20" name="Google Shape;320;p47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21" name="Google Shape;321;p4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2" name="Google Shape;322;p4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3" name="Google Shape;323;p4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4" name="Google Shape;324;p4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25" name="Google Shape;325;p4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30" name="Google Shape;330;p48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31" name="Google Shape;331;p4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2" name="Google Shape;332;p4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3" name="Google Shape;333;p4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4" name="Google Shape;334;p4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35" name="Google Shape;335;p4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40" name="Google Shape;340;p49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41" name="Google Shape;341;p4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4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3" name="Google Shape;343;p4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4" name="Google Shape;344;p4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49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50" name="Google Shape;350;p50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51" name="Google Shape;351;p5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2" name="Google Shape;352;p5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3" name="Google Shape;353;p5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4" name="Google Shape;354;p5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55" name="Google Shape;355;p50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60" name="Google Shape;360;p51"/>
          <p:cNvGraphicFramePr/>
          <p:nvPr/>
        </p:nvGraphicFramePr>
        <p:xfrm>
          <a:off x="71438" y="114300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0715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500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573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30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Tempo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Instrução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Decodificação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Busca Operando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Execução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Armazenamento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Instrução1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Instrução6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Instrução5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Instrução4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Instrução3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Instrução2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361" name="Google Shape;361;p5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62" name="Google Shape;362;p5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63" name="Google Shape;363;p5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64" name="Google Shape;364;p5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51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2"/>
          <p:cNvSpPr txBox="1">
            <a:spLocks noGrp="1"/>
          </p:cNvSpPr>
          <p:nvPr>
            <p:ph type="title"/>
          </p:nvPr>
        </p:nvSpPr>
        <p:spPr>
          <a:xfrm>
            <a:off x="428596" y="25003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Processador Hipotético</a:t>
            </a:r>
            <a:endParaRPr/>
          </a:p>
        </p:txBody>
      </p:sp>
      <p:pic>
        <p:nvPicPr>
          <p:cNvPr id="371" name="Google Shape;371;p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máquina: linguagem que o processador entende e executa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simbólica: facilitar a tarefa de programação e de depuração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mnemônicos associados a códigos de instruções, nomes aos operandos e rótulos às posições ocupadas pelo programa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Montador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programa escrito em linguagem simbólica precisa ser traduzido em linguagem de máquina para que possa ser executado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2286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None/>
            </a:pPr>
            <a:endParaRPr sz="1800"/>
          </a:p>
        </p:txBody>
      </p:sp>
      <p:sp>
        <p:nvSpPr>
          <p:cNvPr id="377" name="Google Shape;377;p3"/>
          <p:cNvSpPr txBox="1">
            <a:spLocks noGrp="1"/>
          </p:cNvSpPr>
          <p:nvPr>
            <p:ph type="title"/>
          </p:nvPr>
        </p:nvSpPr>
        <p:spPr>
          <a:xfrm>
            <a:off x="1244991" y="0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3600"/>
              <a:t>Programação de um processador</a:t>
            </a:r>
            <a:endParaRPr/>
          </a:p>
        </p:txBody>
      </p:sp>
      <p:sp>
        <p:nvSpPr>
          <p:cNvPr id="378" name="Google Shape;378;p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29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79" name="Google Shape;379;p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80" name="Google Shape;380;p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81" name="Google Shape;381;p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transferência ocorre através do barramento local, utilizando os seguintes componentes: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REM</a:t>
            </a:r>
            <a:r>
              <a:rPr lang="pt-BR" sz="1800"/>
              <a:t> (Registrador de Endereço de Memória): contém o endereço do dado a ser lido ou escrito na memória;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RDM</a:t>
            </a:r>
            <a:r>
              <a:rPr lang="pt-BR" sz="1800"/>
              <a:t> (Registrador de Dados da Memória): contém o dado a ser escrito na memória ou o dado lido da memória;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dados: </a:t>
            </a:r>
            <a:r>
              <a:rPr lang="pt-BR" sz="1800"/>
              <a:t>liga o RDM à memória , sendo o caminho por onde é feita a transferência de dados;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endereços: </a:t>
            </a:r>
            <a:r>
              <a:rPr lang="pt-BR" sz="1800"/>
              <a:t>liga o REM à memória fornecendo o endereço a ser lido ou escrito;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 b="1"/>
              <a:t>Barramento de controle: </a:t>
            </a:r>
            <a:r>
              <a:rPr lang="pt-BR" sz="1800"/>
              <a:t>liga a CPU à memória para enviar sinais de controle como leitura (READ), escrita(WRITE) ou espera(WAIT).</a:t>
            </a:r>
            <a:endParaRPr sz="1800"/>
          </a:p>
        </p:txBody>
      </p:sp>
      <p:sp>
        <p:nvSpPr>
          <p:cNvPr id="107" name="Google Shape;107;p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0" name="Google Shape;110;p7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11" name="Google Shape;111;p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p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LTR (Linguagem de Transferência entre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Serve para descrever o ciclo de instrução de modo que se possa acompanhar sua realização com a movimentação de informações entre os componentes da CPU.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</p:txBody>
      </p:sp>
      <p:sp>
        <p:nvSpPr>
          <p:cNvPr id="387" name="Google Shape;387;p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89" name="Google Shape;389;p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285875" y="2500313"/>
            <a:ext cx="6786563" cy="3357562"/>
          </a:xfrm>
          <a:prstGeom prst="rect">
            <a:avLst/>
          </a:prstGeom>
          <a:noFill/>
          <a:ln>
            <a:noFill/>
          </a:ln>
        </p:spPr>
      </p:pic>
      <p:sp>
        <p:nvSpPr>
          <p:cNvPr id="390" name="Google Shape;390;p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391" name="Google Shape;391;p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Forma de facilitar a compreensão sobre a arquitetura e o funcionamento de processadores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versões mais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Ex: Neander, Ramses, Cesar, Simuladores MIPS, etc;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PH1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é um processador hipotético, que implementa o modelo Neander, com o propósito de apresentar os principais conceitos básicos sobre arquitetura e organização de computadores;</a:t>
            </a:r>
            <a:endParaRPr/>
          </a:p>
        </p:txBody>
      </p:sp>
      <p:sp>
        <p:nvSpPr>
          <p:cNvPr id="397" name="Google Shape;397;p5"/>
          <p:cNvSpPr txBox="1">
            <a:spLocks noGrp="1"/>
          </p:cNvSpPr>
          <p:nvPr>
            <p:ph type="title"/>
          </p:nvPr>
        </p:nvSpPr>
        <p:spPr>
          <a:xfrm>
            <a:off x="1216855" y="31969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Processador Hipotético PH1</a:t>
            </a:r>
            <a:endParaRPr/>
          </a:p>
        </p:txBody>
      </p:sp>
      <p:sp>
        <p:nvSpPr>
          <p:cNvPr id="398" name="Google Shape;398;p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9" name="Google Shape;399;p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0" name="Google Shape;400;p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01" name="Google Shape;401;p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p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10000"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A organização interna do PH1 é relativamente simples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trabalha com palavras e endereços de 8 bits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Endereçamento de memória direto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possui um conjunto de 16 instruções que podem ter um operando, que sempre é um endereço de memória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ct val="88452"/>
              <a:buChar char="•"/>
            </a:pPr>
            <a:r>
              <a:rPr lang="pt-BR" sz="2200"/>
              <a:t>Ele é formado por: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barramentos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ct val="108108"/>
              <a:buChar char="•"/>
            </a:pPr>
            <a:r>
              <a:rPr lang="pt-BR" sz="1800"/>
              <a:t>uma 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ct val="108108"/>
              <a:buChar char="•"/>
            </a:pPr>
            <a:r>
              <a:rPr lang="pt-BR" sz="1800"/>
              <a:t>uma unidade de controle</a:t>
            </a:r>
            <a:endParaRPr/>
          </a:p>
        </p:txBody>
      </p:sp>
      <p:sp>
        <p:nvSpPr>
          <p:cNvPr id="407" name="Google Shape;407;p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8" name="Google Shape;408;p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09" name="Google Shape;409;p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0" name="Google Shape;410;p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1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1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17" name="Google Shape;417;p1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852111" y="1142984"/>
            <a:ext cx="7577541" cy="4786346"/>
          </a:xfrm>
          <a:prstGeom prst="rect">
            <a:avLst/>
          </a:prstGeom>
          <a:noFill/>
          <a:ln>
            <a:noFill/>
          </a:ln>
        </p:spPr>
      </p:pic>
      <p:sp>
        <p:nvSpPr>
          <p:cNvPr id="418" name="Google Shape;418;p1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19" name="Google Shape;419;p1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Conjunto de registradores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PH1 possui um conjunto de cinco registradores, a maioria deles com 8 bits (Exceção: RI com 4 bits)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Eles podem ser classificados em dois grupos: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reservado ao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chemeClr val="accent1"/>
              </a:buClr>
              <a:buSzPts val="1800"/>
              <a:buChar char="•"/>
            </a:pPr>
            <a:r>
              <a:rPr lang="pt-BR" sz="1600"/>
              <a:t>uso geral (único registrador de uso geral no PH1 é o AC)</a:t>
            </a:r>
            <a:endParaRPr/>
          </a:p>
        </p:txBody>
      </p:sp>
      <p:sp>
        <p:nvSpPr>
          <p:cNvPr id="425" name="Google Shape;425;p1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6" name="Google Shape;426;p1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27" name="Google Shape;427;p1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28" name="Google Shape;428;p1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429" name="Google Shape;429;p11"/>
          <p:cNvGraphicFramePr/>
          <p:nvPr/>
        </p:nvGraphicFramePr>
        <p:xfrm>
          <a:off x="775498" y="3601720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7022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63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641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513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Nome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Bits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Acumulador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um valor a ser processado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Program counter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próxima instrução a ser executada pela CPU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RI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4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Mantêm o código binário da instrução sendo executada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RDM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dados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os dados que estão sendo transferidos de ou para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REM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Registrador de endereços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8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o endereço da célula onde deve ser feita a próxima operação de leitura ou escrita na memória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p1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PH1 possui três barramentos internos independentes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dados: </a:t>
            </a:r>
            <a:r>
              <a:rPr lang="pt-BR" sz="1800"/>
              <a:t>realiza o transporte de dados da memória à ULA; da ULA para os registradores; entre os registradores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barramento de endereços: </a:t>
            </a:r>
            <a:r>
              <a:rPr lang="pt-BR" sz="1800"/>
              <a:t>transporta os endereços entre os registradores PC, REM e RDM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 b="1"/>
              <a:t>barramento de controle: </a:t>
            </a:r>
            <a:r>
              <a:rPr lang="pt-BR" sz="1800"/>
              <a:t>envia sinais a partir da UC a fim de comandar o funcionamento de cada circuito do processador</a:t>
            </a:r>
            <a:endParaRPr/>
          </a:p>
        </p:txBody>
      </p:sp>
      <p:sp>
        <p:nvSpPr>
          <p:cNvPr id="435" name="Google Shape;435;p1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36" name="Google Shape;436;p1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37" name="Google Shape;437;p1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38" name="Google Shape;438;p1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Google Shape;443;p1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Lógica Aritmética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tamanho da palavra utilizada pela ULA é de 8 bits (1 Byte) e todas as suas operações são realizadas com números inteiros sinalizados em complemento de dois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ULA recebe como entrada, normalmente, dois operandos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um é do registrador AC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outro é armazenado temporariamente no RDM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resultado da operação é armazenado novamente em AC</a:t>
            </a:r>
            <a:endParaRPr/>
          </a:p>
        </p:txBody>
      </p:sp>
      <p:sp>
        <p:nvSpPr>
          <p:cNvPr id="444" name="Google Shape;444;p1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45" name="Google Shape;445;p1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46" name="Google Shape;446;p1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47" name="Google Shape;447;p1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Google Shape;452;p16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Unidade de controle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barramento liga a UC ao registrador RI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instrução contida no RI é decodificada, gerando uma seqüência de sinais que ativam os circuitos correspondentes a cada uma das tarefas a serem realizadas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outro barramento, também de dados está ligado ao registrador AC, para que possam ser executadas as operações de desvio condicional;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para que seja mantido o sincronismo entre a unidade de controle e os outros componentes do processador, um sinal de clock é utilizado</a:t>
            </a:r>
            <a:endParaRPr/>
          </a:p>
        </p:txBody>
      </p:sp>
      <p:sp>
        <p:nvSpPr>
          <p:cNvPr id="453" name="Google Shape;453;p16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54" name="Google Shape;454;p16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55" name="Google Shape;455;p16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56" name="Google Shape;456;p16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5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5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5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Google Shape;461;p1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do PH1 é composto por 16 instruções, que estão codificadas em dois formatos: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</a:t>
            </a:r>
            <a:r>
              <a:rPr lang="pt-BR" sz="1800"/>
              <a:t> </a:t>
            </a:r>
            <a:r>
              <a:rPr lang="pt-BR" sz="1800" b="1"/>
              <a:t>que possuem operando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com referência à operando na memória e instruções de desvio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necessitam de </a:t>
            </a:r>
            <a:r>
              <a:rPr lang="pt-BR" sz="1600" b="1"/>
              <a:t>dois bytes</a:t>
            </a:r>
            <a:r>
              <a:rPr lang="pt-BR" sz="1600"/>
              <a:t> para  serem codificadas, sendo o primeiro contém o código da instrução e outro contém 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instruções que não possuem operando na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instruções sem referência à memória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utiliza somente uma palavra </a:t>
            </a:r>
            <a:r>
              <a:rPr lang="pt-BR" sz="1600" b="1"/>
              <a:t>(um byte)</a:t>
            </a:r>
            <a:r>
              <a:rPr lang="pt-BR" sz="1600"/>
              <a:t> para a instrução</a:t>
            </a:r>
            <a:endParaRPr/>
          </a:p>
        </p:txBody>
      </p:sp>
      <p:sp>
        <p:nvSpPr>
          <p:cNvPr id="462" name="Google Shape;462;p1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63" name="Google Shape;463;p1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64" name="Google Shape;464;p1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65" name="Google Shape;465;p1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4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4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4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4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4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4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46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2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39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71" name="Google Shape;471;p2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472" name="Google Shape;472;p20" descr="Formato_de_instruções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785918" y="2000240"/>
            <a:ext cx="5429288" cy="2643206"/>
          </a:xfrm>
          <a:prstGeom prst="rect">
            <a:avLst/>
          </a:prstGeom>
          <a:noFill/>
          <a:ln>
            <a:noFill/>
          </a:ln>
        </p:spPr>
      </p:pic>
      <p:sp>
        <p:nvSpPr>
          <p:cNvPr id="473" name="Google Shape;473;p2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74" name="Google Shape;474;p20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1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Um processador pode ser dividido em vários blocos: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Unidades de execução</a:t>
            </a:r>
            <a:r>
              <a:rPr lang="pt-BR" sz="1800"/>
              <a:t> (operacional)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Contêm o hardware que executa as instruções, inclusive os responsáveis pela busca e decodificação;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Banco de registradores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Pequena área de armazenamento para os dados sobre os quais o processador opera, possibilitando acesso rápido;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Unidade de controle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Responsável pelo controle dos elementos do processador, determinando instruções a serem executadas e quais operações são necessárias para executar cada instrução;</a:t>
            </a:r>
            <a:endParaRPr/>
          </a:p>
        </p:txBody>
      </p:sp>
      <p:sp>
        <p:nvSpPr>
          <p:cNvPr id="118" name="Google Shape;118;p1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9" name="Google Shape;119;p1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0" name="Google Shape;120;p1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1" name="Google Shape;121;p1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2"/>
          <p:cNvSpPr txBox="1">
            <a:spLocks noGrp="1"/>
          </p:cNvSpPr>
          <p:nvPr>
            <p:ph type="title"/>
          </p:nvPr>
        </p:nvSpPr>
        <p:spPr>
          <a:xfrm>
            <a:off x="1089596" y="-11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4400"/>
              <a:buNone/>
            </a:pPr>
            <a:r>
              <a:rPr lang="pt-BR" sz="4400"/>
              <a:t>Arquitetura do Processador</a:t>
            </a:r>
            <a:endParaRPr/>
          </a:p>
        </p:txBody>
      </p:sp>
      <p:sp>
        <p:nvSpPr>
          <p:cNvPr id="123" name="Google Shape;123;p12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1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2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80" name="Google Shape;480;p2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81" name="Google Shape;481;p21"/>
          <p:cNvSpPr txBox="1"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A memória utilizada pelo PH1 está distribuída da seguinte forma: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0 até 127: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Posição 128 até 255: dados</a:t>
            </a:r>
            <a:endParaRPr/>
          </a:p>
        </p:txBody>
      </p:sp>
      <p:sp>
        <p:nvSpPr>
          <p:cNvPr id="482" name="Google Shape;482;p2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83" name="Google Shape;483;p2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" name="Google Shape;488;p2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Notação RTL (Linguagem de Transferência de Registradores)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corresponde a um formalismo utilizado para descrever a arquitetura do computador em termos das transferências de dados entre blocos, sendo que estes blocos são, em geral, registradores ou memórias.</a:t>
            </a:r>
            <a:endParaRPr/>
          </a:p>
        </p:txBody>
      </p:sp>
      <p:sp>
        <p:nvSpPr>
          <p:cNvPr id="489" name="Google Shape;489;p2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0" name="Google Shape;490;p2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1" name="Google Shape;491;p2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492" name="Google Shape;492;p2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56263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7" name="Google Shape;497;p2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98" name="Google Shape;498;p2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99" name="Google Shape;499;p2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00" name="Google Shape;500;p2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501" name="Google Shape;501;p25"/>
          <p:cNvGraphicFramePr/>
          <p:nvPr/>
        </p:nvGraphicFramePr>
        <p:xfrm>
          <a:off x="1057910" y="1565156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15691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00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7586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Definição 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Exemplo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&lt;-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de conteúdo entre registradores ou entre registrador e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 [ender]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Identifica um endereço da memória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MEM [100]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</a:t>
                      </a:r>
                      <a:r>
                        <a:rPr lang="pt-BR" sz="1100" u="none" strike="noStrike" cap="none"/>
                        <a:t>m..n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Seleciona somente o conjunto de bits que iniciam na posição m e terminam em n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reg2</a:t>
                      </a:r>
                      <a:r>
                        <a:rPr lang="pt-BR" sz="1000" u="none" strike="noStrike" cap="none"/>
                        <a:t>3..0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+,-,*,/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aritméticos de soma, subtração, multiplicação e divisão, respectivamente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reg1 + reg2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&amp;, |, ^, !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bit-a-bit: E (and), OU (or), OU exclusivo (xor), negação (not)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reg1 &lt;- !reg1 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condição ENTÃO transferência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Transferência 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reg1 &gt; 0 ENTÃO reg2 &lt;- reg3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==, !=, &lt;, &gt;, &gt;=, &lt;=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Operadores lógicos de comparação: igual, diferente, menor que, maior que, menor ou igual que, maior ou igual que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O conjunto de instruções é a principal característica de uma arquitetura de computador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define quais são as operações suportadas e qual o código binário correspondente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cada uma das instruções possui: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código binário (4 bits)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seu mnemônico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comentário sobre a mesma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descrição em RTL da operação efetuada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 última coluna descreve o formato da instrução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se ela é uma Instrução com operando (S) ou se é Instrução sem operando (N)</a:t>
            </a:r>
            <a:endParaRPr/>
          </a:p>
        </p:txBody>
      </p:sp>
      <p:sp>
        <p:nvSpPr>
          <p:cNvPr id="507" name="Google Shape;507;p2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8" name="Google Shape;508;p2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09" name="Google Shape;509;p29"/>
          <p:cNvSpPr txBox="1">
            <a:spLocks noGrp="1"/>
          </p:cNvSpPr>
          <p:nvPr>
            <p:ph type="title"/>
          </p:nvPr>
        </p:nvSpPr>
        <p:spPr>
          <a:xfrm>
            <a:off x="783831" y="9999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4400"/>
              <a:t>Conjunto de instruções</a:t>
            </a:r>
            <a:endParaRPr/>
          </a:p>
        </p:txBody>
      </p:sp>
      <p:sp>
        <p:nvSpPr>
          <p:cNvPr id="510" name="Google Shape;510;p2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11" name="Google Shape;511;p29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0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0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0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0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6" name="Google Shape;516;p3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7" name="Google Shape;517;p3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18" name="Google Shape;518;p3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graphicFrame>
        <p:nvGraphicFramePr>
          <p:cNvPr id="519" name="Google Shape;519;p30"/>
          <p:cNvGraphicFramePr/>
          <p:nvPr/>
        </p:nvGraphicFramePr>
        <p:xfrm>
          <a:off x="168802" y="352504"/>
          <a:ext cx="3000000" cy="3000000"/>
        </p:xfrm>
        <a:graphic>
          <a:graphicData uri="http://schemas.openxmlformats.org/drawingml/2006/table">
            <a:tbl>
              <a:tblPr firstRow="1" bandRow="1">
                <a:noFill/>
                <a:tableStyleId>{F6E2D1E6-0FC2-42E1-864D-00357FE3AE4B}</a:tableStyleId>
              </a:tblPr>
              <a:tblGrid>
                <a:gridCol w="8417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29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3506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5850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Código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Instrução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Comentário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Descrição RTL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NOP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Não executa nenhuma operação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LDR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Carrega valor em registrador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STR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Armazena valor na memómia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MEM[end] &lt;- 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ADD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Soma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AC +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Subtração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-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Multiplicação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*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Divisão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/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0111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NOT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de negação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AC &lt;- !AC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AND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E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&amp;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|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XOR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Operação lógica OU exclusivo bit-a-bit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AC &lt;- AC ^ MEM[end]</a:t>
                      </a:r>
                      <a:endParaRPr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1011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JMP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Desvio incondicional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PC &lt;-end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JEQ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igual a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Se AC ==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1101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JG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maior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&gt;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1110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JL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Desvio incondicional, caso AC seja menor que zero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400"/>
                        <a:buFont typeface="Arial"/>
                        <a:buNone/>
                      </a:pPr>
                      <a:r>
                        <a:rPr lang="pt-BR" sz="1400" u="none" strike="noStrike" cap="none"/>
                        <a:t>Se AC &lt; 0 então PC &lt;- end</a:t>
                      </a: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5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1111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HLT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pt-BR" sz="1400" u="none" strike="noStrike" cap="none"/>
                        <a:t>Término da execução</a:t>
                      </a:r>
                      <a:endParaRPr/>
                    </a:p>
                  </a:txBody>
                  <a:tcPr marL="91450" marR="91450" marT="45725" marB="45725"/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400" u="none" strike="noStrike" cap="none"/>
                    </a:p>
                  </a:txBody>
                  <a:tcPr marL="91450" marR="91450" marT="45725" marB="45725"/>
                </a:tc>
                <a:extLst>
                  <a:ext uri="{0D108BD9-81ED-4DB2-BD59-A6C34878D82A}">
                    <a16:rowId xmlns:a16="http://schemas.microsoft.com/office/drawing/2014/main" val="1001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p3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Linguagem de máquina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instruções e dados são carregados na memória em </a:t>
            </a:r>
            <a:r>
              <a:rPr lang="pt-BR" sz="1800" b="1"/>
              <a:t>binário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programador precisa conhecer o código binário e formato utilizado por cada instrução, assim como a representação em binária dos dados (valores numéricos)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Também é de responsabilidade do programador escolher a posição na memória (endereços) onde dados e código vão ser armazenados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as instruções ficam armazenadas seqüencialmente a partir do endereço 0, enquanto que os dados estão guardados a partir do endereço 128 da memória</a:t>
            </a:r>
            <a:endParaRPr/>
          </a:p>
        </p:txBody>
      </p:sp>
      <p:sp>
        <p:nvSpPr>
          <p:cNvPr id="525" name="Google Shape;525;p3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26" name="Google Shape;526;p3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27" name="Google Shape;527;p3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28" name="Google Shape;528;p31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3" name="Google Shape;533;p3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Exemplo: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Um programa que realiza a soma de dois valores armazenados na memória e armazena o resultado em outra posição da memória (A = B + C);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(A no endereço 128, B no endereço 129 e C no endereço 130);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A </a:t>
            </a:r>
            <a:r>
              <a:rPr lang="pt-BR" sz="1800" b="1"/>
              <a:t>execução</a:t>
            </a:r>
            <a:r>
              <a:rPr lang="pt-BR" sz="1800"/>
              <a:t> de um programa em linguagem de máquina corresponde à busca e execução de cada uma das suas instruções, sequencialmente (exceto em caso de instruções de desvio), até que o final do programa seja alcançado</a:t>
            </a:r>
            <a:endParaRPr/>
          </a:p>
        </p:txBody>
      </p:sp>
      <p:sp>
        <p:nvSpPr>
          <p:cNvPr id="534" name="Google Shape;534;p3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35" name="Google Shape;535;p3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36" name="Google Shape;536;p3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37" name="Google Shape;537;p3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3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3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3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" name="Google Shape;542;p3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43" name="Google Shape;543;p3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44" name="Google Shape;544;p33" descr="prog_linguag_maq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285984" y="1142984"/>
            <a:ext cx="4357718" cy="4500594"/>
          </a:xfrm>
          <a:prstGeom prst="rect">
            <a:avLst/>
          </a:prstGeom>
          <a:noFill/>
          <a:ln>
            <a:noFill/>
          </a:ln>
        </p:spPr>
      </p:pic>
      <p:sp>
        <p:nvSpPr>
          <p:cNvPr id="545" name="Google Shape;545;p3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46" name="Google Shape;546;p3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1" name="Google Shape;551;p3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>
                <a:solidFill>
                  <a:srgbClr val="FF0000"/>
                </a:solidFill>
              </a:rPr>
              <a:t>Atividade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>
                <a:solidFill>
                  <a:srgbClr val="FF0000"/>
                </a:solidFill>
              </a:rPr>
              <a:t>Descrever cada instrução executada usando a notação RTL.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552" name="Google Shape;552;p3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53" name="Google Shape;553;p3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54" name="Google Shape;554;p34" descr="Programa_em_linguagem_de_máquina_PH1.JPG"/>
          <p:cNvPicPr preferRelativeResize="0"/>
          <p:nvPr/>
        </p:nvPicPr>
        <p:blipFill rotWithShape="1">
          <a:blip r:embed="rId3">
            <a:alphaModFix/>
          </a:blip>
          <a:srcRect r="51060"/>
          <a:stretch/>
        </p:blipFill>
        <p:spPr>
          <a:xfrm>
            <a:off x="2963790" y="2420888"/>
            <a:ext cx="3216420" cy="3714776"/>
          </a:xfrm>
          <a:prstGeom prst="rect">
            <a:avLst/>
          </a:prstGeom>
          <a:noFill/>
          <a:ln>
            <a:noFill/>
          </a:ln>
        </p:spPr>
      </p:pic>
      <p:sp>
        <p:nvSpPr>
          <p:cNvPr id="555" name="Google Shape;555;p3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56" name="Google Shape;556;p34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1" name="Google Shape;561;p4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Caminho de dados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corresponde ao fluxo de transferências, entre registradores, necessárias para a execução de cada instrução em um processador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caminho de dados é composto pelos registradores, os barramentos utilizados para a transferência e a ULA, que é a responsável pelas modificações nos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caminhos são controlados pela UC, sendo que ela traduz a necessidade de um novo ciclo de busca do operando da instrução, se for o caso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ciclo de busca da instrução é idêntico para todas as instruções do PH1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ao seu final é feita a decodificação, quando a UC determina qual é a instrução e se ela possui operando, sendo efetuado, se for o caso, a busca deste. Finalmente é realizada a execução da instrução</a:t>
            </a:r>
            <a:endParaRPr/>
          </a:p>
        </p:txBody>
      </p:sp>
      <p:sp>
        <p:nvSpPr>
          <p:cNvPr id="562" name="Google Shape;562;p4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49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63" name="Google Shape;563;p4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4" name="Google Shape;564;p4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65" name="Google Shape;565;p4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6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6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6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6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6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6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Executa ações sobre dados que são especificadas pelas instruções do computador;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porte de um processador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O número, tamanho e uso dos registradores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quantidade e tipo de operações que a unidade lógica e aritmética realiza</a:t>
            </a:r>
            <a:endParaRPr/>
          </a:p>
          <a:p>
            <a:pPr marL="269875" lvl="0" indent="-269875" algn="l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Unidade lógica e aritmética (ULA)</a:t>
            </a:r>
            <a:endParaRPr/>
          </a:p>
          <a:p>
            <a:pPr marL="525463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Realiza operações </a:t>
            </a:r>
            <a:r>
              <a:rPr lang="pt-BR" sz="1800">
                <a:solidFill>
                  <a:srgbClr val="323F4F"/>
                </a:solidFill>
              </a:rPr>
              <a:t>aritméticas</a:t>
            </a:r>
            <a:r>
              <a:rPr lang="pt-BR" sz="1800"/>
              <a:t> e operações </a:t>
            </a:r>
            <a:r>
              <a:rPr lang="pt-BR" sz="1800">
                <a:solidFill>
                  <a:srgbClr val="323F4F"/>
                </a:solidFill>
              </a:rPr>
              <a:t>lógicas</a:t>
            </a:r>
            <a:r>
              <a:rPr lang="pt-BR" sz="1800"/>
              <a:t> sobre um ou mais operandos;</a:t>
            </a:r>
            <a:endParaRPr/>
          </a:p>
          <a:p>
            <a:pPr marL="525463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As operações da ULA são, geralmente, simples;</a:t>
            </a:r>
            <a:endParaRPr/>
          </a:p>
          <a:p>
            <a:pPr marL="763588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Funções mais complexas, exigidas pelas instruções de máquina, são realizadas pela ativação seqüencial das várias operações básicas disponíveis;</a:t>
            </a:r>
            <a:endParaRPr/>
          </a:p>
          <a:p>
            <a:pPr marL="525463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br>
              <a:rPr lang="pt-BR" sz="1800"/>
            </a:br>
            <a:endParaRPr sz="1400"/>
          </a:p>
        </p:txBody>
      </p:sp>
      <p:sp>
        <p:nvSpPr>
          <p:cNvPr id="129" name="Google Shape;129;p1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0" name="Google Shape;130;p1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1" name="Google Shape;131;p1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Unidade operacional</a:t>
            </a:r>
            <a:endParaRPr/>
          </a:p>
        </p:txBody>
      </p:sp>
      <p:sp>
        <p:nvSpPr>
          <p:cNvPr id="132" name="Google Shape;132;p1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3" name="Google Shape;133;p1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13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p45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código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byte que armazena a próxima instrução a ser executada é buscado na memória, sendo que os bits correspondentes ao código são armazenados no registrador RI;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valor do registrador PC é incrementado para que passe a apontar para o próximo endereço de memória.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RI &lt;-¬ RDM</a:t>
            </a:r>
            <a:r>
              <a:rPr lang="pt-BR" sz="1800" baseline="-25000"/>
              <a:t>7..4</a:t>
            </a:r>
            <a:endParaRPr sz="1800"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71" name="Google Shape;571;p45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72" name="Google Shape;572;p45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3" name="Google Shape;573;p45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74" name="Google Shape;574;p45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5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57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7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57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57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57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57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57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57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9" name="Google Shape;579;p5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Decodificação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Neste estágio o código da instrução, armazenado em RI, é interpretado, de forma que o bloco de controle decida pela seqüência necessária para a finalização dela;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Este estágio não envolve transferência de dados, mas apenas de sinais de controle.</a:t>
            </a:r>
            <a:endParaRPr/>
          </a:p>
        </p:txBody>
      </p:sp>
      <p:sp>
        <p:nvSpPr>
          <p:cNvPr id="580" name="Google Shape;580;p5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81" name="Google Shape;581;p5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Google Shape;582;p5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83" name="Google Shape;583;p5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8" name="Google Shape;588;p53"/>
          <p:cNvSpPr txBox="1">
            <a:spLocks noGrp="1"/>
          </p:cNvSpPr>
          <p:nvPr>
            <p:ph type="body" idx="1"/>
          </p:nvPr>
        </p:nvSpPr>
        <p:spPr>
          <a:xfrm>
            <a:off x="130569" y="608427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Busca do operando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Caso a instrução recém decodificada possua operando, o mesmo deve ser buscado na memória para que a instrução possa ser executada, sendo sempre armazenado no registrador RDM;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O registrador PC deve ser novamente incrementado para passar a apontar para o endereço onde está a próxima instrução;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REM &lt;- PC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RDM &lt;- MEM[REM]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	PC &lt;- PC + 1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589" name="Google Shape;589;p5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52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0" name="Google Shape;590;p5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1" name="Google Shape;591;p5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592" name="Google Shape;592;p5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4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2286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457200" lvl="0" indent="-3429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Execução da instrução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estágio de execução das instruções difere para cada uma delas, sendo que consiste em transferências de valores em registradores, trocas de sinais entre circuitos e operações na ULA a fim de que a mesma seja completada.</a:t>
            </a:r>
            <a:endParaRPr/>
          </a:p>
        </p:txBody>
      </p:sp>
      <p:sp>
        <p:nvSpPr>
          <p:cNvPr id="598" name="Google Shape;598;p5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53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99" name="Google Shape;599;p5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0" name="Google Shape;600;p5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01" name="Google Shape;601;p5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Google Shape;606;p5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54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07" name="Google Shape;607;p5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8" name="Google Shape;608;p57" descr="linguag_montagem_PH1.JPG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285720" y="1428736"/>
            <a:ext cx="8625756" cy="3643338"/>
          </a:xfrm>
          <a:prstGeom prst="rect">
            <a:avLst/>
          </a:prstGeom>
          <a:noFill/>
          <a:ln>
            <a:noFill/>
          </a:ln>
        </p:spPr>
      </p:pic>
      <p:sp>
        <p:nvSpPr>
          <p:cNvPr id="609" name="Google Shape;609;p57"/>
          <p:cNvSpPr txBox="1">
            <a:spLocks noGrp="1"/>
          </p:cNvSpPr>
          <p:nvPr>
            <p:ph type="title"/>
          </p:nvPr>
        </p:nvSpPr>
        <p:spPr>
          <a:xfrm>
            <a:off x="1100403" y="6111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Linguagem de montagem</a:t>
            </a:r>
            <a:endParaRPr/>
          </a:p>
        </p:txBody>
      </p:sp>
      <p:sp>
        <p:nvSpPr>
          <p:cNvPr id="610" name="Google Shape;610;p5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11" name="Google Shape;611;p5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6" name="Google Shape;616;p5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Programa em linguagem assembly: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endParaRPr sz="2200"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LDR 	129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ADD	130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0"/>
              </a:spcAft>
              <a:buSzPts val="1800"/>
              <a:buNone/>
            </a:pPr>
            <a:r>
              <a:rPr lang="pt-BR" sz="2200"/>
              <a:t>	STR	128</a:t>
            </a:r>
            <a:endParaRPr/>
          </a:p>
          <a:p>
            <a:pPr marL="109537" lvl="0" indent="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r>
              <a:rPr lang="pt-BR" sz="2200"/>
              <a:t>	HLT</a:t>
            </a:r>
            <a:endParaRPr sz="1800"/>
          </a:p>
        </p:txBody>
      </p:sp>
      <p:sp>
        <p:nvSpPr>
          <p:cNvPr id="617" name="Google Shape;617;p5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55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18" name="Google Shape;618;p5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19" name="Google Shape;619;p5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20" name="Google Shape;620;p5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621" name="Google Shape;621;p58"/>
          <p:cNvSpPr txBox="1"/>
          <p:nvPr/>
        </p:nvSpPr>
        <p:spPr>
          <a:xfrm>
            <a:off x="4758916" y="2590953"/>
            <a:ext cx="3283768" cy="12003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MEM[129]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AC &lt;- AC + MEM[130]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MEM[128] &lt;- AC</a:t>
            </a:r>
            <a:endParaRPr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800" b="0" i="0" u="none" strike="noStrike" cap="non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Término da execução </a:t>
            </a:r>
            <a:endParaRPr/>
          </a:p>
        </p:txBody>
      </p:sp>
      <p:sp>
        <p:nvSpPr>
          <p:cNvPr id="622" name="Google Shape;622;p58"/>
          <p:cNvSpPr/>
          <p:nvPr/>
        </p:nvSpPr>
        <p:spPr>
          <a:xfrm>
            <a:off x="3583002" y="2875576"/>
            <a:ext cx="831032" cy="315542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9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600"/>
              </a:spcAft>
              <a:buSzPts val="1800"/>
              <a:buChar char="•"/>
            </a:pPr>
            <a:r>
              <a:rPr lang="pt-BR" sz="2200"/>
              <a:t>Programa em linguagem de montagem PH1:</a:t>
            </a:r>
            <a:endParaRPr sz="1800"/>
          </a:p>
        </p:txBody>
      </p:sp>
      <p:sp>
        <p:nvSpPr>
          <p:cNvPr id="628" name="Google Shape;628;p59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29" name="Google Shape;629;p59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30" name="Google Shape;630;p59" descr="prog_em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1013" y="1785926"/>
            <a:ext cx="8305829" cy="3571890"/>
          </a:xfrm>
          <a:prstGeom prst="rect">
            <a:avLst/>
          </a:prstGeom>
          <a:noFill/>
          <a:ln>
            <a:noFill/>
          </a:ln>
        </p:spPr>
      </p:pic>
      <p:sp>
        <p:nvSpPr>
          <p:cNvPr id="631" name="Google Shape;631;p59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32" name="Google Shape;632;p59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7" name="Google Shape;637;p60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Notem que neste processo ocorre o seguinte: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São inseridas as marcações “text” (para definir a área de instruções) e “data” (para definir a área de dados);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Ao invés de se indicar as posições de memória através de seus endereços são utilizados rótulos, sendo assim a posição 128 é associada à “a”, a 129 à “b” e 130 à “c”;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Para cada rótulo é indicado um valor, que será utilizado quando do momento em que o programa estiver sendo executado no processador;</a:t>
            </a:r>
            <a:endParaRPr sz="1400"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B3C6E7"/>
              </a:buClr>
              <a:buSzPts val="1800"/>
              <a:buChar char="•"/>
            </a:pPr>
            <a:r>
              <a:rPr lang="pt-BR" sz="1600"/>
              <a:t>É necessário sempre inicializar os rótulos com valores, caso contrário o processador não teria dados para executar as instruções indicadas</a:t>
            </a:r>
            <a:endParaRPr/>
          </a:p>
        </p:txBody>
      </p:sp>
      <p:sp>
        <p:nvSpPr>
          <p:cNvPr id="638" name="Google Shape;638;p60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39" name="Google Shape;639;p60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40" name="Google Shape;640;p60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41" name="Google Shape;641;p60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6" name="Google Shape;646;p61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Processo de montagem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tradução do programa em assembly para a linguagem binária;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normalmente é realizado em duas passagens, as quais percorrem o código fonte duas vezes, uma após a outra;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pimeira passagem: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o código fonte é percorrido à procura da definição de rótulos;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todos os rótulos encontrados são armazenados, junto com o endereço correspondente, em uma tabela de símbolos;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60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nela também pode ser feita a verificação da correção do código fonte;</a:t>
            </a:r>
            <a:endParaRPr/>
          </a:p>
        </p:txBody>
      </p:sp>
      <p:sp>
        <p:nvSpPr>
          <p:cNvPr id="647" name="Google Shape;647;p61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48" name="Google Shape;648;p61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49" name="Google Shape;649;p61" descr="rótul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143108" y="4429132"/>
            <a:ext cx="5556785" cy="1643074"/>
          </a:xfrm>
          <a:prstGeom prst="rect">
            <a:avLst/>
          </a:prstGeom>
          <a:noFill/>
          <a:ln>
            <a:noFill/>
          </a:ln>
        </p:spPr>
      </p:pic>
      <p:sp>
        <p:nvSpPr>
          <p:cNvPr id="650" name="Google Shape;650;p61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51" name="Google Shape;651;p61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4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4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4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4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4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4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4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62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914400" lvl="1" indent="-342900" algn="just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800" b="1"/>
              <a:t>segunda passagem</a:t>
            </a:r>
            <a:r>
              <a:rPr lang="pt-BR" sz="1800"/>
              <a:t>: 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é responsável pela geração do código de máquina equivalente;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100"/>
              </a:spcBef>
              <a:spcAft>
                <a:spcPts val="0"/>
              </a:spcAft>
              <a:buClr>
                <a:srgbClr val="323F4F"/>
              </a:buClr>
              <a:buSzPts val="1800"/>
              <a:buChar char="•"/>
            </a:pPr>
            <a:r>
              <a:rPr lang="pt-BR" sz="1600"/>
              <a:t>cada mnemônico de instrução é substituído pelo código binário correspondente, os operandos simbólicos das instruções são convertidos para os respectivos endereços e os valores constantes são convertidos para binário.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6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657" name="Google Shape;657;p6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59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58" name="Google Shape;658;p6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59" name="Google Shape;659;p62" descr="prog_gerado_linguag_montagem_PH1.JP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928926" y="2890861"/>
            <a:ext cx="3396591" cy="3490467"/>
          </a:xfrm>
          <a:prstGeom prst="rect">
            <a:avLst/>
          </a:prstGeom>
          <a:noFill/>
          <a:ln>
            <a:noFill/>
          </a:ln>
        </p:spPr>
      </p:pic>
      <p:sp>
        <p:nvSpPr>
          <p:cNvPr id="660" name="Google Shape;660;p6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61" name="Google Shape;661;p62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5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5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5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5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7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/>
              <a:t>Função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Fornecer os sinais de controle que gerenciam o </a:t>
            </a:r>
            <a:r>
              <a:rPr lang="pt-BR" sz="1800">
                <a:solidFill>
                  <a:srgbClr val="323F4F"/>
                </a:solidFill>
              </a:rPr>
              <a:t>fluxo</a:t>
            </a:r>
            <a:r>
              <a:rPr lang="pt-BR" sz="1800"/>
              <a:t> interno de dados, </a:t>
            </a:r>
            <a:r>
              <a:rPr lang="pt-BR" sz="1800">
                <a:solidFill>
                  <a:srgbClr val="323F4F"/>
                </a:solidFill>
              </a:rPr>
              <a:t>comandando</a:t>
            </a:r>
            <a:r>
              <a:rPr lang="pt-BR" sz="1800"/>
              <a:t> uma microoperação</a:t>
            </a:r>
            <a:endParaRPr sz="1800"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600"/>
              <a:t>ativação os circuitos correspondentes para que cada uma das tarefas necessárias para a busca e execução da instrução seja completada;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Coordenar o instante preciso em que ocorrem as transferências entre uma unidade e outra;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8DA9DB"/>
              </a:buClr>
              <a:buSzPts val="1800"/>
              <a:buChar char="•"/>
            </a:pPr>
            <a:r>
              <a:rPr lang="pt-BR" sz="1600"/>
              <a:t>carga em um registrador, seleção de um dado para entrada, ativação da memória, seleção de uma operação da ULA, etc.</a:t>
            </a:r>
            <a:endParaRPr/>
          </a:p>
          <a:p>
            <a:pPr marL="914400" lvl="1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1800"/>
          </a:p>
        </p:txBody>
      </p:sp>
      <p:sp>
        <p:nvSpPr>
          <p:cNvPr id="140" name="Google Shape;140;p17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7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1100403" y="46037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Unidade de controle (UC)</a:t>
            </a:r>
            <a:endParaRPr/>
          </a:p>
        </p:txBody>
      </p:sp>
      <p:pic>
        <p:nvPicPr>
          <p:cNvPr id="143" name="Google Shape;143;p17" descr="digitalizar0003.jpg"/>
          <p:cNvPicPr preferRelativeResize="0"/>
          <p:nvPr/>
        </p:nvPicPr>
        <p:blipFill rotWithShape="1">
          <a:blip r:embed="rId3">
            <a:alphaModFix/>
          </a:blip>
          <a:srcRect t="16667"/>
          <a:stretch/>
        </p:blipFill>
        <p:spPr>
          <a:xfrm>
            <a:off x="1142976" y="4293096"/>
            <a:ext cx="7043094" cy="1785950"/>
          </a:xfrm>
          <a:prstGeom prst="rect">
            <a:avLst/>
          </a:prstGeom>
          <a:noFill/>
          <a:ln>
            <a:noFill/>
          </a:ln>
        </p:spPr>
      </p:pic>
      <p:sp>
        <p:nvSpPr>
          <p:cNvPr id="144" name="Google Shape;144;p17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45" name="Google Shape;145;p17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7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3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3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6" name="Google Shape;666;p63"/>
          <p:cNvSpPr txBox="1">
            <a:spLocks noGrp="1"/>
          </p:cNvSpPr>
          <p:nvPr>
            <p:ph type="body" idx="1"/>
          </p:nvPr>
        </p:nvSpPr>
        <p:spPr>
          <a:xfrm>
            <a:off x="1634476" y="1523400"/>
            <a:ext cx="69753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20000"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Seleção: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 a == 0 ENTAO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b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SENÃO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   a = 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FIM_SE</a:t>
            </a:r>
            <a:endParaRPr sz="20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			 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JEQ entao		 SE AC == 0 ENTAO PC &lt;- entao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c;			 AC &lt;- MEM[130]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atrib;		 PC &lt;- atrib</a:t>
            </a:r>
            <a:endParaRPr sz="1800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entao:   LDR b;			 AC &lt;-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atrib:    STR a;			 MEM[128] &lt;- AC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 HLT;				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1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c:   byte 10</a:t>
            </a:r>
            <a:endParaRPr/>
          </a:p>
        </p:txBody>
      </p:sp>
      <p:sp>
        <p:nvSpPr>
          <p:cNvPr id="667" name="Google Shape;667;p6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60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68" name="Google Shape;668;p6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69" name="Google Shape;669;p63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70" name="Google Shape;670;p63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71" name="Google Shape;671;p6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72" name="Google Shape;672;p63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6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6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666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0"/>
                                        <p:tgtEl>
                                          <p:spTgt spid="666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000"/>
                                        <p:tgtEl>
                                          <p:spTgt spid="666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2000"/>
                                        <p:tgtEl>
                                          <p:spTgt spid="666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666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4"/>
          <p:cNvSpPr txBox="1">
            <a:spLocks noGrp="1"/>
          </p:cNvSpPr>
          <p:nvPr>
            <p:ph type="body" idx="1"/>
          </p:nvPr>
        </p:nvSpPr>
        <p:spPr>
          <a:xfrm>
            <a:off x="1710682" y="1166018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pt-BR" sz="1800" b="1"/>
              <a:t>Estrutura de Repetição: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b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Enquanto valor de a não for zero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400" i="1"/>
              <a:t>; será executado o código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endParaRPr sz="1400" i="1"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2000" b="1"/>
              <a:t>TEXT</a:t>
            </a:r>
            <a:r>
              <a:rPr lang="pt-BR" sz="1800"/>
              <a:t>        		</a:t>
            </a:r>
            <a:r>
              <a:rPr lang="pt-BR" sz="1800" i="1">
                <a:solidFill>
                  <a:schemeClr val="accent1"/>
                </a:solidFill>
              </a:rPr>
              <a:t>;                             </a:t>
            </a:r>
            <a:r>
              <a:rPr lang="pt-BR" sz="1800" b="1" i="1">
                <a:solidFill>
                  <a:schemeClr val="accent1"/>
                </a:solidFill>
              </a:rPr>
              <a:t>-- RTL --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LDR a;       		AC &lt;- MEM[128]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teste:    JEQ fim;   		SE AC == 0 ENTAO PC &lt;- 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	         SUB b;       		AC &lt;- AC - MEM[129]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	         JMP teste;   	PC &lt;- teste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fim:	 HLT;         		FIM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      </a:t>
            </a:r>
            <a:r>
              <a:rPr lang="pt-BR" sz="1800" b="1"/>
              <a:t>DATA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a:   byte 5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 sz="1800"/>
              <a:t>     b:   byte 1</a:t>
            </a:r>
            <a:endParaRPr/>
          </a:p>
        </p:txBody>
      </p:sp>
      <p:sp>
        <p:nvSpPr>
          <p:cNvPr id="678" name="Google Shape;678;p64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61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9" name="Google Shape;679;p64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0" name="Google Shape;680;p64"/>
          <p:cNvSpPr txBox="1">
            <a:spLocks noGrp="1"/>
          </p:cNvSpPr>
          <p:nvPr>
            <p:ph type="title"/>
          </p:nvPr>
        </p:nvSpPr>
        <p:spPr>
          <a:xfrm>
            <a:off x="5334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Exemplo</a:t>
            </a:r>
            <a:endParaRPr/>
          </a:p>
        </p:txBody>
      </p:sp>
      <p:sp>
        <p:nvSpPr>
          <p:cNvPr id="681" name="Google Shape;681;p64"/>
          <p:cNvSpPr/>
          <p:nvPr/>
        </p:nvSpPr>
        <p:spPr>
          <a:xfrm>
            <a:off x="3779912" y="2276872"/>
            <a:ext cx="72008" cy="4176464"/>
          </a:xfrm>
          <a:prstGeom prst="rect">
            <a:avLst/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82" name="Google Shape;682;p64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/>
          </a:p>
        </p:txBody>
      </p:sp>
      <p:pic>
        <p:nvPicPr>
          <p:cNvPr id="683" name="Google Shape;683;p64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6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6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6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6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6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6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6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6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67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67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67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2000"/>
                                        <p:tgtEl>
                                          <p:spTgt spid="67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2000"/>
                                        <p:tgtEl>
                                          <p:spTgt spid="677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gbf1c106212_0_2"/>
          <p:cNvSpPr txBox="1"/>
          <p:nvPr/>
        </p:nvSpPr>
        <p:spPr>
          <a:xfrm>
            <a:off x="682625" y="4300538"/>
            <a:ext cx="77724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pt-BR" sz="2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Heleno Cardoso</a:t>
            </a:r>
            <a:endParaRPr lang="pt-BR" sz="2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algn="ctr">
              <a:spcBef>
                <a:spcPts val="400"/>
              </a:spcBef>
              <a:buSzPts val="2000"/>
            </a:pPr>
            <a:r>
              <a:rPr lang="pt-BR" sz="2000" b="1" dirty="0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Créditos: Professora Talita Rocha Pinheiro</a:t>
            </a:r>
            <a:endParaRPr sz="3000" b="1" i="0" u="none" strike="noStrike" cap="none" dirty="0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9" name="Google Shape;689;gbf1c106212_0_2"/>
          <p:cNvSpPr txBox="1"/>
          <p:nvPr/>
        </p:nvSpPr>
        <p:spPr>
          <a:xfrm>
            <a:off x="4357718" y="174359"/>
            <a:ext cx="4786200" cy="12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1224"/>
              <a:buFont typeface="Noto Sans Symbols"/>
              <a:buNone/>
            </a:pPr>
            <a:r>
              <a:rPr lang="pt-BR" sz="18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Ciência da Computação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90" name="Google Shape;690;gbf1c106212_0_2"/>
          <p:cNvSpPr txBox="1"/>
          <p:nvPr/>
        </p:nvSpPr>
        <p:spPr>
          <a:xfrm>
            <a:off x="685800" y="2428868"/>
            <a:ext cx="7772400" cy="164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680"/>
              <a:buFont typeface="Arial"/>
              <a:buNone/>
            </a:pPr>
            <a:r>
              <a:rPr lang="pt-BR" sz="4680" b="1" i="0" u="none" strike="noStrike" cap="none">
                <a:solidFill>
                  <a:schemeClr val="dk2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Arquitetura de Computadores I</a:t>
            </a:r>
            <a:endParaRPr sz="3900" b="1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91" name="Google Shape;691;gbf1c106212_0_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70593"/>
            <a:ext cx="2152650" cy="695325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gbf1c106212_0_2"/>
          <p:cNvSpPr txBox="1"/>
          <p:nvPr/>
        </p:nvSpPr>
        <p:spPr>
          <a:xfrm>
            <a:off x="685800" y="5500688"/>
            <a:ext cx="7772400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45700" tIns="45700" rIns="45700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36"/>
              <a:buFont typeface="Noto Sans Symbols"/>
              <a:buNone/>
            </a:pPr>
            <a:endParaRPr sz="2700" b="0" i="0" u="none" strike="noStrike" cap="none">
              <a:solidFill>
                <a:schemeClr val="dk2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accent1"/>
              </a:buClr>
              <a:buSzPts val="2040"/>
              <a:buFont typeface="Noto Sans Symbols"/>
              <a:buNone/>
            </a:pPr>
            <a:r>
              <a:rPr lang="pt-BR" sz="3000" b="1" i="0" u="none" strike="noStrike" cap="none">
                <a:solidFill>
                  <a:schemeClr val="dk2"/>
                </a:solidFill>
                <a:latin typeface="Calibri"/>
                <a:ea typeface="Calibri"/>
                <a:cs typeface="Calibri"/>
                <a:sym typeface="Calibri"/>
              </a:rPr>
              <a:t>Processamento Hipotético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8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Apontador de instruções</a:t>
            </a:r>
            <a:r>
              <a:rPr lang="pt-BR" sz="2200"/>
              <a:t> (Contador de programa -&gt; PC) 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Sua função é manter atualizado o endereço de memória da </a:t>
            </a:r>
            <a:r>
              <a:rPr lang="pt-BR" sz="1800">
                <a:solidFill>
                  <a:srgbClr val="323F4F"/>
                </a:solidFill>
              </a:rPr>
              <a:t>próxima instrução </a:t>
            </a:r>
            <a:r>
              <a:rPr lang="pt-BR" sz="1800"/>
              <a:t>que deve ser executada;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Registrador de instruções</a:t>
            </a:r>
            <a:r>
              <a:rPr lang="pt-BR" sz="2200"/>
              <a:t> (RI)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Armazena o código da instrução que está </a:t>
            </a:r>
            <a:r>
              <a:rPr lang="pt-BR" sz="1800">
                <a:solidFill>
                  <a:srgbClr val="323F4F"/>
                </a:solidFill>
              </a:rPr>
              <a:t>sendo executada</a:t>
            </a:r>
            <a:r>
              <a:rPr lang="pt-BR" sz="1800"/>
              <a:t>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Em função dele que a unidade de controle determina quais os sinais de controle devem ser gerados para executar as operações determinadas pela instrução;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Char char="•"/>
            </a:pPr>
            <a:r>
              <a:rPr lang="pt-BR" sz="1800"/>
              <a:t>O comprimento em bits do RI depende do tamanho e codificação das instruções do computador;</a:t>
            </a:r>
            <a:endParaRPr/>
          </a:p>
        </p:txBody>
      </p:sp>
      <p:sp>
        <p:nvSpPr>
          <p:cNvPr id="152" name="Google Shape;152;p18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7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3" name="Google Shape;153;p18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18"/>
          <p:cNvSpPr txBox="1">
            <a:spLocks noGrp="1"/>
          </p:cNvSpPr>
          <p:nvPr>
            <p:ph type="title"/>
          </p:nvPr>
        </p:nvSpPr>
        <p:spPr>
          <a:xfrm>
            <a:off x="457200" y="71414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Registradores</a:t>
            </a:r>
            <a:endParaRPr/>
          </a:p>
        </p:txBody>
      </p:sp>
      <p:sp>
        <p:nvSpPr>
          <p:cNvPr id="155" name="Google Shape;155;p18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18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57" name="Google Shape;157;p18"/>
          <p:cNvSpPr txBox="1"/>
          <p:nvPr/>
        </p:nvSpPr>
        <p:spPr>
          <a:xfrm>
            <a:off x="533400" y="4891087"/>
            <a:ext cx="8229600" cy="15557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Registrador de estado </a:t>
            </a:r>
            <a:r>
              <a:rPr lang="pt-BR" sz="2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(RST)</a:t>
            </a: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armazena </a:t>
            </a:r>
            <a:r>
              <a:rPr lang="pt-BR" sz="1800" b="0" i="0" u="none" strike="noStrike" cap="none">
                <a:solidFill>
                  <a:srgbClr val="323F4F"/>
                </a:solidFill>
                <a:latin typeface="Calibri"/>
                <a:ea typeface="Calibri"/>
                <a:cs typeface="Calibri"/>
                <a:sym typeface="Calibri"/>
              </a:rPr>
              <a:t>códigos de condição</a:t>
            </a: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gerados pela unidade lógica e aritmética;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 função dele que a UC toma decisões sobre a geração ou não de certos sinais de controle;</a:t>
            </a:r>
            <a:endParaRPr sz="14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18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5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5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5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5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22"/>
          <p:cNvSpPr txBox="1">
            <a:spLocks noGrp="1"/>
          </p:cNvSpPr>
          <p:nvPr>
            <p:ph type="body" idx="1"/>
          </p:nvPr>
        </p:nvSpPr>
        <p:spPr>
          <a:xfrm>
            <a:off x="-60640" y="957263"/>
            <a:ext cx="8951421" cy="34999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800"/>
              <a:buChar char="•"/>
            </a:pPr>
            <a:r>
              <a:rPr lang="pt-BR" sz="2200" b="1"/>
              <a:t>Instrução</a:t>
            </a:r>
            <a:endParaRPr sz="2200"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conjunto de bits codificados que indica ao computador que seqüência de microoperações ele deve realizar;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SzPts val="1800"/>
              <a:buChar char="•"/>
            </a:pPr>
            <a:r>
              <a:rPr lang="pt-BR" sz="1800"/>
              <a:t>podem ser classificadas, dentre outras, como: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de transferência de dados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aritméticas e lógicas</a:t>
            </a:r>
            <a:endParaRPr/>
          </a:p>
          <a:p>
            <a:pPr marL="1371600" lvl="2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600"/>
              <a:t>Instruções de teste e desvio</a:t>
            </a:r>
            <a:endParaRPr/>
          </a:p>
          <a:p>
            <a:pPr marL="457200" lvl="0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2200" b="1"/>
              <a:t>Conjunto de instruções</a:t>
            </a:r>
            <a:endParaRPr/>
          </a:p>
          <a:p>
            <a:pPr marL="91440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rgbClr val="11151A"/>
              </a:buClr>
              <a:buSzPts val="1800"/>
              <a:buChar char="•"/>
            </a:pPr>
            <a:r>
              <a:rPr lang="pt-BR" sz="1800"/>
              <a:t>Conjunto de todas as instruções que um computador reconhece e pode executar;</a:t>
            </a:r>
            <a:endParaRPr/>
          </a:p>
          <a:p>
            <a:pPr marL="457200" lvl="0" indent="-2286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SzPts val="1800"/>
              <a:buNone/>
            </a:pPr>
            <a:endParaRPr sz="2200"/>
          </a:p>
        </p:txBody>
      </p:sp>
      <p:sp>
        <p:nvSpPr>
          <p:cNvPr id="164" name="Google Shape;164;p22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8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5" name="Google Shape;165;p22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2"/>
          <p:cNvSpPr txBox="1">
            <a:spLocks noGrp="1"/>
          </p:cNvSpPr>
          <p:nvPr>
            <p:ph type="title"/>
          </p:nvPr>
        </p:nvSpPr>
        <p:spPr>
          <a:xfrm>
            <a:off x="783831" y="68263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Conjunto de instruções</a:t>
            </a:r>
            <a:endParaRPr/>
          </a:p>
        </p:txBody>
      </p:sp>
      <p:sp>
        <p:nvSpPr>
          <p:cNvPr id="167" name="Google Shape;167;p22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68" name="Google Shape;168;p22" descr="Texto&#10;&#10;Descrição gerada automaticamente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69" name="Google Shape;169;p22"/>
          <p:cNvSpPr txBox="1"/>
          <p:nvPr/>
        </p:nvSpPr>
        <p:spPr>
          <a:xfrm>
            <a:off x="-60639" y="4185398"/>
            <a:ext cx="9001137" cy="251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marR="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2200" b="1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Operandos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maioria das instruções realiza operações sobre operandos, que podem estar em qualquer posição de memória ou em qualquer registrador;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Para que a UC saiba onde localizá-lo é necessário que o endereço do operando apareça junto da instrução;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914400" marR="0" lvl="1" indent="-342900" algn="just" rtl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pt-BR"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Nas instruções de desvio é necessário indicar para qual posição ou endereço de programa se quer desviar.</a:t>
            </a:r>
            <a:endParaRPr sz="18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0" name="Google Shape;170;p22"/>
          <p:cNvSpPr txBox="1"/>
          <p:nvPr/>
        </p:nvSpPr>
        <p:spPr>
          <a:xfrm>
            <a:off x="381000" y="6535779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1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1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2000"/>
                                        <p:tgtEl>
                                          <p:spTgt spid="1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2000"/>
                                        <p:tgtEl>
                                          <p:spTgt spid="1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0"/>
                                        <p:tgtEl>
                                          <p:spTgt spid="1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2000"/>
                                        <p:tgtEl>
                                          <p:spTgt spid="1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2000"/>
                                        <p:tgtEl>
                                          <p:spTgt spid="1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0"/>
                                        <p:tgtEl>
                                          <p:spTgt spid="1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457200" y="1143000"/>
            <a:ext cx="8258175" cy="48577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457200" lvl="0" indent="-342900" algn="just" rtl="0">
              <a:lnSpc>
                <a:spcPct val="90000"/>
              </a:lnSpc>
              <a:spcBef>
                <a:spcPts val="600"/>
              </a:spcBef>
              <a:spcAft>
                <a:spcPts val="600"/>
              </a:spcAft>
              <a:buSzPts val="1800"/>
              <a:buChar char="•"/>
            </a:pPr>
            <a:r>
              <a:rPr lang="pt-BR" sz="2000"/>
              <a:t>A seqüência da CPU é conhecida como ciclo “</a:t>
            </a:r>
            <a:r>
              <a:rPr lang="pt-BR" sz="2000" b="1"/>
              <a:t>Busca – Decodificação – Execução</a:t>
            </a:r>
            <a:r>
              <a:rPr lang="pt-BR" sz="2000"/>
              <a:t>” de Instruções;</a:t>
            </a:r>
            <a:endParaRPr sz="2200"/>
          </a:p>
        </p:txBody>
      </p:sp>
      <p:sp>
        <p:nvSpPr>
          <p:cNvPr id="176" name="Google Shape;176;p23"/>
          <p:cNvSpPr txBox="1">
            <a:spLocks noGrp="1"/>
          </p:cNvSpPr>
          <p:nvPr>
            <p:ph type="title"/>
          </p:nvPr>
        </p:nvSpPr>
        <p:spPr>
          <a:xfrm>
            <a:off x="1554480" y="-42422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pt-BR"/>
              <a:t>Seqüência de Funcionamento</a:t>
            </a:r>
            <a:endParaRPr/>
          </a:p>
        </p:txBody>
      </p:sp>
      <p:sp>
        <p:nvSpPr>
          <p:cNvPr id="177" name="Google Shape;177;p23"/>
          <p:cNvSpPr txBox="1"/>
          <p:nvPr/>
        </p:nvSpPr>
        <p:spPr>
          <a:xfrm>
            <a:off x="6400800" y="6172200"/>
            <a:ext cx="23622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pt-BR" sz="1200" b="1" i="0" u="none" strike="noStrike" cap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9</a:t>
            </a:fld>
            <a:endParaRPr sz="1200" b="1" i="0" u="none" strike="noStrike" cap="non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p23"/>
          <p:cNvSpPr/>
          <p:nvPr/>
        </p:nvSpPr>
        <p:spPr>
          <a:xfrm>
            <a:off x="-214313" y="935038"/>
            <a:ext cx="6500813" cy="44450"/>
          </a:xfrm>
          <a:prstGeom prst="mathMinus">
            <a:avLst>
              <a:gd name="adj1" fmla="val 23520"/>
            </a:avLst>
          </a:prstGeom>
          <a:solidFill>
            <a:schemeClr val="accent1"/>
          </a:solidFill>
          <a:ln w="25400" cap="flat" cmpd="sng">
            <a:solidFill>
              <a:srgbClr val="31538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9" name="Google Shape;179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43250" y="1785938"/>
            <a:ext cx="2786063" cy="457200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3"/>
          <p:cNvSpPr txBox="1"/>
          <p:nvPr/>
        </p:nvSpPr>
        <p:spPr>
          <a:xfrm>
            <a:off x="4473203" y="6428184"/>
            <a:ext cx="4059237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pt-BR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Arquitetura de Computadores I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1" name="Google Shape;181;p23" descr="Texto&#10;&#10;Descrição gerada automaticamente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0569" y="142195"/>
            <a:ext cx="1939669" cy="62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82" name="Google Shape;182;p23"/>
          <p:cNvSpPr txBox="1"/>
          <p:nvPr/>
        </p:nvSpPr>
        <p:spPr>
          <a:xfrm>
            <a:off x="457200" y="6344307"/>
            <a:ext cx="122020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400" b="0" i="0" u="none" strike="noStrike" cap="non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Aula Anterior</a:t>
            </a:r>
            <a:endParaRPr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7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3886</Words>
  <Application>Microsoft Office PowerPoint</Application>
  <PresentationFormat>Apresentação na tela (4:3)</PresentationFormat>
  <Paragraphs>754</Paragraphs>
  <Slides>62</Slides>
  <Notes>62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62</vt:i4>
      </vt:variant>
    </vt:vector>
  </HeadingPairs>
  <TitlesOfParts>
    <vt:vector size="67" baseType="lpstr">
      <vt:lpstr>Arial</vt:lpstr>
      <vt:lpstr>Calibri</vt:lpstr>
      <vt:lpstr>Noto Sans Symbols</vt:lpstr>
      <vt:lpstr>Times New Roman</vt:lpstr>
      <vt:lpstr>Office Theme</vt:lpstr>
      <vt:lpstr>Apresentação do PowerPoint</vt:lpstr>
      <vt:lpstr>Comunicação CPU / Memória Principal </vt:lpstr>
      <vt:lpstr>Apresentação do PowerPoint</vt:lpstr>
      <vt:lpstr>Arquitetura do Processador</vt:lpstr>
      <vt:lpstr>Unidade operacional</vt:lpstr>
      <vt:lpstr>Unidade de controle (UC)</vt:lpstr>
      <vt:lpstr>Registradores</vt:lpstr>
      <vt:lpstr>Conjunto de instruções</vt:lpstr>
      <vt:lpstr>Seqüência de Funcionamento</vt:lpstr>
      <vt:lpstr>Ciclo de instruções</vt:lpstr>
      <vt:lpstr>Apresentação do PowerPoint</vt:lpstr>
      <vt:lpstr>Apresentação do PowerPoint</vt:lpstr>
      <vt:lpstr>Execução das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Pipeline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Processador Hipotético</vt:lpstr>
      <vt:lpstr>Programação de um processador</vt:lpstr>
      <vt:lpstr>Apresentação do PowerPoint</vt:lpstr>
      <vt:lpstr>Processador Hipotético PH1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Conjunto de instruções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Linguagem de montagem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Exemplo</vt:lpstr>
      <vt:lpstr>Exemplo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lisandro</dc:creator>
  <cp:lastModifiedBy>Heleno</cp:lastModifiedBy>
  <cp:revision>1</cp:revision>
  <dcterms:created xsi:type="dcterms:W3CDTF">2009-03-02T19:44:04Z</dcterms:created>
  <dcterms:modified xsi:type="dcterms:W3CDTF">2022-10-26T22:43:31Z</dcterms:modified>
</cp:coreProperties>
</file>