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3"/>
  </p:notesMasterIdLst>
  <p:sldIdLst>
    <p:sldId id="256" r:id="rId5"/>
    <p:sldId id="266" r:id="rId6"/>
    <p:sldId id="333" r:id="rId7"/>
    <p:sldId id="334" r:id="rId8"/>
    <p:sldId id="336" r:id="rId9"/>
    <p:sldId id="335" r:id="rId10"/>
    <p:sldId id="337" r:id="rId11"/>
    <p:sldId id="338" r:id="rId12"/>
    <p:sldId id="339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31" r:id="rId28"/>
    <p:sldId id="340" r:id="rId29"/>
    <p:sldId id="332" r:id="rId30"/>
    <p:sldId id="265" r:id="rId31"/>
    <p:sldId id="259" r:id="rId3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81"/>
    <p:restoredTop sz="94694"/>
  </p:normalViewPr>
  <p:slideViewPr>
    <p:cSldViewPr snapToGrid="0">
      <p:cViewPr varScale="1">
        <p:scale>
          <a:sx n="128" d="100"/>
          <a:sy n="128" d="100"/>
        </p:scale>
        <p:origin x="176" y="7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7" y="17442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7" y="1303165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FtmAINcWFk" TargetMode="Externa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grada.minhabiblioteca.com.br/#/books/9788577802371/cfi/0!/4/2@100:0.00" TargetMode="Externa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111318" y="2353586"/>
            <a:ext cx="8895521" cy="2639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lnSpcReduction="1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500" b="1" dirty="0">
                <a:effectLst/>
              </a:rPr>
              <a:t>ARA0387 </a:t>
            </a:r>
          </a:p>
          <a:p>
            <a:pPr defTabSz="265175" hangingPunct="1">
              <a:defRPr sz="2262">
                <a:solidFill>
                  <a:srgbClr val="FFFFFF"/>
                </a:solidFill>
              </a:defRPr>
            </a:pPr>
            <a:endParaRPr lang="pt-BR" sz="3500" b="1" dirty="0">
              <a:effectLst/>
            </a:endParaRPr>
          </a:p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500" b="1" dirty="0">
                <a:effectLst/>
              </a:rPr>
              <a:t>SISTEMAS DIGITAIS</a:t>
            </a:r>
          </a:p>
          <a:p>
            <a:pPr defTabSz="265175" hangingPunct="1">
              <a:defRPr sz="2262">
                <a:solidFill>
                  <a:srgbClr val="FFFFFF"/>
                </a:solidFill>
              </a:defRPr>
            </a:pPr>
            <a:endParaRPr lang="pt-BR" sz="4000" b="1" dirty="0">
              <a:solidFill>
                <a:schemeClr val="bg1"/>
              </a:solidFill>
            </a:endParaRPr>
          </a:p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 </a:t>
            </a:r>
            <a:r>
              <a:rPr lang="pt-BR" sz="4000" b="1" dirty="0">
                <a:solidFill>
                  <a:srgbClr val="002060"/>
                </a:solidFill>
              </a:rPr>
              <a:t>AULA 09 – CONTEUDO 10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9B6C1-B611-2C2B-C10E-D2B6DC93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MULTIPLEXADORES (MUX)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069BD3-7D3E-6C70-339C-EA5A41B92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b="1" dirty="0"/>
              <a:t>Se um </a:t>
            </a:r>
            <a:r>
              <a:rPr lang="pt-BR" b="1" dirty="0" err="1"/>
              <a:t>binário</a:t>
            </a:r>
            <a:r>
              <a:rPr lang="pt-BR" b="1" dirty="0"/>
              <a:t> 2 (S1 = 1 e S0 = 0) </a:t>
            </a:r>
            <a:r>
              <a:rPr lang="pt-BR" dirty="0"/>
              <a:t>for aplicado, o dado na entrada D2 aparece na linha de </a:t>
            </a:r>
            <a:r>
              <a:rPr lang="pt-BR" dirty="0" err="1"/>
              <a:t>saída</a:t>
            </a:r>
            <a:r>
              <a:rPr lang="pt-BR" dirty="0"/>
              <a:t> de dados. 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Se um </a:t>
            </a:r>
            <a:r>
              <a:rPr lang="pt-BR" b="1" dirty="0" err="1"/>
              <a:t>binário</a:t>
            </a:r>
            <a:r>
              <a:rPr lang="pt-BR" b="1" dirty="0"/>
              <a:t> 3 (S1 = 1 e S0 = 1) </a:t>
            </a:r>
            <a:r>
              <a:rPr lang="pt-BR" dirty="0"/>
              <a:t>for aplicado, o dado na entrada D3 é comutado para a linha de </a:t>
            </a:r>
            <a:r>
              <a:rPr lang="pt-BR" dirty="0" err="1"/>
              <a:t>saída</a:t>
            </a:r>
            <a:r>
              <a:rPr lang="pt-BR" dirty="0"/>
              <a:t> de dados.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Tabela 6–8 mostra um resumo dessa </a:t>
            </a:r>
            <a:r>
              <a:rPr lang="pt-BR" dirty="0" err="1"/>
              <a:t>operação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700264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9B6C1-B611-2C2B-C10E-D2B6DC93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MULTIPLEXADORES (MUX)</a:t>
            </a:r>
          </a:p>
        </p:txBody>
      </p:sp>
      <p:pic>
        <p:nvPicPr>
          <p:cNvPr id="5" name="Imagem 4" descr="Uma imagem contendo Tabela&#10;&#10;Descrição gerada automaticamente">
            <a:extLst>
              <a:ext uri="{FF2B5EF4-FFF2-40B4-BE49-F238E27FC236}">
                <a16:creationId xmlns:a16="http://schemas.microsoft.com/office/drawing/2014/main" id="{D682F309-1552-437A-9100-A07C05967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11" y="1743213"/>
            <a:ext cx="69977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397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9B6C1-B611-2C2B-C10E-D2B6DC93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MULTIPLEXADORES (MUX)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069BD3-7D3E-6C70-339C-EA5A41B92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sz="2400" dirty="0"/>
              <a:t>Agora vamos pensar no circuito </a:t>
            </a:r>
            <a:r>
              <a:rPr lang="pt-BR" sz="2400" dirty="0" err="1"/>
              <a:t>lógico</a:t>
            </a:r>
            <a:r>
              <a:rPr lang="pt-BR" sz="2400" dirty="0"/>
              <a:t> </a:t>
            </a:r>
            <a:r>
              <a:rPr lang="pt-BR" sz="2400" dirty="0" err="1"/>
              <a:t>necessário</a:t>
            </a:r>
            <a:r>
              <a:rPr lang="pt-BR" sz="2400" dirty="0"/>
              <a:t> para realizar essa </a:t>
            </a:r>
            <a:r>
              <a:rPr lang="pt-BR" sz="2400" dirty="0" err="1"/>
              <a:t>operação</a:t>
            </a:r>
            <a:r>
              <a:rPr lang="pt-BR" sz="2400" dirty="0"/>
              <a:t> de </a:t>
            </a:r>
            <a:r>
              <a:rPr lang="pt-BR" sz="2400" dirty="0" err="1"/>
              <a:t>multiplexação</a:t>
            </a:r>
            <a:r>
              <a:rPr lang="pt-BR" sz="2400" dirty="0"/>
              <a:t>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 </a:t>
            </a:r>
            <a:r>
              <a:rPr lang="pt-BR" sz="2400" dirty="0" err="1"/>
              <a:t>saída</a:t>
            </a:r>
            <a:r>
              <a:rPr lang="pt-BR" sz="2400" dirty="0"/>
              <a:t> de dados é igual ao estado da entrada selecionada.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Portanto, podemos deduzir uma </a:t>
            </a:r>
            <a:r>
              <a:rPr lang="pt-BR" sz="2400" dirty="0" err="1"/>
              <a:t>expressão</a:t>
            </a:r>
            <a:r>
              <a:rPr lang="pt-BR" sz="2400" dirty="0"/>
              <a:t> para a </a:t>
            </a:r>
            <a:r>
              <a:rPr lang="pt-BR" sz="2400" dirty="0" err="1"/>
              <a:t>saída</a:t>
            </a:r>
            <a:r>
              <a:rPr lang="pt-BR" sz="2400" dirty="0"/>
              <a:t> em termos da entrada de dados e das entradas de </a:t>
            </a:r>
            <a:r>
              <a:rPr lang="pt-BR" sz="2400" dirty="0" err="1"/>
              <a:t>seleção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22869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9B6C1-B611-2C2B-C10E-D2B6DC93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MULTIPLEXADORES (MUX)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069BD3-7D3E-6C70-339C-EA5A41B92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sz="2400" dirty="0"/>
              <a:t>Quando esses termos são relacionados por uma </a:t>
            </a:r>
            <a:r>
              <a:rPr lang="pt-BR" sz="2400" dirty="0" err="1"/>
              <a:t>operação</a:t>
            </a:r>
            <a:r>
              <a:rPr lang="pt-BR" sz="2400" dirty="0"/>
              <a:t> </a:t>
            </a:r>
            <a:r>
              <a:rPr lang="pt-BR" sz="2400" b="1" dirty="0"/>
              <a:t>OR</a:t>
            </a:r>
            <a:r>
              <a:rPr lang="pt-BR" sz="2400" dirty="0"/>
              <a:t>, a </a:t>
            </a:r>
            <a:r>
              <a:rPr lang="pt-BR" sz="2400" dirty="0" err="1"/>
              <a:t>expressão</a:t>
            </a:r>
            <a:r>
              <a:rPr lang="pt-BR" sz="2400" dirty="0"/>
              <a:t> total para a </a:t>
            </a:r>
            <a:r>
              <a:rPr lang="pt-BR" sz="2400" dirty="0" err="1"/>
              <a:t>saída</a:t>
            </a:r>
            <a:r>
              <a:rPr lang="pt-BR" sz="2400" dirty="0"/>
              <a:t> de dados é: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 descr="Texto, Carta&#10;&#10;Descrição gerada automaticamente">
            <a:extLst>
              <a:ext uri="{FF2B5EF4-FFF2-40B4-BE49-F238E27FC236}">
                <a16:creationId xmlns:a16="http://schemas.microsoft.com/office/drawing/2014/main" id="{9F1BBB1B-4833-F294-143D-97ADE60FF8C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11" y="1303165"/>
            <a:ext cx="5905500" cy="16002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CD63AFE-9C70-675C-D0E4-011CAD1EE6D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4088038"/>
            <a:ext cx="4165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8258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9B6C1-B611-2C2B-C10E-D2B6DC93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MULTIPLEXADORES (MUX)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069BD3-7D3E-6C70-339C-EA5A41B92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A </a:t>
            </a:r>
            <a:r>
              <a:rPr lang="pt-BR" dirty="0" err="1"/>
              <a:t>implementação</a:t>
            </a:r>
            <a:r>
              <a:rPr lang="pt-BR" dirty="0"/>
              <a:t> dessa equação requer quatro portas </a:t>
            </a:r>
            <a:r>
              <a:rPr lang="pt-BR" b="1" dirty="0"/>
              <a:t>AND</a:t>
            </a:r>
            <a:r>
              <a:rPr lang="pt-BR" dirty="0"/>
              <a:t> de 3 entradas, uma porta </a:t>
            </a:r>
            <a:r>
              <a:rPr lang="pt-BR" b="1" dirty="0"/>
              <a:t>OR</a:t>
            </a:r>
            <a:r>
              <a:rPr lang="pt-BR" dirty="0"/>
              <a:t> de 4 entradas e dois inversores para gerar o complemento de </a:t>
            </a:r>
            <a:r>
              <a:rPr lang="pt-BR" dirty="0">
                <a:solidFill>
                  <a:srgbClr val="FF0000"/>
                </a:solidFill>
              </a:rPr>
              <a:t>S1</a:t>
            </a:r>
            <a:r>
              <a:rPr lang="pt-BR" dirty="0"/>
              <a:t> e </a:t>
            </a:r>
            <a:r>
              <a:rPr lang="pt-BR" dirty="0">
                <a:solidFill>
                  <a:srgbClr val="FF0000"/>
                </a:solidFill>
              </a:rPr>
              <a:t>S0</a:t>
            </a:r>
            <a:r>
              <a:rPr lang="pt-BR" dirty="0"/>
              <a:t>, conforme mostra a Figura 6–47.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Como os dados podem ser selecionados a partir de qualquer uma das linhas de entrada, esse circuito também é denominado de seletor de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485393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9B6C1-B611-2C2B-C10E-D2B6DC93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MULTIPLEXADORES (MUX)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259DBE5-0F99-B520-BAFC-4C0DFECEF99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2387" y="1127594"/>
            <a:ext cx="7772400" cy="3794760"/>
            <a:chOff x="392387" y="1127594"/>
            <a:chExt cx="7772400" cy="3794760"/>
          </a:xfrm>
        </p:grpSpPr>
        <p:pic>
          <p:nvPicPr>
            <p:cNvPr id="5" name="Imagem 4" descr="Diagrama&#10;&#10;Descrição gerada automaticamente">
              <a:extLst>
                <a:ext uri="{FF2B5EF4-FFF2-40B4-BE49-F238E27FC236}">
                  <a16:creationId xmlns:a16="http://schemas.microsoft.com/office/drawing/2014/main" id="{71825D87-0096-76DE-DCC2-A457A1ECCB7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87" y="1127594"/>
              <a:ext cx="7772400" cy="3794760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0559C04-515A-2F80-38BE-8C8305217EF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715000" y="2932043"/>
              <a:ext cx="2305878" cy="1729409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37303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9B6C1-B611-2C2B-C10E-D2B6DC93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/>
              <a:t>EXEMPLO 6–15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069BD3-7D3E-6C70-339C-EA5A41B92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Use </a:t>
            </a:r>
            <a:r>
              <a:rPr lang="pt-BR" b="1" dirty="0" err="1"/>
              <a:t>CI’s</a:t>
            </a:r>
            <a:r>
              <a:rPr lang="pt-BR" b="1" dirty="0"/>
              <a:t> 74LS151 </a:t>
            </a:r>
            <a:r>
              <a:rPr lang="pt-BR" dirty="0"/>
              <a:t>e qualquer outra </a:t>
            </a:r>
            <a:r>
              <a:rPr lang="pt-BR" dirty="0" err="1"/>
              <a:t>lógica</a:t>
            </a:r>
            <a:r>
              <a:rPr lang="pt-BR" dirty="0"/>
              <a:t> necessária para multiplexar 16 linhas de dados em uma </a:t>
            </a:r>
            <a:r>
              <a:rPr lang="pt-BR" dirty="0" err="1"/>
              <a:t>única</a:t>
            </a:r>
            <a:r>
              <a:rPr lang="pt-BR" dirty="0"/>
              <a:t> linha de dados de </a:t>
            </a:r>
            <a:r>
              <a:rPr lang="pt-BR" dirty="0" err="1"/>
              <a:t>saída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264178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, Esquemático&#10;&#10;Descrição gerada automaticamente">
            <a:extLst>
              <a:ext uri="{FF2B5EF4-FFF2-40B4-BE49-F238E27FC236}">
                <a16:creationId xmlns:a16="http://schemas.microsoft.com/office/drawing/2014/main" id="{2F8F994C-25E3-B48F-FEFB-0473F48BE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513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2816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B9C2C07A-485E-5FEE-F9E2-4B184D5A4497}"/>
              </a:ext>
            </a:extLst>
          </p:cNvPr>
          <p:cNvSpPr txBox="1">
            <a:spLocks/>
          </p:cNvSpPr>
          <p:nvPr/>
        </p:nvSpPr>
        <p:spPr>
          <a:xfrm>
            <a:off x="186856" y="388627"/>
            <a:ext cx="8229600" cy="4366245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hangingPunct="1">
              <a:buNone/>
            </a:pPr>
            <a:endParaRPr lang="pt-BR" sz="3600" b="1" dirty="0">
              <a:solidFill>
                <a:schemeClr val="bg1"/>
              </a:solidFill>
            </a:endParaRPr>
          </a:p>
          <a:p>
            <a:pPr marL="0" indent="0" algn="ctr" hangingPunct="1">
              <a:buNone/>
            </a:pPr>
            <a:endParaRPr lang="pt-BR" sz="3600" b="1" dirty="0">
              <a:solidFill>
                <a:schemeClr val="bg1"/>
              </a:solidFill>
            </a:endParaRPr>
          </a:p>
          <a:p>
            <a:pPr marL="0" indent="0" algn="ctr" hangingPunct="1">
              <a:buNone/>
            </a:pPr>
            <a:r>
              <a:rPr lang="pt-BR" sz="3600" b="1" dirty="0">
                <a:solidFill>
                  <a:schemeClr val="bg1"/>
                </a:solidFill>
              </a:rPr>
              <a:t>DESMULTIPLEXADORES </a:t>
            </a:r>
          </a:p>
          <a:p>
            <a:pPr marL="0" indent="0" algn="ctr" hangingPunct="1">
              <a:buNone/>
            </a:pPr>
            <a:r>
              <a:rPr lang="pt-BR" sz="3600" b="1" dirty="0">
                <a:solidFill>
                  <a:schemeClr val="bg1"/>
                </a:solidFill>
              </a:rPr>
              <a:t>(DEMUX)</a:t>
            </a:r>
          </a:p>
        </p:txBody>
      </p:sp>
    </p:spTree>
    <p:extLst>
      <p:ext uri="{BB962C8B-B14F-4D97-AF65-F5344CB8AC3E}">
        <p14:creationId xmlns:p14="http://schemas.microsoft.com/office/powerpoint/2010/main" val="311159878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2BC1A-EEC2-86BA-6664-288D9D39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 hangingPunct="1"/>
            <a:r>
              <a:rPr lang="pt-BR" sz="4000" dirty="0">
                <a:solidFill>
                  <a:schemeClr val="tx1"/>
                </a:solidFill>
              </a:rPr>
              <a:t>DESMULTIPLEXADORES (DEMUX)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48B2E9-52F3-C279-27A5-AA74198A6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Um </a:t>
            </a:r>
            <a:r>
              <a:rPr lang="pt-BR" dirty="0" err="1"/>
              <a:t>demultiplexador</a:t>
            </a:r>
            <a:r>
              <a:rPr lang="pt-BR" dirty="0"/>
              <a:t> (</a:t>
            </a:r>
            <a:r>
              <a:rPr lang="pt-BR" b="1" dirty="0"/>
              <a:t>DEMUX</a:t>
            </a:r>
            <a:r>
              <a:rPr lang="pt-BR" dirty="0"/>
              <a:t>) basicamente inverte a </a:t>
            </a:r>
            <a:r>
              <a:rPr lang="pt-BR" dirty="0" err="1"/>
              <a:t>função</a:t>
            </a:r>
            <a:r>
              <a:rPr lang="pt-BR" dirty="0"/>
              <a:t> da </a:t>
            </a:r>
            <a:r>
              <a:rPr lang="pt-BR" dirty="0" err="1"/>
              <a:t>multiplexação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Ele recebe </a:t>
            </a:r>
            <a:r>
              <a:rPr lang="pt-BR" dirty="0" err="1"/>
              <a:t>informações</a:t>
            </a:r>
            <a:r>
              <a:rPr lang="pt-BR" dirty="0"/>
              <a:t> digitais a partir de uma linha e as distribui para um determinado </a:t>
            </a:r>
            <a:r>
              <a:rPr lang="pt-BR" dirty="0" err="1"/>
              <a:t>número</a:t>
            </a:r>
            <a:r>
              <a:rPr lang="pt-BR" dirty="0"/>
              <a:t> de linhas de </a:t>
            </a:r>
            <a:r>
              <a:rPr lang="pt-BR" dirty="0" err="1"/>
              <a:t>saída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 essa </a:t>
            </a:r>
            <a:r>
              <a:rPr lang="pt-BR" dirty="0" err="1"/>
              <a:t>razão</a:t>
            </a:r>
            <a:r>
              <a:rPr lang="pt-BR" dirty="0"/>
              <a:t>, o </a:t>
            </a:r>
            <a:r>
              <a:rPr lang="pt-BR" dirty="0" err="1"/>
              <a:t>demultiplexador</a:t>
            </a:r>
            <a:r>
              <a:rPr lang="pt-BR" dirty="0"/>
              <a:t> também é conhecido como </a:t>
            </a:r>
            <a:r>
              <a:rPr lang="pt-BR" b="1" dirty="0"/>
              <a:t>distribuidor de dados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803746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B9C2C07A-485E-5FEE-F9E2-4B184D5A4497}"/>
              </a:ext>
            </a:extLst>
          </p:cNvPr>
          <p:cNvSpPr txBox="1">
            <a:spLocks/>
          </p:cNvSpPr>
          <p:nvPr/>
        </p:nvSpPr>
        <p:spPr>
          <a:xfrm>
            <a:off x="186856" y="388627"/>
            <a:ext cx="8229600" cy="4366245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buNone/>
            </a:pPr>
            <a:endParaRPr lang="pt-BR" sz="2000" b="1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pt-B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sz="2000" b="1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effectLst/>
              </a:rPr>
              <a:t>Semana 10: Tema 3. CIRCUITOS COMBINACIONAIS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u="none" strike="noStrike" dirty="0">
              <a:solidFill>
                <a:schemeClr val="bg1"/>
              </a:solidFill>
              <a:effectLst/>
            </a:endParaRPr>
          </a:p>
          <a:p>
            <a:pPr marL="0" indent="0" hangingPunct="1">
              <a:buNone/>
            </a:pPr>
            <a:r>
              <a:rPr lang="pt-BR" sz="1800" dirty="0">
                <a:solidFill>
                  <a:schemeClr val="bg1"/>
                </a:solidFill>
                <a:effectLst/>
              </a:rPr>
              <a:t>3.3 CIRCUITOS MULTIPLEXADOR E DEMULTIPLEXADOR </a:t>
            </a:r>
            <a:endParaRPr lang="pt-BR" sz="1100" dirty="0">
              <a:solidFill>
                <a:schemeClr val="bg1"/>
              </a:solidFill>
              <a:effectLst/>
            </a:endParaRPr>
          </a:p>
          <a:p>
            <a:pPr marL="0" indent="0" hangingPunct="1">
              <a:buNone/>
            </a:pPr>
            <a:endParaRPr lang="pt-BR" sz="1200" dirty="0">
              <a:solidFill>
                <a:schemeClr val="bg1"/>
              </a:solidFill>
              <a:effectLst/>
            </a:endParaRPr>
          </a:p>
          <a:p>
            <a:pPr marL="0" indent="0" hangingPunct="1">
              <a:buFont typeface="Arial"/>
              <a:buNone/>
            </a:pPr>
            <a:endParaRPr lang="pt-BR" b="1" dirty="0">
              <a:solidFill>
                <a:schemeClr val="bg1"/>
              </a:solidFill>
            </a:endParaRPr>
          </a:p>
          <a:p>
            <a:pPr hangingPunct="1"/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07342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2BC1A-EEC2-86BA-6664-288D9D39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 hangingPunct="1"/>
            <a:r>
              <a:rPr lang="pt-BR" sz="4000" dirty="0">
                <a:solidFill>
                  <a:schemeClr val="tx1"/>
                </a:solidFill>
              </a:rPr>
              <a:t>DESMULTIPLEXADORES (DEMUX)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48B2E9-52F3-C279-27A5-AA74198A6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A Figura 6–55 mostra o circuito de um </a:t>
            </a:r>
            <a:r>
              <a:rPr lang="pt-BR" dirty="0" err="1"/>
              <a:t>demultiplexador</a:t>
            </a:r>
            <a:r>
              <a:rPr lang="pt-BR" dirty="0"/>
              <a:t> (DEMUX) de </a:t>
            </a:r>
            <a:r>
              <a:rPr lang="pt-BR" b="1" dirty="0"/>
              <a:t>1 linha para 4 linhas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linha de entrada de dados está conectada em todas as portas </a:t>
            </a:r>
            <a:r>
              <a:rPr lang="pt-BR" b="1" dirty="0"/>
              <a:t>AND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As duas linhas de </a:t>
            </a:r>
            <a:r>
              <a:rPr lang="pt-BR" dirty="0" err="1"/>
              <a:t>seleção</a:t>
            </a:r>
            <a:r>
              <a:rPr lang="pt-BR" dirty="0"/>
              <a:t> de dados habilitam uma porta de cada vez, e os dados que aparecem na linha de entrada de dados passam, </a:t>
            </a:r>
            <a:r>
              <a:rPr lang="pt-BR" dirty="0" err="1"/>
              <a:t>através</a:t>
            </a:r>
            <a:r>
              <a:rPr lang="pt-BR" dirty="0"/>
              <a:t> da porta selecionada, para a linha de </a:t>
            </a:r>
            <a:r>
              <a:rPr lang="pt-BR" dirty="0" err="1"/>
              <a:t>saída</a:t>
            </a:r>
            <a:r>
              <a:rPr lang="pt-BR" dirty="0"/>
              <a:t> de dados associada.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279441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2BC1A-EEC2-86BA-6664-288D9D39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 hangingPunct="1"/>
            <a:r>
              <a:rPr lang="pt-BR" sz="4000" dirty="0">
                <a:solidFill>
                  <a:schemeClr val="tx1"/>
                </a:solidFill>
              </a:rPr>
              <a:t>DESMULTIPLEXADORES (DEMUX)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115117F9-4CAA-2B3D-927E-9BDADFA13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61" y="1740452"/>
            <a:ext cx="7772400" cy="275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6853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2BC1A-EEC2-86BA-6664-288D9D39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 hangingPunct="1"/>
            <a:r>
              <a:rPr lang="pt-BR" sz="4000" b="1" dirty="0">
                <a:solidFill>
                  <a:schemeClr val="tx1"/>
                </a:solidFill>
              </a:rPr>
              <a:t>EXEMPLO 6–18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48B2E9-52F3-C279-27A5-AA74198A6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A forma de onda de entrada de dados em </a:t>
            </a:r>
            <a:r>
              <a:rPr lang="pt-BR" dirty="0" err="1"/>
              <a:t>série</a:t>
            </a:r>
            <a:r>
              <a:rPr lang="pt-BR" dirty="0"/>
              <a:t> e as entradas de </a:t>
            </a:r>
            <a:r>
              <a:rPr lang="pt-BR" dirty="0" err="1"/>
              <a:t>seleção</a:t>
            </a:r>
            <a:r>
              <a:rPr lang="pt-BR" dirty="0"/>
              <a:t> de dados (</a:t>
            </a:r>
            <a:r>
              <a:rPr lang="pt-BR" b="1" dirty="0"/>
              <a:t>S0</a:t>
            </a:r>
            <a:r>
              <a:rPr lang="pt-BR" dirty="0"/>
              <a:t> e </a:t>
            </a:r>
            <a:r>
              <a:rPr lang="pt-BR" b="1" dirty="0"/>
              <a:t>S1</a:t>
            </a:r>
            <a:r>
              <a:rPr lang="pt-BR" dirty="0"/>
              <a:t>) são mostradas na Figura 6–56.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Determine as formas de onda da </a:t>
            </a:r>
            <a:r>
              <a:rPr lang="pt-BR" dirty="0" err="1"/>
              <a:t>saída</a:t>
            </a:r>
            <a:r>
              <a:rPr lang="pt-BR" dirty="0"/>
              <a:t> de dados </a:t>
            </a:r>
            <a:r>
              <a:rPr lang="pt-BR" dirty="0">
                <a:solidFill>
                  <a:srgbClr val="FF0000"/>
                </a:solidFill>
              </a:rPr>
              <a:t>D0</a:t>
            </a:r>
            <a:r>
              <a:rPr lang="pt-BR" dirty="0"/>
              <a:t> a </a:t>
            </a:r>
            <a:r>
              <a:rPr lang="pt-BR" dirty="0">
                <a:solidFill>
                  <a:srgbClr val="FF0000"/>
                </a:solidFill>
              </a:rPr>
              <a:t>D3</a:t>
            </a:r>
            <a:r>
              <a:rPr lang="pt-BR" dirty="0"/>
              <a:t> para o </a:t>
            </a:r>
            <a:r>
              <a:rPr lang="pt-BR" dirty="0" err="1"/>
              <a:t>demultiplexador</a:t>
            </a:r>
            <a:r>
              <a:rPr lang="pt-BR" dirty="0"/>
              <a:t> visto na Figura 6–55.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992170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2BC1A-EEC2-86BA-6664-288D9D39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 hangingPunct="1"/>
            <a:r>
              <a:rPr lang="pt-BR" sz="4000" b="1" dirty="0">
                <a:solidFill>
                  <a:schemeClr val="tx1"/>
                </a:solidFill>
              </a:rPr>
              <a:t>EXEMPLO 6–18</a:t>
            </a:r>
            <a:endParaRPr lang="pt-BR" sz="4000" dirty="0">
              <a:solidFill>
                <a:schemeClr val="tx1"/>
              </a:solidFill>
            </a:endParaRPr>
          </a:p>
        </p:txBody>
      </p:sp>
      <p:pic>
        <p:nvPicPr>
          <p:cNvPr id="5" name="Imagem 4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9A7B605B-C8AF-D5F6-972A-6412003C1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61" y="1394225"/>
            <a:ext cx="7772400" cy="36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8988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B9C2C07A-485E-5FEE-F9E2-4B184D5A4497}"/>
              </a:ext>
            </a:extLst>
          </p:cNvPr>
          <p:cNvSpPr txBox="1">
            <a:spLocks/>
          </p:cNvSpPr>
          <p:nvPr/>
        </p:nvSpPr>
        <p:spPr>
          <a:xfrm>
            <a:off x="186856" y="388627"/>
            <a:ext cx="8229600" cy="4366245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hangingPunct="1">
              <a:buNone/>
            </a:pPr>
            <a:endParaRPr lang="pt-BR" sz="36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BR" sz="6000" b="1" i="0" u="none" strike="noStrike" dirty="0">
              <a:solidFill>
                <a:schemeClr val="bg1"/>
              </a:solidFill>
              <a:effectLst/>
            </a:endParaRPr>
          </a:p>
          <a:p>
            <a:pPr marL="0" indent="0" algn="ctr">
              <a:buNone/>
            </a:pPr>
            <a:r>
              <a:rPr lang="pt-BR" sz="4000" b="1" i="0" u="none" strike="noStrike" dirty="0">
                <a:solidFill>
                  <a:schemeClr val="bg1"/>
                </a:solidFill>
                <a:effectLst/>
              </a:rPr>
              <a:t>ATIVIDADE PRÁTICA</a:t>
            </a:r>
          </a:p>
          <a:p>
            <a:pPr marL="0" indent="0" algn="ctr" hangingPunct="1">
              <a:buFont typeface="Arial"/>
              <a:buNone/>
            </a:pPr>
            <a:endParaRPr lang="pt-BR" sz="4400" b="1" dirty="0">
              <a:solidFill>
                <a:schemeClr val="bg1"/>
              </a:solidFill>
            </a:endParaRPr>
          </a:p>
          <a:p>
            <a:pPr algn="ctr" hangingPunct="1"/>
            <a:endParaRPr lang="pt-B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7424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38B33-6F20-8F87-4AEE-8D84C5DE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Vídeos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05A911-835F-3909-794E-84042F60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b="1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Como funcionam os multiplexadores e para que servem?</a:t>
            </a:r>
          </a:p>
          <a:p>
            <a:endParaRPr lang="pt-BR" sz="2400" b="1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pt-BR" sz="2400" b="1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hlinkClick r:id="rId2"/>
              </a:rPr>
              <a:t>https://www.youtube.com/watch?v=2FtmAINcWFk</a:t>
            </a:r>
            <a:endParaRPr lang="pt-BR" sz="2400" b="1" i="0" u="none" strike="noStrike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pt-BR" b="1" i="0" u="none" strike="noStrike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36028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3C8F3-2E7A-198A-8532-C19309A4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effectLst/>
              </a:rPr>
              <a:t>ATIVIDADE</a:t>
            </a:r>
            <a:endParaRPr lang="pt-BR" sz="8800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5188ED-87FF-1E7B-248A-7ACFB2D0A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pt-BR" sz="9600" u="sng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Acessar o livro:</a:t>
            </a:r>
          </a:p>
          <a:p>
            <a:pPr marL="0" indent="0" algn="just">
              <a:buNone/>
            </a:pPr>
            <a:endParaRPr lang="pt-BR" sz="8000" b="1" dirty="0">
              <a:effectLst/>
              <a:highlight>
                <a:srgbClr val="FFFFFF"/>
              </a:highlight>
            </a:endParaRPr>
          </a:p>
          <a:p>
            <a:pPr marL="0" indent="0" algn="just">
              <a:buNone/>
            </a:pPr>
            <a:r>
              <a:rPr lang="pt-BR" sz="8000" b="1" dirty="0">
                <a:effectLst/>
                <a:highlight>
                  <a:srgbClr val="FFFFFF"/>
                </a:highlight>
              </a:rPr>
              <a:t>VAHID, Frank. Sistemas Digitais: Projeto, </a:t>
            </a:r>
            <a:r>
              <a:rPr lang="pt-BR" sz="8000" b="1" dirty="0" err="1">
                <a:effectLst/>
                <a:highlight>
                  <a:srgbClr val="FFFFFF"/>
                </a:highlight>
              </a:rPr>
              <a:t>Otimização</a:t>
            </a:r>
            <a:r>
              <a:rPr lang="pt-BR" sz="8000" b="1" dirty="0">
                <a:effectLst/>
                <a:highlight>
                  <a:srgbClr val="FFFFFF"/>
                </a:highlight>
              </a:rPr>
              <a:t> e </a:t>
            </a:r>
            <a:r>
              <a:rPr lang="pt-BR" sz="8000" b="1" dirty="0" err="1">
                <a:effectLst/>
                <a:highlight>
                  <a:srgbClr val="FFFFFF"/>
                </a:highlight>
              </a:rPr>
              <a:t>HDLs</a:t>
            </a:r>
            <a:r>
              <a:rPr lang="pt-BR" sz="8000" b="1" dirty="0">
                <a:effectLst/>
                <a:highlight>
                  <a:srgbClr val="FFFFFF"/>
                </a:highlight>
              </a:rPr>
              <a:t> [BV:MB]. </a:t>
            </a:r>
          </a:p>
          <a:p>
            <a:pPr marL="0" indent="0" algn="just">
              <a:buNone/>
            </a:pPr>
            <a:r>
              <a:rPr lang="pt-BR" sz="8000" b="1" dirty="0">
                <a:effectLst/>
                <a:highlight>
                  <a:srgbClr val="FFFFFF"/>
                </a:highlight>
              </a:rPr>
              <a:t>Porto Alegre: Bookman, 2008. </a:t>
            </a:r>
          </a:p>
          <a:p>
            <a:pPr marL="0" indent="0">
              <a:buNone/>
            </a:pPr>
            <a:endParaRPr lang="pt-BR" sz="9600" dirty="0"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6400" dirty="0" err="1">
                <a:effectLst/>
                <a:highlight>
                  <a:srgbClr val="FFFFFF"/>
                </a:highlight>
              </a:rPr>
              <a:t>Disponível</a:t>
            </a:r>
            <a:r>
              <a:rPr lang="pt-BR" sz="6400" dirty="0">
                <a:effectLst/>
                <a:highlight>
                  <a:srgbClr val="FFFFFF"/>
                </a:highlight>
              </a:rPr>
              <a:t> em: </a:t>
            </a:r>
            <a:r>
              <a:rPr lang="pt-BR" sz="6400" dirty="0">
                <a:effectLst/>
                <a:highlight>
                  <a:srgbClr val="FFFFFF"/>
                </a:highlight>
                <a:hlinkClick r:id="rId2"/>
              </a:rPr>
              <a:t>https://integrada.minhabiblioteca.com.br/#/books/9788577802371/cfi/0!/4/2@100:0.00</a:t>
            </a:r>
            <a:r>
              <a:rPr lang="pt-BR" sz="6400" dirty="0">
                <a:effectLst/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pt-BR" sz="9600" dirty="0">
                <a:effectLst/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pt-BR" sz="9600" dirty="0">
                <a:effectLst/>
                <a:highlight>
                  <a:srgbClr val="FFFFFF"/>
                </a:highlight>
              </a:rPr>
              <a:t>Fazer os exercícios 2.72; 2.73; 2.74; 2.78, da </a:t>
            </a:r>
            <a:r>
              <a:rPr lang="pt-BR" sz="9600" b="1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página</a:t>
            </a:r>
            <a:r>
              <a:rPr lang="pt-BR" sz="9600" b="1" dirty="0">
                <a:solidFill>
                  <a:srgbClr val="FF0000"/>
                </a:solidFill>
                <a:highlight>
                  <a:srgbClr val="FFFFFF"/>
                </a:highlight>
              </a:rPr>
              <a:t> 109</a:t>
            </a:r>
            <a:endParaRPr lang="pt-BR" sz="9600" b="1" dirty="0">
              <a:solidFill>
                <a:srgbClr val="FF0000"/>
              </a:solidFill>
              <a:effectLst/>
              <a:highlight>
                <a:srgbClr val="FFFFFF"/>
              </a:highlight>
            </a:endParaRPr>
          </a:p>
          <a:p>
            <a:pPr marL="0" indent="0" algn="just">
              <a:buNone/>
            </a:pPr>
            <a:endParaRPr lang="pt-BR" sz="1600" dirty="0">
              <a:highlight>
                <a:srgbClr val="FFFFFF"/>
              </a:highlight>
            </a:endParaRPr>
          </a:p>
          <a:p>
            <a:pPr marL="0" indent="0" algn="just">
              <a:buNone/>
            </a:pPr>
            <a:endParaRPr lang="pt-BR" dirty="0">
              <a:effectLst/>
              <a:highlight>
                <a:srgbClr val="FFFFFF"/>
              </a:highlight>
            </a:endParaRPr>
          </a:p>
          <a:p>
            <a:pPr marL="0" indent="0" algn="ctr">
              <a:buNone/>
            </a:pPr>
            <a:r>
              <a:rPr lang="pt-BR" sz="1800" dirty="0">
                <a:effectLst/>
                <a:highlight>
                  <a:srgbClr val="FFFFFF"/>
                </a:highlight>
              </a:rPr>
              <a:t> </a:t>
            </a:r>
            <a:endParaRPr lang="pt-BR" sz="1600" dirty="0"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2592262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95EBA-898C-99D7-A565-0C805789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5FE931-58E4-866B-DC55-ABAD36995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200" dirty="0">
                <a:effectLst/>
              </a:rPr>
              <a:t>FLOYD, </a:t>
            </a:r>
            <a:r>
              <a:rPr lang="pt-BR" sz="1200" dirty="0" err="1">
                <a:effectLst/>
              </a:rPr>
              <a:t>THomas</a:t>
            </a:r>
            <a:r>
              <a:rPr lang="pt-BR" sz="1200" dirty="0">
                <a:effectLst/>
              </a:rPr>
              <a:t> L. </a:t>
            </a:r>
            <a:r>
              <a:rPr lang="pt-BR" sz="1200" b="1" dirty="0">
                <a:effectLst/>
              </a:rPr>
              <a:t>Sistemas Digitais: Fundamentos e </a:t>
            </a:r>
            <a:r>
              <a:rPr lang="pt-BR" sz="1200" b="1" dirty="0" err="1">
                <a:effectLst/>
              </a:rPr>
              <a:t>Aplicações</a:t>
            </a:r>
            <a:r>
              <a:rPr lang="pt-BR" sz="1200" dirty="0">
                <a:effectLst/>
              </a:rPr>
              <a:t>. 9 ed. Porto Alegre: Bookman, 2007.</a:t>
            </a:r>
            <a:br>
              <a:rPr lang="pt-BR" sz="1200" dirty="0">
                <a:effectLst/>
              </a:rPr>
            </a:br>
            <a:r>
              <a:rPr lang="pt-BR" sz="1200" dirty="0" err="1">
                <a:effectLst/>
              </a:rPr>
              <a:t>Disponível</a:t>
            </a:r>
            <a:r>
              <a:rPr lang="pt-BR" sz="1200" dirty="0">
                <a:effectLst/>
              </a:rPr>
              <a:t> em: https://</a:t>
            </a:r>
            <a:r>
              <a:rPr lang="pt-BR" sz="1200" dirty="0" err="1">
                <a:effectLst/>
              </a:rPr>
              <a:t>integrada.minhabiblioteca.com.br</a:t>
            </a:r>
            <a:r>
              <a:rPr lang="pt-BR" sz="1200" dirty="0">
                <a:effectLst/>
              </a:rPr>
              <a:t>/#/books/9788577801077/</a:t>
            </a:r>
            <a:r>
              <a:rPr lang="pt-BR" sz="1200" dirty="0" err="1">
                <a:effectLst/>
              </a:rPr>
              <a:t>cfi</a:t>
            </a:r>
            <a:r>
              <a:rPr lang="pt-BR" sz="1200" dirty="0">
                <a:effectLst/>
              </a:rPr>
              <a:t>/0!/4/2@100:0.00 </a:t>
            </a:r>
          </a:p>
          <a:p>
            <a:pPr algn="just"/>
            <a:endParaRPr lang="pt-BR" sz="1200" dirty="0">
              <a:effectLst/>
            </a:endParaRPr>
          </a:p>
          <a:p>
            <a:pPr algn="just"/>
            <a:r>
              <a:rPr lang="pt-BR" sz="1200" dirty="0">
                <a:effectLst/>
              </a:rPr>
              <a:t>VAHID, Frank. </a:t>
            </a:r>
            <a:r>
              <a:rPr lang="pt-BR" sz="1200" b="1" dirty="0">
                <a:effectLst/>
              </a:rPr>
              <a:t>Sistemas Digitais: Projeto, </a:t>
            </a:r>
            <a:r>
              <a:rPr lang="pt-BR" sz="1200" b="1" dirty="0" err="1">
                <a:effectLst/>
              </a:rPr>
              <a:t>Otimização</a:t>
            </a:r>
            <a:r>
              <a:rPr lang="pt-BR" sz="1200" b="1" dirty="0">
                <a:effectLst/>
              </a:rPr>
              <a:t> e </a:t>
            </a:r>
            <a:r>
              <a:rPr lang="pt-BR" sz="1200" b="1" dirty="0" err="1">
                <a:effectLst/>
              </a:rPr>
              <a:t>HDLs</a:t>
            </a:r>
            <a:r>
              <a:rPr lang="pt-BR" sz="1200" dirty="0">
                <a:effectLst/>
              </a:rPr>
              <a:t>. Porto Alegre: Bookman, 2008. </a:t>
            </a:r>
            <a:r>
              <a:rPr lang="pt-BR" sz="1200" dirty="0" err="1">
                <a:effectLst/>
              </a:rPr>
              <a:t>Disponível</a:t>
            </a:r>
            <a:r>
              <a:rPr lang="pt-BR" sz="1200" dirty="0">
                <a:effectLst/>
              </a:rPr>
              <a:t> em: https://</a:t>
            </a:r>
            <a:r>
              <a:rPr lang="pt-BR" sz="1200" dirty="0" err="1">
                <a:effectLst/>
              </a:rPr>
              <a:t>integrada.minhabiblioteca.com.br</a:t>
            </a:r>
            <a:r>
              <a:rPr lang="pt-BR" sz="1200" dirty="0">
                <a:effectLst/>
              </a:rPr>
              <a:t>/#/books/9788577802371/</a:t>
            </a:r>
            <a:r>
              <a:rPr lang="pt-BR" sz="1200" dirty="0" err="1">
                <a:effectLst/>
              </a:rPr>
              <a:t>cfi</a:t>
            </a:r>
            <a:r>
              <a:rPr lang="pt-BR" sz="1200" dirty="0">
                <a:effectLst/>
              </a:rPr>
              <a:t>/0!/4/2@100:0.00 </a:t>
            </a:r>
          </a:p>
          <a:p>
            <a:pPr algn="just"/>
            <a:endParaRPr lang="pt-BR" sz="1200" dirty="0">
              <a:effectLst/>
            </a:endParaRPr>
          </a:p>
          <a:p>
            <a:pPr algn="just"/>
            <a:r>
              <a:rPr lang="pt-BR" sz="1200" dirty="0">
                <a:effectLst/>
              </a:rPr>
              <a:t>WIDMER, Neal S. </a:t>
            </a:r>
            <a:r>
              <a:rPr lang="pt-BR" sz="1200" b="1" dirty="0">
                <a:effectLst/>
              </a:rPr>
              <a:t>Sistemas digitais: </a:t>
            </a:r>
            <a:r>
              <a:rPr lang="pt-BR" sz="1200" b="1" dirty="0" err="1">
                <a:effectLst/>
              </a:rPr>
              <a:t>princípios</a:t>
            </a:r>
            <a:r>
              <a:rPr lang="pt-BR" sz="1200" b="1" dirty="0">
                <a:effectLst/>
              </a:rPr>
              <a:t> e </a:t>
            </a:r>
            <a:r>
              <a:rPr lang="pt-BR" sz="1200" b="1" dirty="0" err="1">
                <a:effectLst/>
              </a:rPr>
              <a:t>aplicações</a:t>
            </a:r>
            <a:r>
              <a:rPr lang="pt-BR" sz="1200" dirty="0">
                <a:effectLst/>
              </a:rPr>
              <a:t>. 12 ed.. São Paulo: Pearson, 2018. </a:t>
            </a:r>
            <a:r>
              <a:rPr lang="pt-BR" sz="1200" dirty="0" err="1">
                <a:effectLst/>
              </a:rPr>
              <a:t>Disponível</a:t>
            </a:r>
            <a:r>
              <a:rPr lang="pt-BR" sz="1200" dirty="0">
                <a:effectLst/>
              </a:rPr>
              <a:t> em: https://</a:t>
            </a:r>
            <a:r>
              <a:rPr lang="pt-BR" sz="1200" dirty="0" err="1">
                <a:effectLst/>
              </a:rPr>
              <a:t>plataforma.bvirtual.com.br</a:t>
            </a:r>
            <a:r>
              <a:rPr lang="pt-BR" sz="1200" dirty="0">
                <a:effectLst/>
              </a:rPr>
              <a:t>/Acervo/</a:t>
            </a:r>
            <a:r>
              <a:rPr lang="pt-BR" sz="1200" dirty="0" err="1">
                <a:effectLst/>
              </a:rPr>
              <a:t>Publicacao</a:t>
            </a:r>
            <a:r>
              <a:rPr lang="pt-BR" sz="1200" dirty="0">
                <a:effectLst/>
              </a:rPr>
              <a:t>/168497 </a:t>
            </a:r>
          </a:p>
        </p:txBody>
      </p:sp>
    </p:spTree>
    <p:extLst>
      <p:ext uri="{BB962C8B-B14F-4D97-AF65-F5344CB8AC3E}">
        <p14:creationId xmlns:p14="http://schemas.microsoft.com/office/powerpoint/2010/main" val="290017478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9CA54-36D3-540B-762B-45D60D35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1AAF06-34BE-8464-0E6C-3E65833D61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>
                <a:effectLst/>
                <a:highlight>
                  <a:srgbClr val="FFFFFF"/>
                </a:highlight>
              </a:rPr>
              <a:t>Pense que </a:t>
            </a:r>
            <a:r>
              <a:rPr lang="pt-BR" sz="2000" dirty="0" err="1">
                <a:effectLst/>
                <a:highlight>
                  <a:srgbClr val="FFFFFF"/>
                </a:highlight>
              </a:rPr>
              <a:t>voce</a:t>
            </a:r>
            <a:r>
              <a:rPr lang="pt-BR" sz="2000" dirty="0">
                <a:effectLst/>
                <a:highlight>
                  <a:srgbClr val="FFFFFF"/>
                </a:highlight>
              </a:rPr>
              <a:t>̂ foi convidado para trabalhar em um projeto de sistema de </a:t>
            </a:r>
            <a:r>
              <a:rPr lang="pt-BR" sz="2000" dirty="0" err="1">
                <a:effectLst/>
                <a:highlight>
                  <a:srgbClr val="FFFFFF"/>
                </a:highlight>
              </a:rPr>
              <a:t>comunicação</a:t>
            </a:r>
            <a:r>
              <a:rPr lang="pt-BR" sz="2000" dirty="0">
                <a:effectLst/>
                <a:highlight>
                  <a:srgbClr val="FFFFFF"/>
                </a:highlight>
              </a:rPr>
              <a:t> para um </a:t>
            </a:r>
            <a:r>
              <a:rPr lang="pt-BR" sz="2000" dirty="0" err="1">
                <a:effectLst/>
                <a:highlight>
                  <a:srgbClr val="FFFFFF"/>
                </a:highlight>
              </a:rPr>
              <a:t>satélite</a:t>
            </a:r>
            <a:r>
              <a:rPr lang="pt-BR" sz="2000" dirty="0">
                <a:effectLst/>
                <a:highlight>
                  <a:srgbClr val="FFFFFF"/>
                </a:highlight>
              </a:rPr>
              <a:t>. </a:t>
            </a:r>
          </a:p>
          <a:p>
            <a:pPr algn="just"/>
            <a:endParaRPr lang="pt-BR" sz="2000" dirty="0">
              <a:highlight>
                <a:srgbClr val="FFFFFF"/>
              </a:highlight>
            </a:endParaRPr>
          </a:p>
          <a:p>
            <a:pPr algn="just"/>
            <a:r>
              <a:rPr lang="pt-BR" sz="2000" dirty="0" err="1">
                <a:effectLst/>
                <a:highlight>
                  <a:srgbClr val="FFFFFF"/>
                </a:highlight>
              </a:rPr>
              <a:t>Vários</a:t>
            </a:r>
            <a:r>
              <a:rPr lang="pt-BR" sz="2000" dirty="0">
                <a:effectLst/>
                <a:highlight>
                  <a:srgbClr val="FFFFFF"/>
                </a:highlight>
              </a:rPr>
              <a:t> computadores devem se comunicar com o </a:t>
            </a:r>
            <a:r>
              <a:rPr lang="pt-BR" sz="2000" dirty="0" err="1">
                <a:effectLst/>
                <a:highlight>
                  <a:srgbClr val="FFFFFF"/>
                </a:highlight>
              </a:rPr>
              <a:t>satélite</a:t>
            </a:r>
            <a:r>
              <a:rPr lang="pt-BR" sz="2000" dirty="0">
                <a:effectLst/>
                <a:highlight>
                  <a:srgbClr val="FFFFFF"/>
                </a:highlight>
              </a:rPr>
              <a:t>, mas </a:t>
            </a:r>
            <a:r>
              <a:rPr lang="pt-BR" sz="2000" dirty="0" err="1">
                <a:effectLst/>
                <a:highlight>
                  <a:srgbClr val="FFFFFF"/>
                </a:highlight>
              </a:rPr>
              <a:t>so</a:t>
            </a:r>
            <a:r>
              <a:rPr lang="pt-BR" sz="2000" dirty="0">
                <a:effectLst/>
                <a:highlight>
                  <a:srgbClr val="FFFFFF"/>
                </a:highlight>
              </a:rPr>
              <a:t>́ há uma linha (uma caminho) de transmissão </a:t>
            </a:r>
            <a:r>
              <a:rPr lang="pt-BR" sz="200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da Terra para o </a:t>
            </a:r>
            <a:r>
              <a:rPr lang="pt-BR" sz="200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satélite</a:t>
            </a:r>
            <a:r>
              <a:rPr lang="pt-BR" sz="2000" dirty="0">
                <a:effectLst/>
                <a:highlight>
                  <a:srgbClr val="FFFFFF"/>
                </a:highlight>
              </a:rPr>
              <a:t>. </a:t>
            </a:r>
          </a:p>
          <a:p>
            <a:pPr algn="just"/>
            <a:endParaRPr lang="pt-BR" sz="2000" dirty="0">
              <a:highlight>
                <a:srgbClr val="FFFFFF"/>
              </a:highlight>
            </a:endParaRPr>
          </a:p>
          <a:p>
            <a:pPr algn="just"/>
            <a:r>
              <a:rPr lang="pt-BR" sz="2000" b="1" dirty="0">
                <a:effectLst/>
                <a:highlight>
                  <a:srgbClr val="FFFFFF"/>
                </a:highlight>
              </a:rPr>
              <a:t>Que tipo de circuitos </a:t>
            </a:r>
            <a:r>
              <a:rPr lang="pt-BR" sz="2000" b="1" dirty="0" err="1">
                <a:effectLst/>
                <a:highlight>
                  <a:srgbClr val="FFFFFF"/>
                </a:highlight>
              </a:rPr>
              <a:t>lógicos</a:t>
            </a:r>
            <a:r>
              <a:rPr lang="pt-BR" sz="2000" b="1" dirty="0">
                <a:effectLst/>
                <a:highlight>
                  <a:srgbClr val="FFFFFF"/>
                </a:highlight>
              </a:rPr>
              <a:t> </a:t>
            </a:r>
            <a:r>
              <a:rPr lang="pt-BR" sz="2000" b="1" dirty="0" err="1">
                <a:effectLst/>
                <a:highlight>
                  <a:srgbClr val="FFFFFF"/>
                </a:highlight>
              </a:rPr>
              <a:t>voce</a:t>
            </a:r>
            <a:r>
              <a:rPr lang="pt-BR" sz="2000" b="1" dirty="0">
                <a:effectLst/>
                <a:highlight>
                  <a:srgbClr val="FFFFFF"/>
                </a:highlight>
              </a:rPr>
              <a:t>̂ poderia usar para permitir que em cada momento um computador esteja selecionado para se comunicar com o </a:t>
            </a:r>
            <a:r>
              <a:rPr lang="pt-BR" sz="2000" b="1" dirty="0" err="1">
                <a:effectLst/>
                <a:highlight>
                  <a:srgbClr val="FFFFFF"/>
                </a:highlight>
              </a:rPr>
              <a:t>satélite</a:t>
            </a:r>
            <a:r>
              <a:rPr lang="pt-BR" sz="2000" b="1" dirty="0">
                <a:effectLst/>
                <a:highlight>
                  <a:srgbClr val="FFFFFF"/>
                </a:highlight>
              </a:rPr>
              <a:t>?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42186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B9C2C07A-485E-5FEE-F9E2-4B184D5A4497}"/>
              </a:ext>
            </a:extLst>
          </p:cNvPr>
          <p:cNvSpPr txBox="1">
            <a:spLocks/>
          </p:cNvSpPr>
          <p:nvPr/>
        </p:nvSpPr>
        <p:spPr>
          <a:xfrm>
            <a:off x="186856" y="388627"/>
            <a:ext cx="8229600" cy="4366245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hangingPunct="1">
              <a:buNone/>
            </a:pPr>
            <a:endParaRPr lang="pt-BR" sz="3600" b="1" dirty="0">
              <a:solidFill>
                <a:schemeClr val="bg1"/>
              </a:solidFill>
            </a:endParaRPr>
          </a:p>
          <a:p>
            <a:pPr marL="0" indent="0" algn="ctr" hangingPunct="1">
              <a:buNone/>
            </a:pPr>
            <a:endParaRPr lang="pt-BR" sz="36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BR" sz="3600" b="1" dirty="0">
                <a:solidFill>
                  <a:schemeClr val="bg1"/>
                </a:solidFill>
                <a:effectLst/>
              </a:rPr>
              <a:t>CIRCUITOS MULTIPLEXADOR </a:t>
            </a:r>
          </a:p>
          <a:p>
            <a:pPr marL="0" indent="0" algn="ctr">
              <a:buNone/>
            </a:pPr>
            <a:r>
              <a:rPr lang="pt-BR" sz="3600" b="1" dirty="0">
                <a:solidFill>
                  <a:schemeClr val="bg1"/>
                </a:solidFill>
                <a:effectLst/>
              </a:rPr>
              <a:t>E </a:t>
            </a:r>
          </a:p>
          <a:p>
            <a:pPr marL="0" indent="0" algn="ctr">
              <a:buNone/>
            </a:pPr>
            <a:r>
              <a:rPr lang="pt-BR" sz="3600" b="1" dirty="0">
                <a:solidFill>
                  <a:schemeClr val="bg1"/>
                </a:solidFill>
                <a:effectLst/>
              </a:rPr>
              <a:t>DEMULTIPLEXADOR </a:t>
            </a:r>
          </a:p>
        </p:txBody>
      </p:sp>
    </p:spTree>
    <p:extLst>
      <p:ext uri="{BB962C8B-B14F-4D97-AF65-F5344CB8AC3E}">
        <p14:creationId xmlns:p14="http://schemas.microsoft.com/office/powerpoint/2010/main" val="8537806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B9C2C07A-485E-5FEE-F9E2-4B184D5A4497}"/>
              </a:ext>
            </a:extLst>
          </p:cNvPr>
          <p:cNvSpPr txBox="1">
            <a:spLocks/>
          </p:cNvSpPr>
          <p:nvPr/>
        </p:nvSpPr>
        <p:spPr>
          <a:xfrm>
            <a:off x="186856" y="388627"/>
            <a:ext cx="8229600" cy="4366245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hangingPunct="1">
              <a:buNone/>
            </a:pPr>
            <a:endParaRPr lang="pt-BR" sz="3600" b="1" dirty="0">
              <a:solidFill>
                <a:schemeClr val="bg1"/>
              </a:solidFill>
            </a:endParaRPr>
          </a:p>
          <a:p>
            <a:pPr marL="0" indent="0" algn="ctr" hangingPunct="1">
              <a:buNone/>
            </a:pPr>
            <a:endParaRPr lang="pt-BR" sz="3600" b="1" dirty="0">
              <a:solidFill>
                <a:schemeClr val="bg1"/>
              </a:solidFill>
            </a:endParaRPr>
          </a:p>
          <a:p>
            <a:pPr marL="0" indent="0" algn="ctr" hangingPunct="1">
              <a:buNone/>
            </a:pPr>
            <a:r>
              <a:rPr lang="pt-BR" sz="3600" b="1" dirty="0">
                <a:solidFill>
                  <a:schemeClr val="bg1"/>
                </a:solidFill>
              </a:rPr>
              <a:t>MULTIPLEXADORES </a:t>
            </a:r>
          </a:p>
          <a:p>
            <a:pPr marL="0" indent="0" algn="ctr" hangingPunct="1">
              <a:buNone/>
            </a:pPr>
            <a:r>
              <a:rPr lang="pt-BR" sz="3600" b="1" dirty="0">
                <a:solidFill>
                  <a:schemeClr val="bg1"/>
                </a:solidFill>
              </a:rPr>
              <a:t>(SELETORES DE DADOS)</a:t>
            </a:r>
          </a:p>
        </p:txBody>
      </p:sp>
    </p:spTree>
    <p:extLst>
      <p:ext uri="{BB962C8B-B14F-4D97-AF65-F5344CB8AC3E}">
        <p14:creationId xmlns:p14="http://schemas.microsoft.com/office/powerpoint/2010/main" val="24185131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9B6C1-B611-2C2B-C10E-D2B6DC93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MULTIPLEXADORES (MUX)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069BD3-7D3E-6C70-339C-EA5A41B92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pt-BR" dirty="0"/>
              <a:t>Um multiplexador (</a:t>
            </a:r>
            <a:r>
              <a:rPr lang="pt-BR" b="1" dirty="0"/>
              <a:t>MUX</a:t>
            </a:r>
            <a:r>
              <a:rPr lang="pt-BR" dirty="0"/>
              <a:t>) é um dispositivo que permite que </a:t>
            </a:r>
            <a:r>
              <a:rPr lang="pt-BR" dirty="0" err="1"/>
              <a:t>informações</a:t>
            </a:r>
            <a:r>
              <a:rPr lang="pt-BR" dirty="0"/>
              <a:t> digitais de diversas fontes sejam encaminhadas para uma </a:t>
            </a:r>
            <a:r>
              <a:rPr lang="pt-BR" dirty="0" err="1"/>
              <a:t>única</a:t>
            </a:r>
            <a:r>
              <a:rPr lang="pt-BR" dirty="0"/>
              <a:t> linha para serem transmitidas nessa linha para um destino comum.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Um multiplexador </a:t>
            </a:r>
            <a:r>
              <a:rPr lang="pt-BR" dirty="0" err="1"/>
              <a:t>básico</a:t>
            </a:r>
            <a:r>
              <a:rPr lang="pt-BR" dirty="0"/>
              <a:t> tem </a:t>
            </a:r>
            <a:r>
              <a:rPr lang="pt-BR" dirty="0" err="1"/>
              <a:t>várias</a:t>
            </a:r>
            <a:r>
              <a:rPr lang="pt-BR" dirty="0"/>
              <a:t> linhas de entrada de dados e uma </a:t>
            </a:r>
            <a:r>
              <a:rPr lang="pt-BR" dirty="0" err="1"/>
              <a:t>única</a:t>
            </a:r>
            <a:r>
              <a:rPr lang="pt-BR" dirty="0"/>
              <a:t> linha de </a:t>
            </a:r>
            <a:r>
              <a:rPr lang="pt-BR" dirty="0" err="1"/>
              <a:t>saída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Ele também possui entradas de </a:t>
            </a:r>
            <a:r>
              <a:rPr lang="pt-BR" dirty="0" err="1"/>
              <a:t>seleção</a:t>
            </a:r>
            <a:r>
              <a:rPr lang="pt-BR" dirty="0"/>
              <a:t> de dados, as quais permitem que os dados digitais de quaisquer entradas sejam comutados para a linha de </a:t>
            </a:r>
            <a:r>
              <a:rPr lang="pt-BR" dirty="0" err="1"/>
              <a:t>saída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Os multiplexadores também são conhecidos como </a:t>
            </a:r>
            <a:r>
              <a:rPr lang="pt-BR" b="1" dirty="0"/>
              <a:t>seletores de dados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4084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9B6C1-B611-2C2B-C10E-D2B6DC93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MULTIPLEXADORES (MUX)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069BD3-7D3E-6C70-339C-EA5A41B92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A Figura 6–46 mostra o </a:t>
            </a:r>
            <a:r>
              <a:rPr lang="pt-BR" dirty="0" err="1"/>
              <a:t>símbolo</a:t>
            </a:r>
            <a:r>
              <a:rPr lang="pt-BR" dirty="0"/>
              <a:t> </a:t>
            </a:r>
            <a:r>
              <a:rPr lang="pt-BR" dirty="0" err="1"/>
              <a:t>lógico</a:t>
            </a:r>
            <a:r>
              <a:rPr lang="pt-BR" dirty="0"/>
              <a:t> para um multiplexador (MUX) de 4 bits.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Observe que existem </a:t>
            </a:r>
            <a:r>
              <a:rPr lang="pt-BR" b="1" dirty="0"/>
              <a:t>duas linhas de </a:t>
            </a:r>
            <a:r>
              <a:rPr lang="pt-BR" b="1" dirty="0" err="1"/>
              <a:t>seleção</a:t>
            </a:r>
            <a:r>
              <a:rPr lang="pt-BR" b="1" dirty="0"/>
              <a:t> de dados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porque com dois bits de </a:t>
            </a:r>
            <a:r>
              <a:rPr lang="pt-BR" dirty="0" err="1">
                <a:solidFill>
                  <a:srgbClr val="FF0000"/>
                </a:solidFill>
              </a:rPr>
              <a:t>seleção</a:t>
            </a:r>
            <a:r>
              <a:rPr lang="pt-BR" dirty="0"/>
              <a:t>, </a:t>
            </a:r>
            <a:r>
              <a:rPr lang="pt-BR" b="1" dirty="0"/>
              <a:t>qualquer uma das quatro linhas de entrada de dados pode ser selecionada</a:t>
            </a:r>
          </a:p>
        </p:txBody>
      </p:sp>
    </p:spTree>
    <p:extLst>
      <p:ext uri="{BB962C8B-B14F-4D97-AF65-F5344CB8AC3E}">
        <p14:creationId xmlns:p14="http://schemas.microsoft.com/office/powerpoint/2010/main" val="9617829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9B6C1-B611-2C2B-C10E-D2B6DC93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MULTIPLEXADORES (MUX)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87D64F76-4206-DC1F-9F2E-934E3252F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61" y="1500926"/>
            <a:ext cx="7772400" cy="31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469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9B6C1-B611-2C2B-C10E-D2B6DC93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MULTIPLEXADORES (MUX)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069BD3-7D3E-6C70-339C-EA5A41B92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000" dirty="0"/>
              <a:t>Na Figura 6–46, um </a:t>
            </a:r>
            <a:r>
              <a:rPr lang="pt-BR" sz="2000" dirty="0" err="1"/>
              <a:t>código</a:t>
            </a:r>
            <a:r>
              <a:rPr lang="pt-BR" sz="2000" dirty="0"/>
              <a:t> de 2 bits nas entradas de </a:t>
            </a:r>
            <a:r>
              <a:rPr lang="pt-BR" sz="2000" dirty="0" err="1"/>
              <a:t>seleção</a:t>
            </a:r>
            <a:r>
              <a:rPr lang="pt-BR" sz="2000" dirty="0"/>
              <a:t> de dados (</a:t>
            </a:r>
            <a:r>
              <a:rPr lang="pt-BR" sz="2000" dirty="0" err="1"/>
              <a:t>S</a:t>
            </a:r>
            <a:r>
              <a:rPr lang="pt-BR" sz="2000" dirty="0"/>
              <a:t>) permitem que o dado na entrada selecionada passe para a </a:t>
            </a:r>
            <a:r>
              <a:rPr lang="pt-BR" sz="2000" dirty="0" err="1"/>
              <a:t>saída</a:t>
            </a:r>
            <a:r>
              <a:rPr lang="pt-BR" sz="2000" dirty="0"/>
              <a:t> de dados.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/>
              <a:t>Se um </a:t>
            </a:r>
            <a:r>
              <a:rPr lang="pt-BR" sz="2000" b="1" dirty="0" err="1"/>
              <a:t>binário</a:t>
            </a:r>
            <a:r>
              <a:rPr lang="pt-BR" sz="2000" b="1" dirty="0"/>
              <a:t> 0 (S1 = 0 e S0 = 0) </a:t>
            </a:r>
            <a:r>
              <a:rPr lang="pt-BR" sz="2000" dirty="0"/>
              <a:t>for aplicado nas linhas de </a:t>
            </a:r>
            <a:r>
              <a:rPr lang="pt-BR" sz="2000" dirty="0" err="1"/>
              <a:t>seleção</a:t>
            </a:r>
            <a:r>
              <a:rPr lang="pt-BR" sz="2000" dirty="0"/>
              <a:t> de dados, o dado na entrada D0 aparece na linha de </a:t>
            </a:r>
            <a:r>
              <a:rPr lang="pt-BR" sz="2000" dirty="0" err="1"/>
              <a:t>saída</a:t>
            </a:r>
            <a:r>
              <a:rPr lang="pt-BR" sz="2000" dirty="0"/>
              <a:t> de dados.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/>
              <a:t>Se um </a:t>
            </a:r>
            <a:r>
              <a:rPr lang="pt-BR" sz="2000" b="1" dirty="0" err="1"/>
              <a:t>binário</a:t>
            </a:r>
            <a:r>
              <a:rPr lang="pt-BR" sz="2000" b="1" dirty="0"/>
              <a:t> 1 (S1 = 0 e S0 = 1) </a:t>
            </a:r>
            <a:r>
              <a:rPr lang="pt-BR" sz="2000" dirty="0"/>
              <a:t>for aplicado nas linhas de </a:t>
            </a:r>
            <a:r>
              <a:rPr lang="pt-BR" sz="2000" dirty="0" err="1"/>
              <a:t>seleção</a:t>
            </a:r>
            <a:r>
              <a:rPr lang="pt-BR" sz="2000" dirty="0"/>
              <a:t> de dados, o dado na entrada D1 aparece na linha de </a:t>
            </a:r>
            <a:r>
              <a:rPr lang="pt-BR" sz="2000" dirty="0" err="1"/>
              <a:t>saída</a:t>
            </a:r>
            <a:r>
              <a:rPr lang="pt-BR" sz="2000" dirty="0"/>
              <a:t> de dados. </a:t>
            </a:r>
          </a:p>
        </p:txBody>
      </p:sp>
    </p:spTree>
    <p:extLst>
      <p:ext uri="{BB962C8B-B14F-4D97-AF65-F5344CB8AC3E}">
        <p14:creationId xmlns:p14="http://schemas.microsoft.com/office/powerpoint/2010/main" val="1454364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97a7fb6-9777-4377-b9e3-f237fe78fe78">
      <Terms xmlns="http://schemas.microsoft.com/office/infopath/2007/PartnerControls"/>
    </lcf76f155ced4ddcb4097134ff3c332f>
    <TaxCatchAll xmlns="93577d7a-5f02-4630-922e-f09338a9bce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8B88B489F286B4B8BA54BD469AAE54D" ma:contentTypeVersion="12" ma:contentTypeDescription="Crie um novo documento." ma:contentTypeScope="" ma:versionID="7fb851b022a2018d1ceaa66376bac48e">
  <xsd:schema xmlns:xsd="http://www.w3.org/2001/XMLSchema" xmlns:xs="http://www.w3.org/2001/XMLSchema" xmlns:p="http://schemas.microsoft.com/office/2006/metadata/properties" xmlns:ns2="797a7fb6-9777-4377-b9e3-f237fe78fe78" xmlns:ns3="93577d7a-5f02-4630-922e-f09338a9bce8" targetNamespace="http://schemas.microsoft.com/office/2006/metadata/properties" ma:root="true" ma:fieldsID="109c0414af09266a1e60260fc50cdae3" ns2:_="" ns3:_="">
    <xsd:import namespace="797a7fb6-9777-4377-b9e3-f237fe78fe78"/>
    <xsd:import namespace="93577d7a-5f02-4630-922e-f09338a9b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7a7fb6-9777-4377-b9e3-f237fe78fe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97775bfb-6ca5-4830-96af-bb76916be1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77d7a-5f02-4630-922e-f09338a9bce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929f63cd-23af-4589-a3fe-b2dac90dd187}" ma:internalName="TaxCatchAll" ma:showField="CatchAllData" ma:web="93577d7a-5f02-4630-922e-f09338a9b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2F17D8-2FFD-4DF7-943D-35FD7A520354}"/>
</file>

<file path=docProps/app.xml><?xml version="1.0" encoding="utf-8"?>
<Properties xmlns="http://schemas.openxmlformats.org/officeDocument/2006/extended-properties" xmlns:vt="http://schemas.openxmlformats.org/officeDocument/2006/docPropsVTypes">
  <TotalTime>4548</TotalTime>
  <Words>1057</Words>
  <Application>Microsoft Macintosh PowerPoint</Application>
  <PresentationFormat>Apresentação na tela (16:9)</PresentationFormat>
  <Paragraphs>119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Big Shoulders Display Black</vt:lpstr>
      <vt:lpstr>Calibri</vt:lpstr>
      <vt:lpstr>Roboto</vt:lpstr>
      <vt:lpstr>Office Theme</vt:lpstr>
      <vt:lpstr>Apresentação do PowerPoint</vt:lpstr>
      <vt:lpstr>Apresentação do PowerPoint</vt:lpstr>
      <vt:lpstr>Introdução</vt:lpstr>
      <vt:lpstr>Apresentação do PowerPoint</vt:lpstr>
      <vt:lpstr>Apresentação do PowerPoint</vt:lpstr>
      <vt:lpstr>MULTIPLEXADORES (MUX)</vt:lpstr>
      <vt:lpstr>MULTIPLEXADORES (MUX)</vt:lpstr>
      <vt:lpstr>MULTIPLEXADORES (MUX)</vt:lpstr>
      <vt:lpstr>MULTIPLEXADORES (MUX)</vt:lpstr>
      <vt:lpstr>MULTIPLEXADORES (MUX)</vt:lpstr>
      <vt:lpstr>MULTIPLEXADORES (MUX)</vt:lpstr>
      <vt:lpstr>MULTIPLEXADORES (MUX)</vt:lpstr>
      <vt:lpstr>MULTIPLEXADORES (MUX)</vt:lpstr>
      <vt:lpstr>MULTIPLEXADORES (MUX)</vt:lpstr>
      <vt:lpstr>MULTIPLEXADORES (MUX)</vt:lpstr>
      <vt:lpstr>EXEMPLO 6–15</vt:lpstr>
      <vt:lpstr>Apresentação do PowerPoint</vt:lpstr>
      <vt:lpstr>Apresentação do PowerPoint</vt:lpstr>
      <vt:lpstr>DESMULTIPLEXADORES (DEMUX)</vt:lpstr>
      <vt:lpstr>DESMULTIPLEXADORES (DEMUX)</vt:lpstr>
      <vt:lpstr>DESMULTIPLEXADORES (DEMUX)</vt:lpstr>
      <vt:lpstr>EXEMPLO 6–18</vt:lpstr>
      <vt:lpstr>EXEMPLO 6–18</vt:lpstr>
      <vt:lpstr>Apresentação do PowerPoint</vt:lpstr>
      <vt:lpstr>Vídeos</vt:lpstr>
      <vt:lpstr>ATIVIDADE</vt:lpstr>
      <vt:lpstr>Bibliografia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Eduardo Tourinho</cp:lastModifiedBy>
  <cp:revision>212</cp:revision>
  <dcterms:modified xsi:type="dcterms:W3CDTF">2024-05-17T00:10:39Z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