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315" r:id="rId4"/>
    <p:sldId id="366" r:id="rId5"/>
    <p:sldId id="299" r:id="rId6"/>
    <p:sldId id="314" r:id="rId7"/>
    <p:sldId id="313" r:id="rId8"/>
    <p:sldId id="316" r:id="rId9"/>
    <p:sldId id="345" r:id="rId10"/>
    <p:sldId id="367" r:id="rId11"/>
    <p:sldId id="301" r:id="rId12"/>
    <p:sldId id="349" r:id="rId13"/>
    <p:sldId id="303" r:id="rId14"/>
    <p:sldId id="354" r:id="rId15"/>
    <p:sldId id="351" r:id="rId16"/>
    <p:sldId id="304" r:id="rId17"/>
    <p:sldId id="352" r:id="rId18"/>
    <p:sldId id="356" r:id="rId19"/>
    <p:sldId id="353" r:id="rId20"/>
    <p:sldId id="360" r:id="rId21"/>
    <p:sldId id="358" r:id="rId22"/>
    <p:sldId id="347" r:id="rId23"/>
    <p:sldId id="348" r:id="rId24"/>
    <p:sldId id="361" r:id="rId25"/>
    <p:sldId id="308" r:id="rId26"/>
    <p:sldId id="309" r:id="rId27"/>
    <p:sldId id="417" r:id="rId28"/>
    <p:sldId id="368" r:id="rId29"/>
    <p:sldId id="420" r:id="rId30"/>
    <p:sldId id="421" r:id="rId31"/>
    <p:sldId id="422" r:id="rId32"/>
    <p:sldId id="423" r:id="rId33"/>
    <p:sldId id="424" r:id="rId34"/>
    <p:sldId id="320" r:id="rId35"/>
    <p:sldId id="363" r:id="rId36"/>
    <p:sldId id="370" r:id="rId37"/>
    <p:sldId id="371" r:id="rId38"/>
    <p:sldId id="372" r:id="rId39"/>
    <p:sldId id="373" r:id="rId40"/>
    <p:sldId id="374" r:id="rId41"/>
    <p:sldId id="375" r:id="rId42"/>
    <p:sldId id="369" r:id="rId43"/>
    <p:sldId id="322" r:id="rId44"/>
    <p:sldId id="323" r:id="rId45"/>
    <p:sldId id="324" r:id="rId46"/>
    <p:sldId id="333" r:id="rId47"/>
    <p:sldId id="334" r:id="rId48"/>
    <p:sldId id="335" r:id="rId49"/>
    <p:sldId id="336" r:id="rId50"/>
    <p:sldId id="337" r:id="rId51"/>
    <p:sldId id="325" r:id="rId52"/>
    <p:sldId id="425" r:id="rId53"/>
    <p:sldId id="426" r:id="rId54"/>
    <p:sldId id="364" r:id="rId55"/>
    <p:sldId id="259" r:id="rId5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iAiLrPbT3ci0Tlw/hHFb0dnYsp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9" autoAdjust="0"/>
    <p:restoredTop sz="94249" autoAdjust="0"/>
  </p:normalViewPr>
  <p:slideViewPr>
    <p:cSldViewPr snapToGrid="0">
      <p:cViewPr varScale="1">
        <p:scale>
          <a:sx n="65" d="100"/>
          <a:sy n="65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D6A01-C884-456A-B64E-00411D58FB00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017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f1c1062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bf1c1062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D9C80-AC94-4F1F-9687-9C82814FA82D}" type="datetimeFigureOut">
              <a:rPr lang="pt-BR"/>
              <a:pPr>
                <a:defRPr/>
              </a:pPr>
              <a:t>26/10/2022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0D8BA-3682-4A56-9BD6-9385879424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0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Unidade Central de Processamento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50031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Arquitetura do Processador</a:t>
            </a:r>
          </a:p>
        </p:txBody>
      </p:sp>
      <p:pic>
        <p:nvPicPr>
          <p:cNvPr id="3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FD97450-0C5F-47B6-8E2B-A62693B9580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Um processador pode ser dividido em vários blocos: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b="1" dirty="0"/>
              <a:t>Unidades de execução</a:t>
            </a:r>
            <a:r>
              <a:rPr lang="pt-BR" sz="1800" dirty="0"/>
              <a:t> (operacional)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Contêm o hardware que executa as instruções, inclusive os responsáveis pela busca e decodificação;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b="1" dirty="0"/>
              <a:t>Banco de registradores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Pequena área de armazenamento para os dados sobre os quais o processador opera, possibilitando acesso rápido;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b="1" dirty="0"/>
              <a:t>Unidade de controle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Responsável pelo controle dos elementos do processador, determinando instruções a serem executadas e quais operações são necessárias para executar cada instrução;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001ED55-1ECE-4F77-806F-251F0017972B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A58ACD10-7E10-4DBB-9BF8-5D0851AAF0A8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182BE788-B3C6-48C3-996C-0D66A381A0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Executa ações sobre dados que são especificadas pelas instruções do computador;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porte de um processador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600" dirty="0"/>
              <a:t>O número, tamanho e uso dos registradores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600" dirty="0"/>
              <a:t>quantidade e tipo de operações que a unidade lógica e aritmética realiza</a:t>
            </a:r>
          </a:p>
          <a:p>
            <a:pPr marL="269875" eaLnBrk="1" hangingPunct="1">
              <a:spcBef>
                <a:spcPts val="600"/>
              </a:spcBef>
              <a:spcAft>
                <a:spcPts val="600"/>
              </a:spcAft>
              <a:tabLst>
                <a:tab pos="531813" algn="l"/>
              </a:tabLst>
            </a:pPr>
            <a:r>
              <a:rPr lang="pt-BR" sz="2200" b="1" dirty="0"/>
              <a:t>Unidade lógica e aritmética (ULA)</a:t>
            </a:r>
          </a:p>
          <a:p>
            <a:pPr marL="525463" lvl="1" algn="just" eaLnBrk="1" hangingPunct="1">
              <a:spcBef>
                <a:spcPts val="600"/>
              </a:spcBef>
              <a:spcAft>
                <a:spcPts val="600"/>
              </a:spcAft>
              <a:tabLst>
                <a:tab pos="531813" algn="l"/>
              </a:tabLst>
            </a:pPr>
            <a:r>
              <a:rPr lang="pt-BR" sz="1800" dirty="0"/>
              <a:t>Realiza operações 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aritméticas</a:t>
            </a:r>
            <a:r>
              <a:rPr lang="pt-BR" sz="1800" dirty="0"/>
              <a:t> e operações 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lógicas</a:t>
            </a:r>
            <a:r>
              <a:rPr lang="pt-BR" sz="1800" dirty="0"/>
              <a:t> sobre um ou mais </a:t>
            </a:r>
            <a:r>
              <a:rPr lang="pt-BR" sz="1800" dirty="0" err="1"/>
              <a:t>operandos</a:t>
            </a:r>
            <a:r>
              <a:rPr lang="pt-BR" sz="1800" dirty="0"/>
              <a:t>;</a:t>
            </a:r>
          </a:p>
          <a:p>
            <a:pPr marL="525463" lvl="1" algn="just" eaLnBrk="1" hangingPunct="1">
              <a:spcBef>
                <a:spcPts val="600"/>
              </a:spcBef>
              <a:spcAft>
                <a:spcPts val="600"/>
              </a:spcAft>
              <a:tabLst>
                <a:tab pos="531813" algn="l"/>
              </a:tabLst>
            </a:pPr>
            <a:r>
              <a:rPr lang="pt-BR" sz="1800" dirty="0"/>
              <a:t>As operações da ULA são, geralmente, simples;</a:t>
            </a:r>
          </a:p>
          <a:p>
            <a:pPr marL="763588"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tabLst>
                <a:tab pos="531813" algn="l"/>
              </a:tabLst>
            </a:pPr>
            <a:r>
              <a:rPr lang="pt-BR" sz="1600" dirty="0"/>
              <a:t>Funções mais complexas, exigidas pelas instruções de máquina, são realizadas pela ativação seqüencial das várias operações básicas disponíveis;</a:t>
            </a:r>
          </a:p>
          <a:p>
            <a:pPr marL="525463" lvl="1" algn="just" eaLnBrk="1" hangingPunct="1">
              <a:spcBef>
                <a:spcPts val="600"/>
              </a:spcBef>
              <a:spcAft>
                <a:spcPts val="600"/>
              </a:spcAft>
              <a:tabLst>
                <a:tab pos="531813" algn="l"/>
              </a:tabLst>
            </a:pPr>
            <a:br>
              <a:rPr lang="pt-BR" sz="1800" dirty="0"/>
            </a:br>
            <a:endParaRPr lang="pt-BR" sz="14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82189D7-41BE-4AE3-A28D-2832C860EF86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Unidade operacional</a:t>
            </a:r>
          </a:p>
        </p:txBody>
      </p:sp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6B89A496-ED80-4154-95EC-BDBCB7402900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B442BE06-B88A-4AA5-8FA7-CDCD6BDBB09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 ULA se caracteriza por: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comprimento em bits dos </a:t>
            </a:r>
            <a:r>
              <a:rPr lang="pt-BR" sz="1600" dirty="0" err="1"/>
              <a:t>operandos</a:t>
            </a:r>
            <a:endParaRPr lang="pt-BR" sz="1600" dirty="0"/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número e tipo de operações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códigos de condição gerados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endParaRPr lang="pt-BR" sz="16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929B0FA-D2B5-4C95-BD4C-EF863CC5D99E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8" name="Imagem 7" descr="digitalizar0002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06293" y="1142984"/>
            <a:ext cx="4751723" cy="2786082"/>
          </a:xfrm>
          <a:prstGeom prst="rect">
            <a:avLst/>
          </a:prstGeom>
        </p:spPr>
      </p:pic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2A3E5F8E-BF85-41F1-B2D0-E4A42FF356F6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A2C71213-5407-4181-B61B-631AFEC6F14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800" dirty="0"/>
              <a:t>Códigos de condição gerados: indicações sobre as operações realizadas: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Overflow: resultado de uma operação não pode ser representada no espaço disponível (tamanho da palavra insuficiente);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	Sinal: indica se o resultado da operação é negativo ou positivo;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	</a:t>
            </a:r>
            <a:r>
              <a:rPr lang="pt-BR" sz="1600" dirty="0" err="1"/>
              <a:t>Carry</a:t>
            </a:r>
            <a:r>
              <a:rPr lang="pt-BR" sz="1600" dirty="0"/>
              <a:t>: dependendo da operação realizada (soma ou subtração) pode representar o bit de </a:t>
            </a:r>
            <a:r>
              <a:rPr lang="pt-BR" sz="1600" dirty="0" err="1"/>
              <a:t>vai-um</a:t>
            </a:r>
            <a:r>
              <a:rPr lang="pt-BR" sz="1600" dirty="0"/>
              <a:t> (</a:t>
            </a:r>
            <a:r>
              <a:rPr lang="pt-BR" sz="1600" dirty="0" err="1"/>
              <a:t>carry-out</a:t>
            </a:r>
            <a:r>
              <a:rPr lang="pt-BR" sz="1600" dirty="0"/>
              <a:t>) ou </a:t>
            </a:r>
            <a:r>
              <a:rPr lang="pt-BR" sz="1600" dirty="0" err="1"/>
              <a:t>vem-um</a:t>
            </a:r>
            <a:r>
              <a:rPr lang="pt-BR" sz="1600" dirty="0"/>
              <a:t> (</a:t>
            </a:r>
            <a:r>
              <a:rPr lang="pt-BR" sz="1600" dirty="0" err="1"/>
              <a:t>borrow-out</a:t>
            </a:r>
            <a:r>
              <a:rPr lang="pt-BR" sz="1600" dirty="0"/>
              <a:t>);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Zero: indica se o resultado da operação realizada é nulo.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endParaRPr lang="pt-BR" sz="16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1214422"/>
            <a:ext cx="3097183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B5A53641-BAB4-42B9-A637-6377BCCAE5D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C0251EB1-EEE4-450C-9B32-BFEEE702207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dirty="0"/>
              <a:t>Acumulador (AC)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800" dirty="0"/>
              <a:t>É um registrador que tem como função armazenar um 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operando e/ou resultado</a:t>
            </a:r>
            <a:r>
              <a:rPr lang="pt-BR" sz="1800" dirty="0"/>
              <a:t> fornecido pela ULA;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Podem ser encontrados desde apenas um acumulador até vários registradores realizando a função de um acumulador;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Ele é caracterizado pelo seu cumprimento em bits;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800" dirty="0"/>
              <a:t>A cada operação, o próximo dado a ser executado é copiado para o seu interior (o conteúdo antigo é perdido)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Necessidade de salvar o conteúdo antes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286500" y="6172200"/>
            <a:ext cx="24765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929B0FA-D2B5-4C95-BD4C-EF863CC5D99E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A1089E48-157F-41A9-8992-7FAFC6F7C46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39083DD-05A3-41A5-8047-6FE1A93A80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Função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Fornecer os sinais de controle que gerenciam o 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fluxo</a:t>
            </a:r>
            <a:r>
              <a:rPr lang="pt-BR" sz="1800" dirty="0"/>
              <a:t> interno de dados, 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comandando</a:t>
            </a:r>
            <a:r>
              <a:rPr lang="pt-BR" sz="1800" dirty="0"/>
              <a:t> uma </a:t>
            </a:r>
            <a:r>
              <a:rPr lang="pt-BR" sz="1800" dirty="0" err="1"/>
              <a:t>microoperação</a:t>
            </a:r>
            <a:endParaRPr lang="pt-BR" sz="1800" dirty="0"/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600" dirty="0"/>
              <a:t>ativação os circuitos correspondentes para que cada uma das tarefas necessárias para a busca e execução da instrução seja completada;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Coordenar o instante preciso em que ocorrem as transferências entre uma unidade e outra;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600" dirty="0"/>
              <a:t>carga em um registrador, seleção de um dado para entrada, ativação da memória, seleção de uma operação da ULA, etc.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4BD39CF-D043-43A0-BBC3-D6F9CDEF4D5C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100403" y="46037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Unidade de controle (UC)</a:t>
            </a:r>
          </a:p>
        </p:txBody>
      </p:sp>
      <p:pic>
        <p:nvPicPr>
          <p:cNvPr id="9" name="Imagem 8" descr="digitalizar0003.jpg"/>
          <p:cNvPicPr>
            <a:picLocks noChangeAspect="1"/>
          </p:cNvPicPr>
          <p:nvPr/>
        </p:nvPicPr>
        <p:blipFill>
          <a:blip r:embed="rId2" cstate="print"/>
          <a:srcRect t="16667"/>
          <a:stretch>
            <a:fillRect/>
          </a:stretch>
        </p:blipFill>
        <p:spPr>
          <a:xfrm>
            <a:off x="1142976" y="4293096"/>
            <a:ext cx="7043094" cy="1785950"/>
          </a:xfrm>
          <a:prstGeom prst="rect">
            <a:avLst/>
          </a:prstGeom>
        </p:spPr>
      </p:pic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2B7682C0-C911-4561-B947-69E455BF3D9D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1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8195FD5D-61EF-4A32-A31E-5D993718A6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dirty="0"/>
              <a:t>Apontador de instruções</a:t>
            </a:r>
            <a:r>
              <a:rPr lang="pt-BR" sz="2200" dirty="0"/>
              <a:t> (Contador de programa -&gt; PC) 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Sua função é manter atualizado o endereço de memória da 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próxima instrução </a:t>
            </a:r>
            <a:r>
              <a:rPr lang="pt-BR" sz="1800" dirty="0"/>
              <a:t>que deve ser executada;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dirty="0"/>
              <a:t>Registrador de instruções</a:t>
            </a:r>
            <a:r>
              <a:rPr lang="pt-BR" sz="2200" dirty="0"/>
              <a:t> (RI)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Armazena o código da instrução que está 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sendo executada</a:t>
            </a:r>
            <a:r>
              <a:rPr lang="pt-BR" sz="1800" dirty="0"/>
              <a:t>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Em função dele que a unidade de controle determina quais os sinais de controle devem ser gerados para executar as operações determinadas pela instrução;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O comprimento em bits do RI depende do tamanho e codificação das instruções do computador;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4BD39CF-D043-43A0-BBC3-D6F9CDEF4D5C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Registradores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F37777EA-0FE6-44FC-A493-58278ECD6DF7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8FEB847-7296-48AD-8A65-4709852854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5846EDF-FD23-4FA8-9166-98E50A5C4EB9}"/>
              </a:ext>
            </a:extLst>
          </p:cNvPr>
          <p:cNvSpPr txBox="1">
            <a:spLocks/>
          </p:cNvSpPr>
          <p:nvPr/>
        </p:nvSpPr>
        <p:spPr>
          <a:xfrm>
            <a:off x="533400" y="4891087"/>
            <a:ext cx="8229600" cy="155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2200" b="1"/>
              <a:t>Registrador de estado </a:t>
            </a:r>
            <a:r>
              <a:rPr lang="pt-BR" sz="2200"/>
              <a:t>(RST)</a:t>
            </a:r>
            <a:r>
              <a:rPr lang="pt-BR" sz="2200" b="1"/>
              <a:t>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pt-BR" sz="1800"/>
              <a:t>armazena </a:t>
            </a:r>
            <a:r>
              <a:rPr lang="pt-BR" sz="1800">
                <a:solidFill>
                  <a:schemeClr val="bg2">
                    <a:lumMod val="75000"/>
                  </a:schemeClr>
                </a:solidFill>
              </a:rPr>
              <a:t>códigos de condição</a:t>
            </a:r>
            <a:r>
              <a:rPr lang="pt-BR" sz="1800"/>
              <a:t> gerados pela unidade lógica e aritmética;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pt-BR" sz="1800"/>
              <a:t>Em função dele que a UC toma decisões sobre a geração ou não de certos sinais de controle;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dirty="0" err="1"/>
              <a:t>Clock</a:t>
            </a:r>
            <a:r>
              <a:rPr lang="pt-BR" sz="2200" dirty="0"/>
              <a:t> (relógio)</a:t>
            </a: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É usado para manter o sincronismo do funcionamento das partes;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dirty="0"/>
              <a:t>Decodificador de instruções</a:t>
            </a: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É um dispositivo utilizado para identificar as operações a serem realizadas relacionadas à instrução a ser executada;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dirty="0"/>
              <a:t>Barramento Interno de Dados</a:t>
            </a: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Usado na transferência de dados entre os registradores e entre registradores e a ULA;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dirty="0"/>
              <a:t>Barramento Interno de Endereços</a:t>
            </a: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Permite a transferência de endereços entre os registradores;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dirty="0"/>
              <a:t>Barramento Interno de Controle</a:t>
            </a:r>
          </a:p>
          <a:p>
            <a:pPr lvl="1" algn="just" eaLnBrk="1" hangingPunct="1">
              <a:spcBef>
                <a:spcPts val="0"/>
              </a:spcBef>
              <a:spcAft>
                <a:spcPts val="600"/>
              </a:spcAft>
            </a:pPr>
            <a:r>
              <a:rPr lang="pt-BR" sz="1800" dirty="0"/>
              <a:t>Transmite os sinais do bloco de controle que comandam o funcionamento de cada circuito do processador.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4BD39CF-D043-43A0-BBC3-D6F9CDEF4D5C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Demais elementos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AF68F6A7-CE4E-4F0F-B932-A667693E9CC7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1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BFF28C2D-60B8-45B6-93B7-1F545B311AE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E61C4F8-397C-4736-B0D7-A02EDF0D4340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202788" y="9860"/>
            <a:ext cx="82296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dirty="0"/>
              <a:t>Estrutura de um processador simples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36328"/>
            <a:ext cx="7048795" cy="446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9C6FEA51-FFFE-4809-9EB0-F23111CD9028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2203CE39-21B5-4265-BD81-DEC2C93257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/>
            <a:r>
              <a:rPr lang="pt-BR" sz="2200" dirty="0"/>
              <a:t>Introdução</a:t>
            </a:r>
          </a:p>
          <a:p>
            <a:pPr algn="just" eaLnBrk="1" hangingPunct="1"/>
            <a:endParaRPr lang="pt-BR" sz="2200" dirty="0"/>
          </a:p>
          <a:p>
            <a:pPr algn="just" eaLnBrk="1" hangingPunct="1"/>
            <a:r>
              <a:rPr lang="pt-BR" sz="2200" dirty="0"/>
              <a:t>Relação CPU / Memória RAM</a:t>
            </a:r>
          </a:p>
          <a:p>
            <a:pPr algn="just" eaLnBrk="1" hangingPunct="1"/>
            <a:endParaRPr lang="pt-BR" sz="2200" dirty="0"/>
          </a:p>
          <a:p>
            <a:pPr algn="just" eaLnBrk="1" hangingPunct="1"/>
            <a:r>
              <a:rPr lang="pt-BR" sz="2200" dirty="0"/>
              <a:t>Arquitetura do processador</a:t>
            </a:r>
          </a:p>
          <a:p>
            <a:pPr algn="just" eaLnBrk="1" hangingPunct="1"/>
            <a:endParaRPr lang="pt-BR" sz="2200" dirty="0"/>
          </a:p>
          <a:p>
            <a:pPr algn="just" eaLnBrk="1" hangingPunct="1"/>
            <a:r>
              <a:rPr lang="pt-BR" sz="2200" dirty="0"/>
              <a:t>Execução de instruções</a:t>
            </a:r>
          </a:p>
          <a:p>
            <a:pPr algn="just" eaLnBrk="1" hangingPunct="1"/>
            <a:endParaRPr lang="pt-BR" sz="2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Roteiro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D739DBB-7152-408C-90B3-39D28502F06E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Menos 7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AC38EF51-6401-468A-94EE-FB1D1C55DD91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50031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Execução de Instruções</a:t>
            </a:r>
          </a:p>
        </p:txBody>
      </p:sp>
      <p:pic>
        <p:nvPicPr>
          <p:cNvPr id="3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F437170B-2101-46EE-BE24-813616B6FB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-60640" y="957263"/>
            <a:ext cx="8951421" cy="3499949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b="1" dirty="0"/>
              <a:t>Instrução</a:t>
            </a:r>
            <a:endParaRPr lang="pt-BR" sz="22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conjunto de bits codificados que indica ao computador que seqüência de </a:t>
            </a:r>
            <a:r>
              <a:rPr lang="pt-BR" sz="1800" dirty="0" err="1"/>
              <a:t>microoperações</a:t>
            </a:r>
            <a:r>
              <a:rPr lang="pt-BR" sz="1800" dirty="0"/>
              <a:t> ele deve realizar;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podem ser classificadas, dentre outras, como: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Instruções de transferência de dados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Instruções aritméticas e lógicas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600" dirty="0"/>
              <a:t>Instruções de teste e desvio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2200" b="1" dirty="0"/>
              <a:t>Conjunto de instruções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25000"/>
                </a:schemeClr>
              </a:buClr>
            </a:pPr>
            <a:r>
              <a:rPr lang="pt-BR" sz="1800" dirty="0"/>
              <a:t>Conjunto de todas as instruções que um computador reconhece e pode executar;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4BD39CF-D043-43A0-BBC3-D6F9CDEF4D5C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83831" y="68263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Conjunto de instruções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F193FFEB-F8F8-4F8C-A8D6-09E34162C87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7D52858A-9FFC-400F-B80F-9387D61706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5F49E2E-10AB-460A-A8C0-EC2B2CA25DF7}"/>
              </a:ext>
            </a:extLst>
          </p:cNvPr>
          <p:cNvSpPr txBox="1">
            <a:spLocks/>
          </p:cNvSpPr>
          <p:nvPr/>
        </p:nvSpPr>
        <p:spPr>
          <a:xfrm>
            <a:off x="-60639" y="4185398"/>
            <a:ext cx="9001137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2200" b="1"/>
              <a:t>Operandos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pt-BR" sz="1800"/>
              <a:t>A maioria das instruções realiza operações sobre operandos, que podem estar em qualquer posição de memória ou em qualquer registrador;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pt-BR" sz="1800"/>
              <a:t>Para que a UC saiba onde localizá-lo é necessário que o endereço do operando apareça junto da instrução;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pt-BR" sz="1800"/>
              <a:t>Nas instruções de desvio é necessário indicar para qual posição ou endereço de programa se quer desviar.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  <p:bldP spid="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58175" cy="485775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A seqüência da CPU é conhecida como ciclo “</a:t>
            </a:r>
            <a:r>
              <a:rPr lang="pt-BR" sz="2000" b="1" dirty="0"/>
              <a:t>Busca – Decodificação – Execução</a:t>
            </a:r>
            <a:r>
              <a:rPr lang="pt-BR" sz="2000" dirty="0"/>
              <a:t>” de Instruções;</a:t>
            </a:r>
            <a:endParaRPr lang="pt-BR" sz="2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4480" y="-42422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Seqüência de Funcionamento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456DE55-2C83-4A06-89FE-C112A013EE60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0487" name="Imagem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0" y="1785938"/>
            <a:ext cx="278606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81049C48-7B35-4CCD-84E4-FD1CCC3351DE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692AE0E0-A6F1-4FEA-B89D-3A4A08AF83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58175" cy="4857750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Uma instrução é buscada por vez para ser executada, de acordo com os seguintes passos:</a:t>
            </a:r>
            <a:endParaRPr lang="pt-BR" sz="22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Busca da próxima instrução na memória;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Decodificação da instrução;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Dados que servirão como operandos são buscados na memória, se for necessário;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Execução da instrução;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Armazenamento do resultado.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Gargalo de Von Neumann: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Fluxo de informações entre CPU e memória principal.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27C6F7F-C136-4655-BDE4-329F9C0E3475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DC83B3C0-38BA-498D-9071-AA7DF151FCB1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E5D62D4C-C337-48F9-97DC-E7801472560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digitalizar0001 (4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8745" y="71414"/>
            <a:ext cx="5892213" cy="6357958"/>
          </a:xfrm>
        </p:spPr>
      </p:pic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DB7254F-D0BB-43D7-913A-022C9D092FC0}"/>
              </a:ext>
            </a:extLst>
          </p:cNvPr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27C6F7F-C136-4655-BDE4-329F9C0E3475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80071C11-6D95-4F3A-8CF7-2828F619FC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É executada para cada nova instrução repetidamente: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b="1" dirty="0"/>
              <a:t>Busca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1. Copiar o conteúdo do contador de programa (PC) para o registrador de endereços da memória (REM).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2. Ler uma instrução da memória.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3. Copiar o registrador de dados da memória (RDM) para o registrador de instruções (RI).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4. Atualizar o PC para a próxima instrução.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b="1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b="1" dirty="0"/>
              <a:t>Decodificação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1. Determina o tipo de instrução a ser executada;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2. Possuindo palavra na memória, é necessário determinar onde ela está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Ciclo de instruções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E09F150-777F-49D3-AB82-41411C9620D7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8D82F370-0D78-49D8-9B40-8F9B28C6C4C1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C43A1772-E79C-4274-B836-027A6FEA628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b="1" dirty="0"/>
              <a:t>Execução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1. Cálculo de endereço dos operandos (se houverem).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2. Busca dos operandos na memória (se houverem).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3. Seleção da operação a ser realizada pela ULA.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4. Carga de registradores.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5. Escrita de operandos na memória.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6. Atualização do PC (somente no caso das instruções serem desvios).</a:t>
            </a:r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800" dirty="0"/>
              <a:t>7. Volta a etapa de busca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B64EA9C-1D09-4FC1-8818-14C0F966E1E7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13C77A1E-D49C-4E2A-8B1E-BC6E61D5DACD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F672BF37-9F5A-43B8-89A9-63ECE16C1F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25187C9-3608-4923-92B4-A6393772D9B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7655" name="Imagem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5" y="1071563"/>
            <a:ext cx="5530850" cy="480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EA822EBA-EBCF-4378-8346-DA73CEAE925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F533EFF4-CDCA-45EF-93BF-93702D4104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38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4624"/>
            <a:ext cx="3378997" cy="655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5448A6-AF51-4869-A566-8C9CDFD9406F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5DF6B3B3-8F67-4CC2-B7BA-937B0D4889D5}"/>
              </a:ext>
            </a:extLst>
          </p:cNvPr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25187C9-3608-4923-92B4-A6393772D9B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B95ACFD7-15D7-4E21-A875-8D0B10C015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385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z="2400" dirty="0"/>
              <a:t>CISC: </a:t>
            </a:r>
            <a:r>
              <a:rPr lang="pt-BR" altLang="pt-BR" sz="2400" i="1" dirty="0" err="1"/>
              <a:t>Complex</a:t>
            </a:r>
            <a:r>
              <a:rPr lang="pt-BR" altLang="pt-BR" sz="2400" i="1" dirty="0"/>
              <a:t> </a:t>
            </a:r>
            <a:r>
              <a:rPr lang="pt-BR" altLang="pt-BR" sz="2400" i="1" dirty="0" err="1"/>
              <a:t>Instruction</a:t>
            </a:r>
            <a:r>
              <a:rPr lang="pt-BR" altLang="pt-BR" sz="2400" i="1" dirty="0"/>
              <a:t> Set Computer</a:t>
            </a:r>
          </a:p>
          <a:p>
            <a:pPr lvl="1" eaLnBrk="1" hangingPunct="1"/>
            <a:r>
              <a:rPr lang="pt-BR" altLang="pt-BR" sz="2000" dirty="0">
                <a:solidFill>
                  <a:schemeClr val="bg2">
                    <a:lumMod val="50000"/>
                  </a:schemeClr>
                </a:solidFill>
              </a:rPr>
              <a:t>Grande quantidade de instruções disponíveis</a:t>
            </a:r>
          </a:p>
          <a:p>
            <a:pPr lvl="1" eaLnBrk="1" hangingPunct="1"/>
            <a:r>
              <a:rPr lang="pt-BR" altLang="pt-BR" sz="2000" dirty="0"/>
              <a:t>Instruções complexas</a:t>
            </a:r>
          </a:p>
          <a:p>
            <a:pPr lvl="1" eaLnBrk="1" hangingPunct="1"/>
            <a:r>
              <a:rPr lang="pt-BR" altLang="pt-BR" sz="2000" dirty="0"/>
              <a:t>Necessário utilizar um interpretador (não tão rápido / não otimizado)</a:t>
            </a:r>
          </a:p>
          <a:p>
            <a:pPr eaLnBrk="1" hangingPunct="1"/>
            <a:endParaRPr lang="pt-BR" altLang="pt-BR" sz="2400" dirty="0"/>
          </a:p>
          <a:p>
            <a:pPr eaLnBrk="1" hangingPunct="1"/>
            <a:r>
              <a:rPr lang="pt-BR" altLang="pt-BR" sz="2400" dirty="0"/>
              <a:t>RISC: </a:t>
            </a:r>
            <a:r>
              <a:rPr lang="pt-BR" altLang="pt-BR" sz="2400" i="1" dirty="0" err="1"/>
              <a:t>Reduced</a:t>
            </a:r>
            <a:r>
              <a:rPr lang="pt-BR" altLang="pt-BR" sz="2400" i="1" dirty="0"/>
              <a:t> </a:t>
            </a:r>
            <a:r>
              <a:rPr lang="pt-BR" altLang="pt-BR" sz="2400" i="1" dirty="0" err="1"/>
              <a:t>Instruction</a:t>
            </a:r>
            <a:r>
              <a:rPr lang="pt-BR" altLang="pt-BR" sz="2400" i="1" dirty="0"/>
              <a:t> Set Computer</a:t>
            </a:r>
          </a:p>
          <a:p>
            <a:pPr lvl="1" eaLnBrk="1" hangingPunct="1"/>
            <a:r>
              <a:rPr lang="pt-BR" altLang="pt-BR" sz="2000" dirty="0">
                <a:solidFill>
                  <a:schemeClr val="bg2">
                    <a:lumMod val="50000"/>
                  </a:schemeClr>
                </a:solidFill>
              </a:rPr>
              <a:t>Número baixo de instruções disponíveis</a:t>
            </a:r>
          </a:p>
          <a:p>
            <a:pPr lvl="1" eaLnBrk="1" hangingPunct="1"/>
            <a:r>
              <a:rPr lang="pt-BR" altLang="pt-BR" sz="2000" dirty="0"/>
              <a:t>Instruções simples</a:t>
            </a:r>
          </a:p>
          <a:p>
            <a:pPr lvl="1" eaLnBrk="1" hangingPunct="1"/>
            <a:r>
              <a:rPr lang="pt-BR" altLang="pt-BR" sz="2000" dirty="0"/>
              <a:t>Instruções muito otimizadas (rápidas)</a:t>
            </a:r>
          </a:p>
          <a:p>
            <a:pPr lvl="1" eaLnBrk="1" hangingPunct="1"/>
            <a:endParaRPr lang="pt-BR" altLang="pt-BR" sz="2000" dirty="0"/>
          </a:p>
          <a:p>
            <a:pPr eaLnBrk="1" hangingPunct="1"/>
            <a:endParaRPr lang="pt-BR" altLang="pt-BR" sz="2400" dirty="0"/>
          </a:p>
          <a:p>
            <a:pPr eaLnBrk="1" hangingPunct="1"/>
            <a:endParaRPr lang="pt-BR" altLang="pt-BR" sz="2000" dirty="0"/>
          </a:p>
        </p:txBody>
      </p:sp>
      <p:sp>
        <p:nvSpPr>
          <p:cNvPr id="8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54</a:t>
            </a:r>
          </a:p>
        </p:txBody>
      </p:sp>
      <p:sp>
        <p:nvSpPr>
          <p:cNvPr id="9" name="Menos 8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457200" y="71414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altLang="pt-BR" dirty="0"/>
              <a:t>CISC vs. RISC</a:t>
            </a:r>
            <a:endParaRPr lang="pt-BR" dirty="0"/>
          </a:p>
        </p:txBody>
      </p:sp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55C2D1F1-06E0-4CD6-9A34-5BBE167F2D0D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F69530F-4DDC-442E-978D-ECEC63AC87B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639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200907" y="1142447"/>
            <a:ext cx="8718009" cy="5114876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50000"/>
              </a:lnSpc>
              <a:spcAft>
                <a:spcPts val="600"/>
              </a:spcAft>
            </a:pPr>
            <a:r>
              <a:rPr lang="pt-BR" sz="2200" dirty="0"/>
              <a:t>Processador (CPU) </a:t>
            </a:r>
          </a:p>
          <a:p>
            <a:pPr lvl="1" algn="just" eaLnBrk="1" hangingPunct="1">
              <a:lnSpc>
                <a:spcPct val="150000"/>
              </a:lnSpc>
              <a:spcAft>
                <a:spcPts val="600"/>
              </a:spcAft>
            </a:pPr>
            <a:r>
              <a:rPr lang="pt-BR" sz="1800" dirty="0"/>
              <a:t>Chips responsáveis pela </a:t>
            </a:r>
            <a:r>
              <a:rPr lang="pt-BR" sz="1800" b="1" dirty="0">
                <a:solidFill>
                  <a:schemeClr val="accent1"/>
                </a:solidFill>
              </a:rPr>
              <a:t>execução</a:t>
            </a:r>
            <a:r>
              <a:rPr lang="pt-BR" sz="1800" dirty="0"/>
              <a:t> de cálculos, de instruções e tomadas de </a:t>
            </a:r>
            <a:r>
              <a:rPr lang="pt-BR" sz="1800" b="1" dirty="0">
                <a:solidFill>
                  <a:schemeClr val="accent1"/>
                </a:solidFill>
              </a:rPr>
              <a:t>decisões</a:t>
            </a:r>
            <a:r>
              <a:rPr lang="pt-BR" sz="1800" dirty="0"/>
              <a:t> lógicas que resultam em todas as tarefas que um computador pode fazer;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Programa </a:t>
            </a:r>
          </a:p>
          <a:p>
            <a:pPr lvl="1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Série de </a:t>
            </a:r>
            <a:r>
              <a:rPr lang="pt-BR" sz="1800" b="1" dirty="0">
                <a:solidFill>
                  <a:schemeClr val="accent1"/>
                </a:solidFill>
              </a:rPr>
              <a:t>instruções</a:t>
            </a:r>
            <a:r>
              <a:rPr lang="pt-BR" sz="1800" dirty="0"/>
              <a:t> que o processador deverá executar para que a tarefa solicitada seja realizada;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Execução de um programa</a:t>
            </a:r>
            <a:endParaRPr lang="pt-BR" sz="2400" dirty="0"/>
          </a:p>
          <a:p>
            <a:pPr lvl="1"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Os dados necessários, são </a:t>
            </a:r>
            <a:r>
              <a:rPr lang="pt-BR" sz="1800" b="1" dirty="0">
                <a:solidFill>
                  <a:schemeClr val="accent1"/>
                </a:solidFill>
              </a:rPr>
              <a:t>transferidos </a:t>
            </a:r>
            <a:r>
              <a:rPr lang="pt-BR" sz="1800" dirty="0"/>
              <a:t>de algum dispositivo, para a memória RAM, de onde serão acessados;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Introdução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5DA509F-D608-4F08-84FB-00E5296ECA8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4A3F125B-08DE-4D24-8E63-CA2CA2B42BEB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87BF2941-33F9-4A26-9D8D-33CDFF0BE46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571624"/>
            <a:ext cx="7886700" cy="4351338"/>
          </a:xfrm>
        </p:spPr>
        <p:txBody>
          <a:bodyPr/>
          <a:lstStyle/>
          <a:p>
            <a:pPr eaLnBrk="1" hangingPunct="1"/>
            <a:r>
              <a:rPr lang="pt-BR" altLang="pt-BR" sz="2400" dirty="0"/>
              <a:t>CISC</a:t>
            </a:r>
          </a:p>
          <a:p>
            <a:pPr lvl="1" eaLnBrk="1" hangingPunct="1"/>
            <a:r>
              <a:rPr lang="pt-BR" altLang="pt-BR" sz="2000" dirty="0"/>
              <a:t>Grande quantidade de instruções disponíveis</a:t>
            </a:r>
          </a:p>
          <a:p>
            <a:pPr lvl="1" eaLnBrk="1" hangingPunct="1"/>
            <a:r>
              <a:rPr lang="pt-BR" altLang="pt-BR" sz="2000" dirty="0"/>
              <a:t>Instruções possuem elevado grau de complexidade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Exemplo: manipulação de matrizes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Diversos modos de endereçamento</a:t>
            </a:r>
          </a:p>
          <a:p>
            <a:pPr lvl="1" eaLnBrk="1" hangingPunct="1"/>
            <a:r>
              <a:rPr lang="pt-BR" altLang="pt-BR" sz="2000" dirty="0"/>
              <a:t>Possuem </a:t>
            </a:r>
            <a:r>
              <a:rPr lang="pt-BR" altLang="pt-BR" sz="2000" dirty="0" err="1"/>
              <a:t>microprogramação</a:t>
            </a:r>
            <a:r>
              <a:rPr lang="pt-BR" altLang="pt-BR" sz="2000" dirty="0"/>
              <a:t>: 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Conjunto de instruções é gravado no processador (tipo um programa)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Cada instrução é executada por instruções menores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Aumenta o n° de instruções (funcionalidade) com baixo investimento </a:t>
            </a:r>
          </a:p>
          <a:p>
            <a:pPr lvl="1" eaLnBrk="1" hangingPunct="1"/>
            <a:r>
              <a:rPr lang="pt-BR" altLang="pt-BR" sz="2000" dirty="0"/>
              <a:t>Exemplos de aplicação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Intel 486, linha Pentium, Motorola 68000</a:t>
            </a:r>
          </a:p>
          <a:p>
            <a:pPr eaLnBrk="1" hangingPunct="1"/>
            <a:endParaRPr lang="pt-BR" altLang="pt-BR" sz="2000" dirty="0"/>
          </a:p>
          <a:p>
            <a:pPr eaLnBrk="1" hangingPunct="1"/>
            <a:endParaRPr lang="pt-BR" altLang="pt-BR" sz="2000" dirty="0"/>
          </a:p>
          <a:p>
            <a:pPr eaLnBrk="1" hangingPunct="1"/>
            <a:endParaRPr lang="pt-BR" altLang="pt-BR" sz="2400" dirty="0"/>
          </a:p>
          <a:p>
            <a:pPr eaLnBrk="1" hangingPunct="1"/>
            <a:endParaRPr lang="pt-BR" altLang="pt-BR" sz="2000" dirty="0"/>
          </a:p>
        </p:txBody>
      </p:sp>
      <p:sp>
        <p:nvSpPr>
          <p:cNvPr id="8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55</a:t>
            </a:r>
          </a:p>
        </p:txBody>
      </p:sp>
      <p:sp>
        <p:nvSpPr>
          <p:cNvPr id="9" name="Menos 8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FE4D132B-6DD1-4489-88B5-9382F2AFE985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EEE0B904-9F49-4F84-8CCF-E2BF10DCF08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546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pt-BR" altLang="pt-BR" sz="2000" dirty="0"/>
              <a:t>Vantagens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Reduz o tamanho do código executável (realiza várias funções em uma instrução)</a:t>
            </a:r>
          </a:p>
          <a:p>
            <a:pPr lvl="1" eaLnBrk="1" hangingPunct="1"/>
            <a:endParaRPr lang="pt-BR" altLang="pt-BR" sz="2000" dirty="0"/>
          </a:p>
          <a:p>
            <a:pPr lvl="1" eaLnBrk="1" hangingPunct="1"/>
            <a:r>
              <a:rPr lang="pt-BR" altLang="pt-BR" sz="2000" dirty="0"/>
              <a:t>Desvantagens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Tempo de execução diferentes para instruções diferentes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Tamanhos de instrução diferentes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600" dirty="0"/>
              <a:t>Podem levar vários e vários ciclos para serem executadas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Compiladores mais complexos e mais difíceis de otimizar</a:t>
            </a:r>
          </a:p>
          <a:p>
            <a:pPr lvl="1" eaLnBrk="1" hangingPunct="1"/>
            <a:endParaRPr lang="pt-BR" altLang="pt-BR" sz="2000" dirty="0"/>
          </a:p>
          <a:p>
            <a:pPr eaLnBrk="1" hangingPunct="1"/>
            <a:endParaRPr lang="pt-BR" altLang="pt-BR" sz="2400" dirty="0"/>
          </a:p>
          <a:p>
            <a:pPr eaLnBrk="1" hangingPunct="1"/>
            <a:endParaRPr lang="pt-BR" altLang="pt-BR" sz="2000" dirty="0"/>
          </a:p>
          <a:p>
            <a:pPr eaLnBrk="1" hangingPunct="1"/>
            <a:endParaRPr lang="pt-BR" altLang="pt-BR" sz="2000" dirty="0"/>
          </a:p>
          <a:p>
            <a:pPr eaLnBrk="1" hangingPunct="1"/>
            <a:endParaRPr lang="pt-BR" altLang="pt-BR" sz="2400" dirty="0"/>
          </a:p>
          <a:p>
            <a:pPr eaLnBrk="1" hangingPunct="1"/>
            <a:endParaRPr lang="pt-BR" altLang="pt-BR" sz="2000" dirty="0"/>
          </a:p>
        </p:txBody>
      </p:sp>
      <p:sp>
        <p:nvSpPr>
          <p:cNvPr id="8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56</a:t>
            </a: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B9CD5320-AE3E-473A-A0D7-97BD5336DBD7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DB4ACB26-438B-471C-B80F-78717C03311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576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z="2400" dirty="0"/>
              <a:t>RISC</a:t>
            </a:r>
          </a:p>
          <a:p>
            <a:pPr lvl="1" eaLnBrk="1" hangingPunct="1"/>
            <a:r>
              <a:rPr lang="pt-BR" altLang="pt-BR" sz="2000" dirty="0"/>
              <a:t>Pequena quantidade de instruções </a:t>
            </a:r>
          </a:p>
          <a:p>
            <a:pPr lvl="1" eaLnBrk="1" hangingPunct="1"/>
            <a:r>
              <a:rPr lang="pt-BR" altLang="pt-BR" sz="2000" dirty="0"/>
              <a:t>Instruções de baixa complexidade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Ex. soma, multiplicação, </a:t>
            </a:r>
            <a:r>
              <a:rPr lang="pt-BR" altLang="pt-BR" sz="1800" dirty="0" err="1"/>
              <a:t>etc</a:t>
            </a:r>
            <a:endParaRPr lang="pt-BR" altLang="pt-BR" sz="1800" dirty="0"/>
          </a:p>
          <a:p>
            <a:pPr lvl="1" eaLnBrk="1" hangingPunct="1"/>
            <a:r>
              <a:rPr lang="pt-BR" altLang="pt-BR" sz="2000" dirty="0"/>
              <a:t>Instruções executadas diretamente no hardware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Não possuem microcódigo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Elimina uma etapa</a:t>
            </a:r>
          </a:p>
          <a:p>
            <a:pPr lvl="1" eaLnBrk="1" hangingPunct="1"/>
            <a:r>
              <a:rPr lang="pt-BR" altLang="pt-BR" sz="2000" dirty="0"/>
              <a:t>Maximiza a taxa de execução de instruções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Executa uma instrução por ciclo</a:t>
            </a:r>
          </a:p>
          <a:p>
            <a:pPr eaLnBrk="1" hangingPunct="1"/>
            <a:endParaRPr lang="pt-BR" altLang="pt-BR" sz="2400" dirty="0"/>
          </a:p>
          <a:p>
            <a:pPr lvl="1" eaLnBrk="1" hangingPunct="1"/>
            <a:r>
              <a:rPr lang="pt-BR" altLang="pt-BR" sz="2000" dirty="0"/>
              <a:t>Exemplos: 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ARM, SPARC, MIPS, PowerPC, </a:t>
            </a:r>
            <a:r>
              <a:rPr lang="pt-BR" altLang="pt-BR" sz="1800" dirty="0" err="1"/>
              <a:t>etc</a:t>
            </a:r>
            <a:endParaRPr lang="pt-BR" altLang="pt-BR" sz="1800" dirty="0"/>
          </a:p>
          <a:p>
            <a:pPr eaLnBrk="1" hangingPunct="1"/>
            <a:endParaRPr lang="pt-BR" altLang="pt-BR" sz="2000" dirty="0"/>
          </a:p>
          <a:p>
            <a:pPr eaLnBrk="1" hangingPunct="1"/>
            <a:endParaRPr lang="pt-BR" altLang="pt-BR" sz="2400" dirty="0"/>
          </a:p>
          <a:p>
            <a:pPr eaLnBrk="1" hangingPunct="1"/>
            <a:endParaRPr lang="pt-BR" altLang="pt-BR" sz="2000" dirty="0"/>
          </a:p>
        </p:txBody>
      </p:sp>
      <p:sp>
        <p:nvSpPr>
          <p:cNvPr id="8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58</a:t>
            </a:r>
          </a:p>
        </p:txBody>
      </p:sp>
      <p:sp>
        <p:nvSpPr>
          <p:cNvPr id="9" name="Menos 8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253C92F3-4EE3-4122-BF36-52C1C77B9C4F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FD6847B-4F2F-4E1E-A25D-9DB7D468A29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0032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altLang="pt-BR" sz="2400" dirty="0"/>
              <a:t>CISC Intel “moderno”</a:t>
            </a:r>
          </a:p>
          <a:p>
            <a:pPr lvl="1" eaLnBrk="1" hangingPunct="1"/>
            <a:r>
              <a:rPr lang="pt-BR" altLang="pt-BR" sz="2000" dirty="0"/>
              <a:t>A partir do 486, </a:t>
            </a:r>
            <a:r>
              <a:rPr lang="pt-BR" altLang="pt-BR" sz="2000" dirty="0" err="1"/>
              <a:t>CPUs</a:t>
            </a:r>
            <a:r>
              <a:rPr lang="pt-BR" altLang="pt-BR" sz="2000" dirty="0"/>
              <a:t> Intel utilizavam um sistema híbrido</a:t>
            </a:r>
          </a:p>
          <a:p>
            <a:pPr lvl="1" eaLnBrk="1" hangingPunct="1"/>
            <a:r>
              <a:rPr lang="pt-BR" altLang="pt-BR" sz="2000" dirty="0"/>
              <a:t>Núcleo RISC para execução das instruções simples (+ comuns)</a:t>
            </a:r>
          </a:p>
          <a:p>
            <a:pPr lvl="1" eaLnBrk="1" hangingPunct="1"/>
            <a:r>
              <a:rPr lang="pt-BR" altLang="pt-BR" sz="2000" dirty="0"/>
              <a:t>Modo CISC para as instruções complexas</a:t>
            </a:r>
          </a:p>
          <a:p>
            <a:pPr eaLnBrk="1" hangingPunct="1"/>
            <a:endParaRPr lang="pt-BR" altLang="pt-BR" sz="2400" dirty="0"/>
          </a:p>
          <a:p>
            <a:pPr lvl="1" eaLnBrk="1" hangingPunct="1"/>
            <a:r>
              <a:rPr lang="pt-BR" altLang="pt-BR" sz="2000" dirty="0"/>
              <a:t>Vantagens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Tão rápido quanto um RISC puro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Mantém compatibilidade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Executa instruções CISC</a:t>
            </a:r>
          </a:p>
          <a:p>
            <a:pPr eaLnBrk="1" hangingPunct="1"/>
            <a:endParaRPr lang="pt-BR" altLang="pt-BR" sz="2000" dirty="0"/>
          </a:p>
          <a:p>
            <a:pPr lvl="1" eaLnBrk="1" hangingPunct="1"/>
            <a:r>
              <a:rPr lang="pt-BR" altLang="pt-BR" sz="2000" dirty="0"/>
              <a:t>Atualmente = complexidade é muito grande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Na prática existe um núcleo RISC e um decodificador CISC</a:t>
            </a:r>
          </a:p>
          <a:p>
            <a:pPr lvl="2" eaLnBrk="1" hangingPunct="1">
              <a:buClr>
                <a:schemeClr val="accent1"/>
              </a:buClr>
            </a:pPr>
            <a:r>
              <a:rPr lang="pt-BR" altLang="pt-BR" sz="1800" dirty="0"/>
              <a:t>Decodificador quebra as instruções em vários passos</a:t>
            </a:r>
          </a:p>
        </p:txBody>
      </p:sp>
      <p:sp>
        <p:nvSpPr>
          <p:cNvPr id="8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57</a:t>
            </a:r>
          </a:p>
        </p:txBody>
      </p:sp>
      <p:sp>
        <p:nvSpPr>
          <p:cNvPr id="6" name="Menos 5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314D2656-02E9-4EBE-9C44-EAF56C232F02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69CF68F0-8AB0-450F-9960-6E2021E3D21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317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Ciclo de instrução do processador: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É composto de várias etapas, sendo realizado de forma seqüencial, com uma etapa se iniciando após a conclusão da etapa anterior;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Desempenho = paralelismo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Nível de instrução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Explorado nas instruções individuais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Nível de processador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Diversos processadores trabalhando juntos no mesmo problema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0403" y="68263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Execução das Instruções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9148C4F-85BE-4D36-9C81-725648CE45F0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971F2E51-53D6-466D-8927-A0466665B643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6C30AD9D-FBED-4CFE-B7A5-88D0C345338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Execução de instrução: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Deve passar por diversas etapas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Situação: 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600" dirty="0"/>
              <a:t>o hardware necessário para cada passo da execução de uma instrução é diferente, de modo que a maior parte dele fica ocioso em um determinado momento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600" dirty="0"/>
              <a:t>Enquanto a fase de decodificação da instrução esta sendo executada, a busca (RDM e REM) e a execução (ULA) estão ociosas;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9148C4F-85BE-4D36-9C81-725648CE45F0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7253CD98-03A9-48D2-AFE7-A642957136F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B31A6ACB-5C5B-47A4-8036-AFFB759755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70D172F-6F72-4725-A4F8-A94BC5BC3DFC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9A96464B-379F-47A0-8D5C-5582C41F0A38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1129338-E5E0-435F-BCD7-7B79460E26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3734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7060FB5-695A-40C9-9ADA-9633D238BC05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8E698867-694C-4E88-AB55-70D0055F9DD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CEC0F8D1-3C7C-4C67-B97F-E4E1EFEAF1A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1100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0DE5CB8-68DD-466F-B025-1169646527A5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602E1437-E5A6-41CC-B638-42E19BEF385B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8376589F-872B-439A-B92F-D076BC74FC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783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98A68C9-947B-4128-B4E3-BC2715405392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3BB1B492-DEBC-4C30-AE73-CAADB7644E92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61CCDDED-6CF7-4182-A052-452DC813646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036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50031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400" dirty="0"/>
              <a:t>Relação CPU/Memória RAM</a:t>
            </a:r>
          </a:p>
        </p:txBody>
      </p:sp>
      <p:pic>
        <p:nvPicPr>
          <p:cNvPr id="3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AA506452-570F-468F-B824-8C6DA7CD5A3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D52CA0A-B0AE-47C4-B40A-30D21AC47333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F0BF31C9-FA59-4B51-9A85-E12C4114190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A402982-4A5F-4340-9F4C-5BFF20988A3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5520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D9EA7BD-704B-4730-913A-B77F1DF84D66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47ED26C4-B01F-4634-9536-47926210CA83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D006A524-6411-4107-8775-3F72AA3BC99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7989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 err="1"/>
              <a:t>Pipeline</a:t>
            </a:r>
            <a:r>
              <a:rPr lang="pt-BR" sz="2200" dirty="0"/>
              <a:t>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Técnica de implementação de paralelismo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Usa a metodologia de uma linha de montagem, onde a fabricação de um produto qualquer é 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subdividida em estágios </a:t>
            </a:r>
            <a:r>
              <a:rPr lang="pt-BR" sz="1800" dirty="0"/>
              <a:t>(implementadas em setores), nas quais tarefas independentes estão sendo desenvolvidas ao mesmo tempo;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O tempo para a execução de uma tarefa não diminui, mas sim o tempo entre elas</a:t>
            </a:r>
            <a:endParaRPr lang="pt-BR" sz="16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Com o objetivo de tornar mais ágil o processo de execução, evitando que elementos do processador fiquem parados, é utilizada a 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técnica de </a:t>
            </a:r>
            <a:r>
              <a:rPr lang="pt-BR" sz="1800" dirty="0" err="1">
                <a:solidFill>
                  <a:schemeClr val="bg2">
                    <a:lumMod val="75000"/>
                  </a:schemeClr>
                </a:solidFill>
              </a:rPr>
              <a:t>pipelining</a:t>
            </a:r>
            <a:r>
              <a:rPr lang="pt-BR" sz="1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pt-BR" sz="1800" dirty="0"/>
              <a:t>(</a:t>
            </a:r>
            <a:r>
              <a:rPr lang="pt-BR" sz="1800" dirty="0" err="1"/>
              <a:t>pipe</a:t>
            </a:r>
            <a:r>
              <a:rPr lang="pt-BR" sz="1800" dirty="0"/>
              <a:t> = tubo; </a:t>
            </a:r>
            <a:r>
              <a:rPr lang="pt-BR" sz="1800" dirty="0" err="1"/>
              <a:t>line</a:t>
            </a:r>
            <a:r>
              <a:rPr lang="pt-BR" sz="1800" dirty="0"/>
              <a:t> = sequência)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9148C4F-85BE-4D36-9C81-725648CE45F0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10C7F5A4-8AC0-4DB1-8BB9-A3B495F17CB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C1AD24D0-13DF-46C8-9528-4BA565C2024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96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Técnica de implementação de </a:t>
            </a:r>
            <a:r>
              <a:rPr lang="pt-BR" sz="2200" dirty="0">
                <a:solidFill>
                  <a:schemeClr val="bg2">
                    <a:lumMod val="50000"/>
                  </a:schemeClr>
                </a:solidFill>
              </a:rPr>
              <a:t>paralelismo no nível de instrução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Múltiplas instruções estão em execução ao mesmo tempo no processador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Existem 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diversos estágios distintos</a:t>
            </a:r>
            <a:endParaRPr lang="pt-BR" sz="2200" dirty="0">
              <a:solidFill>
                <a:schemeClr val="bg2">
                  <a:lumMod val="50000"/>
                </a:schemeClr>
              </a:solidFill>
            </a:endParaRP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600" dirty="0"/>
              <a:t>cada um responsável pela execução de uma </a:t>
            </a:r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parte da instrução</a:t>
            </a:r>
            <a:r>
              <a:rPr lang="pt-BR" sz="1600" dirty="0"/>
              <a:t> e possuindo o seu próprio bloco de controle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600" dirty="0"/>
              <a:t>Assim que um estágio completa sua tarefa, passa esta para o estágio seguinte e começa a tratar da próxima instrução;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Uma vez que diversas instruções são executadas ao mesmo tempo, obtêm-se um acréscimo no desempenho do processador;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lang="pt-BR" sz="16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B9E677D-63C0-46A8-B88A-7B8CECFA8163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 err="1"/>
              <a:t>Pipeline</a:t>
            </a:r>
            <a:endParaRPr lang="pt-BR" dirty="0"/>
          </a:p>
        </p:txBody>
      </p:sp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F56321CF-CABE-46DD-A823-C63669E5D36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4BE9A7D7-2CEA-4087-99E5-40DDA3D4A6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Pode-se dividir a execução de uma instrução em 5 estágios básicos: 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Busca da Instrução (</a:t>
            </a:r>
            <a:r>
              <a:rPr lang="pt-BR" sz="1800" dirty="0" err="1"/>
              <a:t>fetch</a:t>
            </a:r>
            <a:r>
              <a:rPr lang="pt-BR" sz="1800" dirty="0"/>
              <a:t>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Decodificação (</a:t>
            </a:r>
            <a:r>
              <a:rPr lang="pt-BR" sz="1800" dirty="0" err="1"/>
              <a:t>decode</a:t>
            </a:r>
            <a:r>
              <a:rPr lang="pt-BR" sz="1800" dirty="0"/>
              <a:t>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Busca do Operando (</a:t>
            </a:r>
            <a:r>
              <a:rPr lang="pt-BR" sz="1800" dirty="0" err="1"/>
              <a:t>operand</a:t>
            </a:r>
            <a:r>
              <a:rPr lang="pt-BR" sz="1800" dirty="0"/>
              <a:t> </a:t>
            </a:r>
            <a:r>
              <a:rPr lang="pt-BR" sz="1800" dirty="0" err="1"/>
              <a:t>fetch</a:t>
            </a:r>
            <a:r>
              <a:rPr lang="pt-BR" sz="1800" dirty="0"/>
              <a:t>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Execução (execute)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Armazenamento do Resultado (</a:t>
            </a:r>
            <a:r>
              <a:rPr lang="pt-BR" sz="1800" dirty="0" err="1"/>
              <a:t>store</a:t>
            </a:r>
            <a:r>
              <a:rPr lang="pt-BR" sz="1800" dirty="0"/>
              <a:t>)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D624B20-0E70-4479-9159-CFFA2A4E9EE7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834C0A89-9400-46AA-99E5-7923D39DF347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1B60EB51-0DCA-4022-A644-41CCA4B5F6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6C5C376-878B-4D47-86AE-1429E59FAC7B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384038D2-B575-4076-9BDB-C38C5D9EA027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4C485BA-93F9-4F8A-9D5F-BA428A03BD7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C344810-D1E2-43A5-8DA5-F0FD6C7BAF9C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7359193D-5E59-4562-BB6E-9D476894665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78BEBE74-6672-4B1D-8077-19DA8E7D7D9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8CF3DA5-E9C0-4D1F-AD1C-BBE962B8A3EF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2E3CADE8-E7F1-4BE9-A547-E8F07543973D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EE6DBD6C-A71C-41D9-A54C-C18C676F993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E828822-B081-409A-ACD8-AB19615C4FC0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F5C9C8C2-8672-4119-B2B5-AE5B78A76899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10233711-7D29-4D89-A11F-1E287DB981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763E4218-6B45-4760-BAAB-29909A499440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9FBCFEA0-DFBC-4100-AD60-48EE1B89C34B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F7FEC3BC-210F-4B36-92E5-5F5421E5D4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200" dirty="0"/>
              <a:t>O processador trabalha apenas com valores armazenados em </a:t>
            </a:r>
            <a:r>
              <a:rPr lang="pt-BR" sz="2200" dirty="0">
                <a:solidFill>
                  <a:schemeClr val="accent1"/>
                </a:solidFill>
              </a:rPr>
              <a:t>registradores</a:t>
            </a:r>
            <a:r>
              <a:rPr lang="pt-BR" sz="2200" dirty="0"/>
              <a:t> 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Para que uma instrução seja executada é necessário transferi-la para o registrador do processador;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343228" y="6199584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6D0FF1A-B44C-431D-9EEB-41540DFC61B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Menos 8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1301261" y="201216"/>
            <a:ext cx="82296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3200" dirty="0"/>
              <a:t>Comunicação CPU / Memória Principal</a:t>
            </a:r>
            <a:br>
              <a:rPr lang="pt-BR" sz="3200" dirty="0"/>
            </a:br>
            <a:endParaRPr lang="pt-BR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1" y="3246859"/>
            <a:ext cx="5706637" cy="219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F74769E0-FEE0-45A5-9286-B9CEBA6509E3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C690ADE0-A326-4C0B-85F6-1AE8EA5444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71438" y="1143000"/>
          <a:ext cx="90011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Instrução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Decodificação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Busca Operando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Armazenamento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Instrução2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B720DB1-2276-4816-B496-324B4E10BA2C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5509E6B5-065A-4BE0-8FF7-74D684CC8859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B963B484-4A45-4F31-9583-7A1047F6186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Característica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Alguns estágios são mais lentos que outros e o tempo necessário para encher o pipeline e esvaziá-lo varia;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Técnicas avançadas de pipeline: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b="1" dirty="0" err="1"/>
              <a:t>Pré</a:t>
            </a:r>
            <a:r>
              <a:rPr lang="pt-BR" sz="1800" b="1" dirty="0"/>
              <a:t>-decodificação</a:t>
            </a:r>
            <a:r>
              <a:rPr lang="pt-BR" sz="1800" dirty="0"/>
              <a:t>: a CPU pode iniciar a decodificação de instruções (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paralelamente</a:t>
            </a:r>
            <a:r>
              <a:rPr lang="pt-BR" sz="1800" dirty="0"/>
              <a:t>) antes do momento delas serem executadas;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b="1" dirty="0"/>
              <a:t>Execução fora-de-</a:t>
            </a:r>
            <a:r>
              <a:rPr lang="pt-BR" sz="1800" b="1" dirty="0" err="1"/>
              <a:t>seqüência</a:t>
            </a:r>
            <a:r>
              <a:rPr lang="pt-BR" sz="1800" dirty="0"/>
              <a:t>: a CPU pode 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executar previamente </a:t>
            </a:r>
            <a:r>
              <a:rPr lang="pt-BR" sz="1800" dirty="0"/>
              <a:t>um determinado número de instruções. 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600" dirty="0"/>
              <a:t>Em uma etapa posterior, a ordem de execução é verificada e os resultados das operações são consolidados na sua ordem correta;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b="1" dirty="0"/>
              <a:t>Previsão de desvio</a:t>
            </a:r>
            <a:r>
              <a:rPr lang="pt-BR" sz="1800" dirty="0"/>
              <a:t>: caso exista uma 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instrução de desvio</a:t>
            </a:r>
            <a:r>
              <a:rPr lang="pt-BR" sz="1800" dirty="0"/>
              <a:t> dentro do pipeline e a sua execução for consolidada, todas as instruções posteriores a ela e que se encontram na fila devem ser abortadas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FB6CB1F-F745-438F-83F3-9E8E7DBA8987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E1C3CC0E-DCB4-429E-9240-B9B9BA426F2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572434F5-B127-444C-83A8-293C26A3C1A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Situações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Uma unidade de busca de instrução em comum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FB6CB1F-F745-438F-83F3-9E8E7DBA8987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E1C3CC0E-DCB4-429E-9240-B9B9BA426F2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EF937C1-0F04-419B-8ED0-5CC98766B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2420888"/>
            <a:ext cx="8712968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57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Situações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Unidades funcionais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FB6CB1F-F745-438F-83F3-9E8E7DBA8987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E1C3CC0E-DCB4-429E-9240-B9B9BA426F2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F02013F-5196-41BE-AFBA-C06568DF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6480720" cy="401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79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MIPS (Milhões de Instruções por Segundo)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mede apenas a 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execução de instruções</a:t>
            </a:r>
            <a:r>
              <a:rPr lang="pt-BR" sz="1800" dirty="0"/>
              <a:t>, sendo que existem diferentes instruções, com tempos de execução distintos, 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600" dirty="0"/>
              <a:t>por exemplo: multiplicação de números inteiros e multiplicação de números reais (ponto flutuante);</a:t>
            </a:r>
          </a:p>
          <a:p>
            <a:pPr algn="just" eaLnBrk="1" hangingPunct="1"/>
            <a:r>
              <a:rPr lang="pt-BR" sz="2200" dirty="0"/>
              <a:t>FLOPS (Operações de Ponto Flutuante por Segundo)</a:t>
            </a:r>
          </a:p>
          <a:p>
            <a:pPr lvl="1" algn="just" eaLnBrk="1" hangingPunct="1"/>
            <a:r>
              <a:rPr lang="pt-BR" sz="1800" dirty="0"/>
              <a:t>mede basicamente o desempenho da ULA, analisando apenas as 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instruções mais complexas</a:t>
            </a:r>
            <a:r>
              <a:rPr lang="pt-BR" sz="1800" dirty="0"/>
              <a:t>;</a:t>
            </a:r>
          </a:p>
          <a:p>
            <a:pPr algn="just" eaLnBrk="1" hangingPunct="1"/>
            <a:r>
              <a:rPr lang="pt-BR" sz="2200" dirty="0"/>
              <a:t>Tempo de acesso</a:t>
            </a:r>
          </a:p>
          <a:p>
            <a:pPr lvl="1" algn="just" eaLnBrk="1" hangingPunct="1"/>
            <a:r>
              <a:rPr lang="pt-BR" sz="1800" dirty="0"/>
              <a:t>está relacionada à velocidade de cada componente e a do canal (barramentos) de interligação entre CPU e memória;</a:t>
            </a:r>
          </a:p>
          <a:p>
            <a:pPr lvl="2" algn="just" eaLnBrk="1" hangingPunct="1"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600" dirty="0"/>
              <a:t>trata do período de tempo gasto entre o instante em que o usuário iniciou uma solicitação e o instante em que o sistema apresentou ao usuário a resposta;</a:t>
            </a:r>
          </a:p>
          <a:p>
            <a:pPr lvl="1" algn="just" eaLnBrk="1" hangingPunct="1"/>
            <a:r>
              <a:rPr lang="pt-BR" sz="1800" dirty="0"/>
              <a:t>ligada ao 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desempenho global</a:t>
            </a:r>
            <a:r>
              <a:rPr lang="pt-BR" sz="1800" dirty="0"/>
              <a:t> do sistema.</a:t>
            </a:r>
          </a:p>
          <a:p>
            <a:pPr lvl="1" algn="just" eaLnBrk="1" hangingPunct="1"/>
            <a:endParaRPr lang="pt-BR" sz="1800" dirty="0"/>
          </a:p>
          <a:p>
            <a:pPr lvl="1" algn="just" eaLnBrk="1" hangingPunct="1"/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Medidas de Desempenho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81D11E2-500D-46CE-8ABC-2CDBA60B6BAA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CB76DEE6-B09E-4343-B922-2C440B72D9A8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f1c106212_0_2"/>
          <p:cNvSpPr txBox="1"/>
          <p:nvPr/>
        </p:nvSpPr>
        <p:spPr>
          <a:xfrm>
            <a:off x="682625" y="430053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</a:p>
          <a:p>
            <a:pPr algn="ctr">
              <a:spcBef>
                <a:spcPts val="400"/>
              </a:spcBef>
              <a:buSzPts val="2000"/>
            </a:pPr>
            <a:r>
              <a:rPr lang="pt-BR" sz="2000" b="1" dirty="0">
                <a:solidFill>
                  <a:schemeClr val="dk2"/>
                </a:solidFill>
                <a:latin typeface="Calibri"/>
                <a:cs typeface="Calibri"/>
                <a:sym typeface="Calibri"/>
              </a:rPr>
              <a:t>Créditos: Professora Talita Rocha Pinheiro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bf1c106212_0_2"/>
          <p:cNvSpPr txBox="1"/>
          <p:nvPr/>
        </p:nvSpPr>
        <p:spPr>
          <a:xfrm>
            <a:off x="4357718" y="174359"/>
            <a:ext cx="4786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bf1c106212_0_2"/>
          <p:cNvSpPr txBox="1"/>
          <p:nvPr/>
        </p:nvSpPr>
        <p:spPr>
          <a:xfrm>
            <a:off x="685800" y="2428868"/>
            <a:ext cx="77724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bf1c106212_0_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">
            <a:extLst>
              <a:ext uri="{FF2B5EF4-FFF2-40B4-BE49-F238E27FC236}">
                <a16:creationId xmlns:a16="http://schemas.microsoft.com/office/drawing/2014/main" id="{AB1CECF0-E86E-4BA5-988A-44EEFE2FC6CD}"/>
              </a:ext>
            </a:extLst>
          </p:cNvPr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Unidade Central de Processamento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200" dirty="0"/>
              <a:t>A transferência ocorre através do barramento local, utilizando os seguintes componentes: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b="1" dirty="0"/>
              <a:t>REM</a:t>
            </a:r>
            <a:r>
              <a:rPr lang="pt-BR" sz="1800" dirty="0"/>
              <a:t> (Registrador de Endereço de Memória): contém o endereço do dado a ser lido ou escrito na memória;</a:t>
            </a:r>
            <a:endParaRPr lang="en-US" sz="1800" dirty="0"/>
          </a:p>
          <a:p>
            <a:pPr lvl="1" algn="just" eaLnBrk="1" hangingPunct="1">
              <a:spcAft>
                <a:spcPts val="600"/>
              </a:spcAft>
            </a:pPr>
            <a:r>
              <a:rPr lang="pt-BR" sz="1800" b="1" dirty="0"/>
              <a:t>RDM</a:t>
            </a:r>
            <a:r>
              <a:rPr lang="pt-BR" sz="1800" dirty="0"/>
              <a:t> (Registrador de Dados da Memória): contém o dado a ser escrito na memória ou o dado lido da memória;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b="1" dirty="0"/>
              <a:t>Barramento de dados: </a:t>
            </a:r>
            <a:r>
              <a:rPr lang="pt-BR" sz="1800" dirty="0"/>
              <a:t>liga o RDM à memória , sendo o caminho por onde é feita a transferência de dados;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b="1" dirty="0"/>
              <a:t>Barramento de endereços: </a:t>
            </a:r>
            <a:r>
              <a:rPr lang="pt-BR" sz="1800" dirty="0"/>
              <a:t>liga o REM à memória fornecendo o endereço a ser lido ou escrito;</a:t>
            </a:r>
            <a:endParaRPr lang="en-US" sz="1800" dirty="0"/>
          </a:p>
          <a:p>
            <a:pPr lvl="1" algn="just" eaLnBrk="1" hangingPunct="1">
              <a:spcAft>
                <a:spcPts val="600"/>
              </a:spcAft>
            </a:pPr>
            <a:r>
              <a:rPr lang="pt-BR" sz="1800" b="1" dirty="0"/>
              <a:t>Barramento de controle: </a:t>
            </a:r>
            <a:r>
              <a:rPr lang="pt-BR" sz="1800" dirty="0"/>
              <a:t>liga a CPU à memória para enviar sinais de controle como leitura (READ), escrita(WRITE) ou espera(WAIT).</a:t>
            </a:r>
            <a:endParaRPr lang="en-US" sz="18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D874033-B027-4D94-9A93-91A324681E43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Menos 8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69E773EB-9289-45E3-954B-4774FCB3AA00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7022CEB0-8893-4CD6-B26C-B86203F8427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pt-BR" sz="2200" b="1" dirty="0"/>
              <a:t>Operação de leitura:</a:t>
            </a:r>
          </a:p>
          <a:p>
            <a:pPr lvl="1" algn="just" eaLnBrk="1" hangingPunct="1"/>
            <a:r>
              <a:rPr lang="pt-BR" sz="1800" dirty="0" err="1"/>
              <a:t>Read</a:t>
            </a:r>
            <a:r>
              <a:rPr lang="pt-BR" sz="1800" dirty="0"/>
              <a:t>: o conteúdo da posição de memória endereçada por REM é copiado em RDM;</a:t>
            </a:r>
          </a:p>
          <a:p>
            <a:pPr marL="627063" lvl="8" indent="0" algn="ctr">
              <a:buFont typeface="Verdana" pitchFamily="34" charset="0"/>
              <a:buNone/>
            </a:pPr>
            <a:endParaRPr lang="pt-BR" sz="1200" dirty="0"/>
          </a:p>
          <a:p>
            <a:pPr marL="2865438" lvl="8" indent="0">
              <a:buFont typeface="Verdana" pitchFamily="34" charset="0"/>
              <a:buNone/>
            </a:pPr>
            <a:r>
              <a:rPr lang="pt-BR" sz="1800" dirty="0"/>
              <a:t>REM ← </a:t>
            </a:r>
            <a:r>
              <a:rPr lang="pt-BR" sz="1800" i="1" dirty="0"/>
              <a:t>endereço </a:t>
            </a:r>
            <a:endParaRPr lang="pt-BR" sz="1800" dirty="0"/>
          </a:p>
          <a:p>
            <a:pPr marL="2865438" lvl="8" indent="0">
              <a:buFont typeface="Verdana" pitchFamily="34" charset="0"/>
              <a:buNone/>
            </a:pPr>
            <a:r>
              <a:rPr lang="pt-BR" sz="1800" dirty="0"/>
              <a:t>Comando READ</a:t>
            </a:r>
          </a:p>
          <a:p>
            <a:pPr marL="2865438" lvl="8" indent="0">
              <a:buFont typeface="Verdana" pitchFamily="34" charset="0"/>
              <a:buNone/>
            </a:pPr>
            <a:r>
              <a:rPr lang="pt-BR" sz="1800" dirty="0"/>
              <a:t>RDM ← Memória[REM</a:t>
            </a:r>
            <a:r>
              <a:rPr lang="pt-BR" sz="1500" dirty="0"/>
              <a:t>]</a:t>
            </a:r>
          </a:p>
          <a:p>
            <a:pPr lvl="1" algn="just" eaLnBrk="1" hangingPunct="1">
              <a:buFont typeface="Verdana" pitchFamily="34" charset="0"/>
              <a:buNone/>
            </a:pPr>
            <a:endParaRPr lang="pt-BR" sz="1200" dirty="0"/>
          </a:p>
          <a:p>
            <a:pPr algn="just" eaLnBrk="1" hangingPunct="1"/>
            <a:r>
              <a:rPr lang="pt-BR" sz="2200" b="1" dirty="0"/>
              <a:t>Operação de escrita:</a:t>
            </a:r>
          </a:p>
          <a:p>
            <a:pPr lvl="1" algn="just" eaLnBrk="1" hangingPunct="1"/>
            <a:r>
              <a:rPr lang="pt-BR" sz="1800" dirty="0" err="1"/>
              <a:t>Write</a:t>
            </a:r>
            <a:r>
              <a:rPr lang="pt-BR" sz="1800" dirty="0"/>
              <a:t>: a posição de memória endereçada por REM recebe o conteúdo de RDM.</a:t>
            </a:r>
          </a:p>
          <a:p>
            <a:pPr lvl="1" indent="6350" algn="just" eaLnBrk="1" hangingPunct="1">
              <a:buFont typeface="Verdana" pitchFamily="34" charset="0"/>
              <a:buNone/>
            </a:pPr>
            <a:endParaRPr lang="pt-BR" sz="1200" dirty="0"/>
          </a:p>
          <a:p>
            <a:pPr marL="2871788" lvl="1" indent="6350" algn="just" eaLnBrk="1" hangingPunct="1">
              <a:buFont typeface="Verdana" pitchFamily="34" charset="0"/>
              <a:buNone/>
            </a:pPr>
            <a:r>
              <a:rPr lang="pt-BR" sz="1800" dirty="0"/>
              <a:t>REM ← endereço</a:t>
            </a:r>
          </a:p>
          <a:p>
            <a:pPr marL="2871788" lvl="1" indent="6350" algn="just" eaLnBrk="1" hangingPunct="1">
              <a:buFont typeface="Verdana" pitchFamily="34" charset="0"/>
              <a:buNone/>
            </a:pPr>
            <a:r>
              <a:rPr lang="pt-BR" sz="1800" dirty="0"/>
              <a:t>RDM ← dado</a:t>
            </a:r>
          </a:p>
          <a:p>
            <a:pPr marL="2871788" lvl="1" indent="6350" algn="just" eaLnBrk="1" hangingPunct="1">
              <a:buFont typeface="Verdana" pitchFamily="34" charset="0"/>
              <a:buNone/>
            </a:pPr>
            <a:r>
              <a:rPr lang="pt-BR" sz="1800" dirty="0"/>
              <a:t>Comando WRITE</a:t>
            </a:r>
          </a:p>
          <a:p>
            <a:pPr marL="2871788" lvl="1" indent="6350" algn="just" eaLnBrk="1" hangingPunct="1">
              <a:buFont typeface="Verdana" pitchFamily="34" charset="0"/>
              <a:buNone/>
            </a:pPr>
            <a:r>
              <a:rPr lang="pt-BR" sz="1800" dirty="0"/>
              <a:t>Memória[REM] ← RDM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E9A27DFD-6AD2-427E-88FD-E5F7DC5E44D2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DC0B4C36-5D05-41CE-8173-D8CE16DA9D9D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5F974FB6-0B4B-4C3B-B348-00086E09E8A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365125" lvl="1" indent="-255588" algn="just" eaLnBrk="1" hangingPunct="1">
              <a:spcBef>
                <a:spcPts val="600"/>
              </a:spcBef>
              <a:spcAft>
                <a:spcPts val="600"/>
              </a:spcAft>
              <a:buSzPct val="68000"/>
              <a:buFont typeface="Wingdings 3" pitchFamily="18" charset="2"/>
              <a:buChar char=""/>
              <a:defRPr/>
            </a:pPr>
            <a:r>
              <a:rPr lang="pt-BR" sz="2200" dirty="0"/>
              <a:t>Clock interno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800" dirty="0"/>
              <a:t>É a freqüência com a qual o processador trabalha internamente;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2200" dirty="0"/>
              <a:t>Clock externo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800" dirty="0"/>
              <a:t>Devido a limitações físicas, os processadores não podem se comunicar com a memória usando seu </a:t>
            </a:r>
            <a:r>
              <a:rPr lang="pt-BR" sz="1800" dirty="0" err="1"/>
              <a:t>clock</a:t>
            </a:r>
            <a:r>
              <a:rPr lang="pt-BR" sz="1800" dirty="0"/>
              <a:t> interno;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40000"/>
                  <a:lumOff val="60000"/>
                </a:schemeClr>
              </a:buClr>
              <a:defRPr/>
            </a:pPr>
            <a:r>
              <a:rPr lang="pt-BR" sz="1600" dirty="0" err="1"/>
              <a:t>Clock</a:t>
            </a:r>
            <a:r>
              <a:rPr lang="pt-BR" sz="1600" dirty="0"/>
              <a:t> da placa principal é inferior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800" dirty="0"/>
              <a:t>Para obter o </a:t>
            </a:r>
            <a:r>
              <a:rPr lang="pt-BR" sz="1800" dirty="0" err="1"/>
              <a:t>clock</a:t>
            </a:r>
            <a:r>
              <a:rPr lang="pt-BR" sz="1800" dirty="0"/>
              <a:t> interno, o processador usa uma multiplicação do </a:t>
            </a:r>
            <a:r>
              <a:rPr lang="pt-BR" sz="1800" dirty="0" err="1"/>
              <a:t>clock</a:t>
            </a:r>
            <a:r>
              <a:rPr lang="pt-BR" sz="1800" dirty="0"/>
              <a:t> externo;</a:t>
            </a:r>
            <a:endParaRPr lang="pt-BR" sz="22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2277" y="0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Clock interno X Clock externo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A25BE2A-6B1C-4325-B4E0-87B9B4AF1B27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D8F22049-B39C-4691-8C3B-347D2077F837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D184B136-B111-4539-A263-BFFB06CC4AC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CED1183-38A8-4A39-9D4F-1DB4716D85F5}"/>
              </a:ext>
            </a:extLst>
          </p:cNvPr>
          <p:cNvSpPr txBox="1">
            <a:spLocks/>
          </p:cNvSpPr>
          <p:nvPr/>
        </p:nvSpPr>
        <p:spPr>
          <a:xfrm>
            <a:off x="533400" y="4434953"/>
            <a:ext cx="8229600" cy="1865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65125" lvl="1" indent="-255588" algn="just">
              <a:spcBef>
                <a:spcPts val="600"/>
              </a:spcBef>
              <a:spcAft>
                <a:spcPts val="600"/>
              </a:spcAft>
              <a:buSzPct val="68000"/>
              <a:buFont typeface="Wingdings 3" pitchFamily="18" charset="2"/>
              <a:buChar char=""/>
              <a:defRPr/>
            </a:pPr>
            <a:r>
              <a:rPr lang="pt-BR" sz="2200"/>
              <a:t>Processador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800"/>
              <a:t>Clock interno: 1,4 / 1,5 /  1,6 / 1,7 / 1,8 GHz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800"/>
              <a:t>Clock externo: 400 Mhz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1800"/>
              <a:t>Fator de multiplicação: 3,5 / 3,75 / 4 / 4,25 / 4,5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2200" dirty="0"/>
              <a:t>Utilização da memória </a:t>
            </a:r>
            <a:r>
              <a:rPr lang="pt-BR" sz="2200" dirty="0" err="1"/>
              <a:t>cache</a:t>
            </a: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2200" dirty="0"/>
              <a:t>Transferência de mais de um dado por ciclo de </a:t>
            </a:r>
            <a:r>
              <a:rPr lang="pt-BR" sz="2200" dirty="0" err="1"/>
              <a:t>clock</a:t>
            </a:r>
            <a:endParaRPr lang="pt-BR" sz="22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defRPr/>
            </a:pPr>
            <a:r>
              <a:rPr lang="pt-BR" sz="1800" dirty="0"/>
              <a:t>Transferir dois dados por ciclo de </a:t>
            </a:r>
            <a:r>
              <a:rPr lang="pt-BR" sz="1800" dirty="0" err="1"/>
              <a:t>clock</a:t>
            </a:r>
            <a:r>
              <a:rPr lang="pt-BR" sz="1800" dirty="0"/>
              <a:t> é chamada DDR (Dual Data Rate), enquanto que transferir quatro dados por ciclo de </a:t>
            </a:r>
            <a:r>
              <a:rPr lang="pt-BR" sz="1800" dirty="0" err="1"/>
              <a:t>clock</a:t>
            </a:r>
            <a:r>
              <a:rPr lang="pt-BR" sz="1800" dirty="0"/>
              <a:t> é chamada QDR (</a:t>
            </a:r>
            <a:r>
              <a:rPr lang="pt-BR" sz="1800" dirty="0" err="1"/>
              <a:t>Quad</a:t>
            </a:r>
            <a:r>
              <a:rPr lang="pt-BR" sz="1800" dirty="0"/>
              <a:t> Data Rate).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6E6CBE2-0375-4853-B3F1-ED63658B8C23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3000372"/>
            <a:ext cx="6286500" cy="312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500188" y="0"/>
            <a:ext cx="82296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2800" dirty="0"/>
              <a:t>Técnicas para minimizar a diferença de </a:t>
            </a:r>
            <a:r>
              <a:rPr lang="pt-BR" sz="2800" dirty="0" err="1"/>
              <a:t>clock</a:t>
            </a:r>
            <a:endParaRPr lang="pt-BR" sz="2800" dirty="0"/>
          </a:p>
        </p:txBody>
      </p:sp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52D28E59-5D6B-431E-A50E-DD610F316E50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29B80703-BD6F-4E74-A54C-4EFBAFF6ED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2852</Words>
  <Application>Microsoft Office PowerPoint</Application>
  <PresentationFormat>Apresentação na tela (4:3)</PresentationFormat>
  <Paragraphs>606</Paragraphs>
  <Slides>55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2" baseType="lpstr">
      <vt:lpstr>Arial</vt:lpstr>
      <vt:lpstr>Calibri</vt:lpstr>
      <vt:lpstr>Noto Sans Symbols</vt:lpstr>
      <vt:lpstr>Times New Roman</vt:lpstr>
      <vt:lpstr>Verdana</vt:lpstr>
      <vt:lpstr>Wingdings 3</vt:lpstr>
      <vt:lpstr>Office Theme</vt:lpstr>
      <vt:lpstr>Apresentação do PowerPoint</vt:lpstr>
      <vt:lpstr>Roteiro</vt:lpstr>
      <vt:lpstr>Introdução</vt:lpstr>
      <vt:lpstr>Relação CPU/Memória RAM</vt:lpstr>
      <vt:lpstr>Comunicação CPU / Memória Principal </vt:lpstr>
      <vt:lpstr>Apresentação do PowerPoint</vt:lpstr>
      <vt:lpstr>Apresentação do PowerPoint</vt:lpstr>
      <vt:lpstr>Clock interno X Clock externo</vt:lpstr>
      <vt:lpstr>Técnicas para minimizar a diferença de clock</vt:lpstr>
      <vt:lpstr>Arquitetura do Processador</vt:lpstr>
      <vt:lpstr>Apresentação do PowerPoint</vt:lpstr>
      <vt:lpstr>Unidade operacional</vt:lpstr>
      <vt:lpstr>Apresentação do PowerPoint</vt:lpstr>
      <vt:lpstr>Apresentação do PowerPoint</vt:lpstr>
      <vt:lpstr>Apresentação do PowerPoint</vt:lpstr>
      <vt:lpstr>Unidade de controle (UC)</vt:lpstr>
      <vt:lpstr>Registradores</vt:lpstr>
      <vt:lpstr>Demais elementos</vt:lpstr>
      <vt:lpstr>Estrutura de um processador simples</vt:lpstr>
      <vt:lpstr>Execução de Instruções</vt:lpstr>
      <vt:lpstr>Conjunto de instruções</vt:lpstr>
      <vt:lpstr>Seqüência de Funcionamento</vt:lpstr>
      <vt:lpstr>Apresentação do PowerPoint</vt:lpstr>
      <vt:lpstr>Apresentação do PowerPoint</vt:lpstr>
      <vt:lpstr>Ciclo de instruções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Execução das Instruções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Pipeline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Medidas de Desempenho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22</cp:revision>
  <dcterms:created xsi:type="dcterms:W3CDTF">2009-03-02T19:44:04Z</dcterms:created>
  <dcterms:modified xsi:type="dcterms:W3CDTF">2022-10-26T22:42:43Z</dcterms:modified>
</cp:coreProperties>
</file>