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0"/>
  </p:notesMasterIdLst>
  <p:sldIdLst>
    <p:sldId id="256" r:id="rId5"/>
    <p:sldId id="266" r:id="rId6"/>
    <p:sldId id="333" r:id="rId7"/>
    <p:sldId id="334" r:id="rId8"/>
    <p:sldId id="335" r:id="rId9"/>
    <p:sldId id="336" r:id="rId10"/>
    <p:sldId id="337" r:id="rId11"/>
    <p:sldId id="338" r:id="rId12"/>
    <p:sldId id="343" r:id="rId13"/>
    <p:sldId id="344" r:id="rId14"/>
    <p:sldId id="345" r:id="rId15"/>
    <p:sldId id="339" r:id="rId16"/>
    <p:sldId id="340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31" r:id="rId25"/>
    <p:sldId id="332" r:id="rId26"/>
    <p:sldId id="353" r:id="rId27"/>
    <p:sldId id="265" r:id="rId28"/>
    <p:sldId id="25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89"/>
    <p:restoredTop sz="94694"/>
  </p:normalViewPr>
  <p:slideViewPr>
    <p:cSldViewPr snapToGrid="0">
      <p:cViewPr varScale="1">
        <p:scale>
          <a:sx n="134" d="100"/>
          <a:sy n="134" d="100"/>
        </p:scale>
        <p:origin x="192" y="6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7" y="17442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7" y="1303165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grada.minhabiblioteca.com.br/#/books/9788577801077/cfi/0!/4/2@100:0.00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felectro.info/mapa&#173;de&#173;karnaugh&#173;onlie&#173;para&#173;simplificacao&#173;de&#173;funcoes&#173;booleanas&#173;a&#173;partir&#173;da&#173;tabela&#173;da&#173;verdade/" TargetMode="External"/><Relationship Id="rId2" Type="http://schemas.openxmlformats.org/officeDocument/2006/relationships/hyperlink" Target="https://www.youtube.com/watch?v=SI8MkT&#173;HTL8" TargetMode="Externa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06 – CONTEUDO 6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MAPA DE KARNAUGH</a:t>
            </a:r>
            <a:br>
              <a:rPr lang="pt-BR" sz="2800" b="1" dirty="0">
                <a:solidFill>
                  <a:srgbClr val="0070C0"/>
                </a:solidFill>
              </a:rPr>
            </a:br>
            <a:r>
              <a:rPr lang="pt-BR" sz="2800" b="1" dirty="0">
                <a:solidFill>
                  <a:srgbClr val="0070C0"/>
                </a:solidFill>
              </a:rPr>
              <a:t>(4 variáveis)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sz="2400" dirty="0"/>
              <a:t>O mapa de </a:t>
            </a:r>
            <a:r>
              <a:rPr lang="pt-BR" sz="2400" dirty="0" err="1"/>
              <a:t>Karnaugh</a:t>
            </a:r>
            <a:r>
              <a:rPr lang="pt-BR" sz="2400" dirty="0"/>
              <a:t> de 4 variáveis </a:t>
            </a:r>
            <a:r>
              <a:rPr lang="pt-BR" sz="2400" b="1" dirty="0"/>
              <a:t>é um arranjo de dezesseis </a:t>
            </a:r>
            <a:r>
              <a:rPr lang="pt-BR" sz="2400" b="1" dirty="0" err="1"/>
              <a:t>células</a:t>
            </a:r>
            <a:r>
              <a:rPr lang="pt-BR" sz="2400" dirty="0"/>
              <a:t>, conforme mostra a Figura 4–22(a).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Os valores </a:t>
            </a:r>
            <a:r>
              <a:rPr lang="pt-BR" sz="2400" dirty="0" err="1"/>
              <a:t>binários</a:t>
            </a:r>
            <a:r>
              <a:rPr lang="pt-BR" sz="2400" dirty="0"/>
              <a:t> de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 err="1"/>
              <a:t>B</a:t>
            </a:r>
            <a:r>
              <a:rPr lang="pt-BR" sz="2400" dirty="0"/>
              <a:t> </a:t>
            </a:r>
            <a:r>
              <a:rPr lang="pt-BR" sz="2400" dirty="0" err="1"/>
              <a:t>estão</a:t>
            </a:r>
            <a:r>
              <a:rPr lang="pt-BR" sz="2400" dirty="0"/>
              <a:t> ao longo do lado esquerdo e os valores de </a:t>
            </a:r>
            <a:r>
              <a:rPr lang="pt-BR" sz="2400" b="1" dirty="0"/>
              <a:t>C</a:t>
            </a:r>
            <a:r>
              <a:rPr lang="pt-BR" sz="2400" dirty="0"/>
              <a:t> e </a:t>
            </a:r>
            <a:r>
              <a:rPr lang="pt-BR" sz="2400" b="1" dirty="0"/>
              <a:t>D</a:t>
            </a:r>
            <a:r>
              <a:rPr lang="pt-BR" sz="2400" dirty="0"/>
              <a:t> </a:t>
            </a:r>
            <a:r>
              <a:rPr lang="pt-BR" sz="2400" dirty="0" err="1"/>
              <a:t>estão</a:t>
            </a:r>
            <a:r>
              <a:rPr lang="pt-BR" sz="2400" dirty="0"/>
              <a:t> na parte superior.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O valor de uma dada </a:t>
            </a:r>
            <a:r>
              <a:rPr lang="pt-BR" sz="2400" dirty="0" err="1"/>
              <a:t>célula</a:t>
            </a:r>
            <a:r>
              <a:rPr lang="pt-BR" sz="2400" dirty="0"/>
              <a:t> corresponde aos valores </a:t>
            </a:r>
            <a:r>
              <a:rPr lang="pt-BR" sz="2400" dirty="0" err="1"/>
              <a:t>binários</a:t>
            </a:r>
            <a:r>
              <a:rPr lang="pt-BR" sz="2400" dirty="0"/>
              <a:t> de </a:t>
            </a:r>
            <a:r>
              <a:rPr lang="pt-BR" sz="2400" b="1" dirty="0"/>
              <a:t>A</a:t>
            </a:r>
            <a:r>
              <a:rPr lang="pt-BR" sz="2400" dirty="0"/>
              <a:t> e </a:t>
            </a:r>
            <a:r>
              <a:rPr lang="pt-BR" sz="2400" b="1" dirty="0" err="1"/>
              <a:t>B</a:t>
            </a:r>
            <a:r>
              <a:rPr lang="pt-BR" sz="2400" dirty="0"/>
              <a:t> à esquerda na mesma linha combinados com os valores </a:t>
            </a:r>
            <a:r>
              <a:rPr lang="pt-BR" sz="2400" dirty="0" err="1"/>
              <a:t>binários</a:t>
            </a:r>
            <a:r>
              <a:rPr lang="pt-BR" sz="2400" dirty="0"/>
              <a:t> de </a:t>
            </a:r>
            <a:r>
              <a:rPr lang="pt-BR" sz="2400" b="1" dirty="0"/>
              <a:t>C</a:t>
            </a:r>
            <a:r>
              <a:rPr lang="pt-BR" sz="2400" dirty="0"/>
              <a:t> e </a:t>
            </a:r>
            <a:r>
              <a:rPr lang="pt-BR" sz="2400" b="1" dirty="0"/>
              <a:t>D</a:t>
            </a:r>
            <a:r>
              <a:rPr lang="pt-BR" sz="2400" dirty="0"/>
              <a:t> na parte superior na mesma coluna. </a:t>
            </a:r>
          </a:p>
        </p:txBody>
      </p:sp>
    </p:spTree>
    <p:extLst>
      <p:ext uri="{BB962C8B-B14F-4D97-AF65-F5344CB8AC3E}">
        <p14:creationId xmlns:p14="http://schemas.microsoft.com/office/powerpoint/2010/main" val="23975470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MAPA DE KARNAUGH</a:t>
            </a:r>
            <a:br>
              <a:rPr lang="pt-BR" sz="2800" b="1" dirty="0">
                <a:solidFill>
                  <a:srgbClr val="0070C0"/>
                </a:solidFill>
              </a:rPr>
            </a:br>
            <a:r>
              <a:rPr lang="pt-BR" sz="2800" b="1" dirty="0">
                <a:solidFill>
                  <a:srgbClr val="0070C0"/>
                </a:solidFill>
              </a:rPr>
              <a:t>(4 variáveis)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1303165"/>
            <a:ext cx="7551149" cy="339447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Por exemplo, a </a:t>
            </a:r>
            <a:r>
              <a:rPr lang="pt-BR" dirty="0" err="1"/>
              <a:t>célula</a:t>
            </a:r>
            <a:r>
              <a:rPr lang="pt-BR" dirty="0"/>
              <a:t> no canto superior direito tem um valor </a:t>
            </a:r>
            <a:r>
              <a:rPr lang="pt-BR" dirty="0" err="1"/>
              <a:t>binário</a:t>
            </a:r>
            <a:r>
              <a:rPr lang="pt-BR" dirty="0"/>
              <a:t> de 0010 e a </a:t>
            </a:r>
            <a:r>
              <a:rPr lang="pt-BR" dirty="0" err="1"/>
              <a:t>célula</a:t>
            </a:r>
            <a:r>
              <a:rPr lang="pt-BR" dirty="0"/>
              <a:t> no canto inferior direito tem um valor </a:t>
            </a:r>
            <a:r>
              <a:rPr lang="pt-BR" dirty="0" err="1"/>
              <a:t>binário</a:t>
            </a:r>
            <a:r>
              <a:rPr lang="pt-BR" dirty="0"/>
              <a:t> de 1010.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Figura 4–22(</a:t>
            </a:r>
            <a:r>
              <a:rPr lang="pt-BR" dirty="0" err="1"/>
              <a:t>b</a:t>
            </a:r>
            <a:r>
              <a:rPr lang="pt-BR" dirty="0"/>
              <a:t>) mostra os termos-produto padrão que são representados por cada </a:t>
            </a:r>
            <a:r>
              <a:rPr lang="pt-BR" dirty="0" err="1"/>
              <a:t>célula</a:t>
            </a:r>
            <a:r>
              <a:rPr lang="pt-BR" dirty="0"/>
              <a:t> no mapa de </a:t>
            </a:r>
            <a:r>
              <a:rPr lang="pt-BR" dirty="0" err="1"/>
              <a:t>Karnaugh</a:t>
            </a:r>
            <a:r>
              <a:rPr lang="pt-BR" dirty="0"/>
              <a:t> de 4 variáveis.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82291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rgbClr val="0070C0"/>
                </a:solidFill>
              </a:rPr>
              <a:t>MAPA DE KARNAUGH</a:t>
            </a:r>
            <a:br>
              <a:rPr lang="pt-BR" sz="2800" b="1" dirty="0">
                <a:solidFill>
                  <a:srgbClr val="0070C0"/>
                </a:solidFill>
              </a:rPr>
            </a:br>
            <a:r>
              <a:rPr lang="pt-BR" sz="2800" b="1" dirty="0">
                <a:solidFill>
                  <a:srgbClr val="0070C0"/>
                </a:solidFill>
              </a:rPr>
              <a:t>(4 variáveis)</a:t>
            </a:r>
            <a:endParaRPr lang="pt-BR" sz="2800" dirty="0"/>
          </a:p>
        </p:txBody>
      </p:sp>
      <p:pic>
        <p:nvPicPr>
          <p:cNvPr id="4" name="Imagem 3" descr="Uma imagem contendo Tabela&#10;&#10;Descrição gerada automaticamente">
            <a:extLst>
              <a:ext uri="{FF2B5EF4-FFF2-40B4-BE49-F238E27FC236}">
                <a16:creationId xmlns:a16="http://schemas.microsoft.com/office/drawing/2014/main" id="{890147BE-2B5B-EFAF-7C77-CF348CE678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" y="1057682"/>
            <a:ext cx="7081838" cy="390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862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CÉLULA ADJACENTE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1303165"/>
            <a:ext cx="5465488" cy="3394473"/>
          </a:xfrm>
        </p:spPr>
        <p:txBody>
          <a:bodyPr>
            <a:normAutofit fontScale="40000" lnSpcReduction="20000"/>
          </a:bodyPr>
          <a:lstStyle/>
          <a:p>
            <a:pPr algn="just"/>
            <a:r>
              <a:rPr lang="pt-BR" sz="4500" dirty="0"/>
              <a:t>As </a:t>
            </a:r>
            <a:r>
              <a:rPr lang="pt-BR" sz="4500" dirty="0" err="1"/>
              <a:t>células</a:t>
            </a:r>
            <a:r>
              <a:rPr lang="pt-BR" sz="4500" dirty="0"/>
              <a:t> num mapa de </a:t>
            </a:r>
            <a:r>
              <a:rPr lang="pt-BR" sz="4500" dirty="0" err="1"/>
              <a:t>Karnaugh</a:t>
            </a:r>
            <a:r>
              <a:rPr lang="pt-BR" sz="4500" dirty="0"/>
              <a:t> são arranjadas de forma que exista apenas uma </a:t>
            </a:r>
            <a:r>
              <a:rPr lang="pt-BR" sz="4500" dirty="0" err="1"/>
              <a:t>mudança</a:t>
            </a:r>
            <a:r>
              <a:rPr lang="pt-BR" sz="4500" dirty="0"/>
              <a:t> simples de variável entre </a:t>
            </a:r>
            <a:r>
              <a:rPr lang="pt-BR" sz="4500" dirty="0" err="1"/>
              <a:t>células</a:t>
            </a:r>
            <a:r>
              <a:rPr lang="pt-BR" sz="4500" dirty="0"/>
              <a:t> adjacentes. </a:t>
            </a:r>
          </a:p>
          <a:p>
            <a:pPr algn="just"/>
            <a:endParaRPr lang="pt-BR" sz="4500" dirty="0"/>
          </a:p>
          <a:p>
            <a:pPr algn="just"/>
            <a:r>
              <a:rPr lang="pt-BR" sz="4500" dirty="0">
                <a:solidFill>
                  <a:srgbClr val="FF0000"/>
                </a:solidFill>
              </a:rPr>
              <a:t>A </a:t>
            </a:r>
            <a:r>
              <a:rPr lang="pt-BR" sz="4500" dirty="0" err="1">
                <a:solidFill>
                  <a:srgbClr val="FF0000"/>
                </a:solidFill>
              </a:rPr>
              <a:t>adjacência</a:t>
            </a:r>
            <a:r>
              <a:rPr lang="pt-BR" sz="4500" dirty="0">
                <a:solidFill>
                  <a:srgbClr val="FF0000"/>
                </a:solidFill>
              </a:rPr>
              <a:t> é definida por uma </a:t>
            </a:r>
            <a:r>
              <a:rPr lang="pt-BR" sz="4500" dirty="0" err="1">
                <a:solidFill>
                  <a:srgbClr val="FF0000"/>
                </a:solidFill>
              </a:rPr>
              <a:t>mudança</a:t>
            </a:r>
            <a:r>
              <a:rPr lang="pt-BR" sz="4500" dirty="0">
                <a:solidFill>
                  <a:srgbClr val="FF0000"/>
                </a:solidFill>
              </a:rPr>
              <a:t> simples de variável</a:t>
            </a:r>
            <a:r>
              <a:rPr lang="pt-BR" sz="4500" dirty="0"/>
              <a:t>. </a:t>
            </a:r>
          </a:p>
          <a:p>
            <a:pPr algn="just"/>
            <a:endParaRPr lang="pt-BR" sz="4500" dirty="0"/>
          </a:p>
          <a:p>
            <a:pPr algn="just"/>
            <a:r>
              <a:rPr lang="pt-BR" sz="4500" dirty="0"/>
              <a:t>Num mapa de 3 variáveis a </a:t>
            </a:r>
            <a:r>
              <a:rPr lang="pt-BR" sz="4500" b="1" dirty="0" err="1"/>
              <a:t>célula</a:t>
            </a:r>
            <a:r>
              <a:rPr lang="pt-BR" sz="4500" b="1" dirty="0"/>
              <a:t> 010 </a:t>
            </a:r>
            <a:r>
              <a:rPr lang="pt-BR" sz="4500" dirty="0">
                <a:solidFill>
                  <a:srgbClr val="FF0000"/>
                </a:solidFill>
              </a:rPr>
              <a:t>é adjacente à </a:t>
            </a:r>
            <a:r>
              <a:rPr lang="pt-BR" sz="4500" b="1" dirty="0" err="1"/>
              <a:t>célula</a:t>
            </a:r>
            <a:r>
              <a:rPr lang="pt-BR" sz="4500" b="1" dirty="0"/>
              <a:t> 000</a:t>
            </a:r>
            <a:r>
              <a:rPr lang="pt-BR" sz="4500" dirty="0"/>
              <a:t>, à </a:t>
            </a:r>
            <a:r>
              <a:rPr lang="pt-BR" sz="4500" b="1" dirty="0" err="1"/>
              <a:t>célula</a:t>
            </a:r>
            <a:r>
              <a:rPr lang="pt-BR" sz="4500" b="1" dirty="0"/>
              <a:t> 011 </a:t>
            </a:r>
            <a:r>
              <a:rPr lang="pt-BR" sz="4500" dirty="0"/>
              <a:t>e à </a:t>
            </a:r>
            <a:r>
              <a:rPr lang="pt-BR" sz="4500" b="1" dirty="0" err="1"/>
              <a:t>célula</a:t>
            </a:r>
            <a:r>
              <a:rPr lang="pt-BR" sz="4500" b="1" dirty="0"/>
              <a:t> 110</a:t>
            </a:r>
            <a:r>
              <a:rPr lang="pt-BR" sz="4500" dirty="0"/>
              <a:t>. </a:t>
            </a:r>
          </a:p>
          <a:p>
            <a:pPr algn="just"/>
            <a:endParaRPr lang="pt-BR" sz="4500" dirty="0"/>
          </a:p>
          <a:p>
            <a:pPr algn="just"/>
            <a:r>
              <a:rPr lang="pt-BR" sz="4500" dirty="0"/>
              <a:t>A </a:t>
            </a:r>
            <a:r>
              <a:rPr lang="pt-BR" sz="4500" b="1" dirty="0" err="1"/>
              <a:t>célula</a:t>
            </a:r>
            <a:r>
              <a:rPr lang="pt-BR" sz="4500" b="1" dirty="0"/>
              <a:t> 010 </a:t>
            </a:r>
            <a:r>
              <a:rPr lang="pt-BR" sz="4500" dirty="0" err="1">
                <a:solidFill>
                  <a:srgbClr val="FF0000"/>
                </a:solidFill>
              </a:rPr>
              <a:t>não</a:t>
            </a:r>
            <a:r>
              <a:rPr lang="pt-BR" sz="4500" dirty="0">
                <a:solidFill>
                  <a:srgbClr val="FF0000"/>
                </a:solidFill>
              </a:rPr>
              <a:t> é adjacente à </a:t>
            </a:r>
            <a:r>
              <a:rPr lang="pt-BR" sz="4500" b="1" dirty="0" err="1"/>
              <a:t>célula</a:t>
            </a:r>
            <a:r>
              <a:rPr lang="pt-BR" sz="4500" b="1" dirty="0"/>
              <a:t> 001</a:t>
            </a:r>
            <a:r>
              <a:rPr lang="pt-BR" sz="4500" dirty="0"/>
              <a:t>, </a:t>
            </a:r>
            <a:r>
              <a:rPr lang="pt-BR" sz="4500" dirty="0">
                <a:solidFill>
                  <a:srgbClr val="FF0000"/>
                </a:solidFill>
              </a:rPr>
              <a:t>nem a</a:t>
            </a:r>
            <a:r>
              <a:rPr lang="pt-BR" sz="4500" dirty="0"/>
              <a:t>̀ </a:t>
            </a:r>
            <a:r>
              <a:rPr lang="pt-BR" sz="4500" b="1" dirty="0" err="1"/>
              <a:t>célula</a:t>
            </a:r>
            <a:r>
              <a:rPr lang="pt-BR" sz="4500" b="1" dirty="0"/>
              <a:t> 111</a:t>
            </a:r>
            <a:r>
              <a:rPr lang="pt-BR" sz="4500" dirty="0"/>
              <a:t>, </a:t>
            </a:r>
            <a:r>
              <a:rPr lang="pt-BR" sz="4500" dirty="0">
                <a:solidFill>
                  <a:srgbClr val="FF0000"/>
                </a:solidFill>
              </a:rPr>
              <a:t>nem a</a:t>
            </a:r>
            <a:r>
              <a:rPr lang="pt-BR" sz="4500" dirty="0"/>
              <a:t>̀ </a:t>
            </a:r>
            <a:r>
              <a:rPr lang="pt-BR" sz="4500" b="1" dirty="0" err="1"/>
              <a:t>célula</a:t>
            </a:r>
            <a:r>
              <a:rPr lang="pt-BR" sz="4500" b="1" dirty="0"/>
              <a:t> 100 </a:t>
            </a:r>
            <a:r>
              <a:rPr lang="pt-BR" sz="4500" dirty="0"/>
              <a:t>ou à </a:t>
            </a:r>
            <a:r>
              <a:rPr lang="pt-BR" sz="4500" b="1" dirty="0" err="1"/>
              <a:t>célula</a:t>
            </a:r>
            <a:r>
              <a:rPr lang="pt-BR" sz="4500" b="1" dirty="0"/>
              <a:t> 101</a:t>
            </a:r>
            <a:r>
              <a:rPr lang="pt-BR" sz="4500" dirty="0"/>
              <a:t>.</a:t>
            </a:r>
          </a:p>
          <a:p>
            <a:endParaRPr lang="pt-BR" dirty="0"/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5F424480-C38A-A8D9-02E9-82BC809EF5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629" y="1303165"/>
            <a:ext cx="2334595" cy="339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971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CÉLULA ADJACENTE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b="1" dirty="0"/>
              <a:t>Fisicamente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cada </a:t>
            </a:r>
            <a:r>
              <a:rPr lang="pt-BR" dirty="0" err="1">
                <a:solidFill>
                  <a:srgbClr val="FF0000"/>
                </a:solidFill>
              </a:rPr>
              <a:t>célula</a:t>
            </a:r>
            <a:r>
              <a:rPr lang="pt-BR" dirty="0">
                <a:solidFill>
                  <a:srgbClr val="FF0000"/>
                </a:solidFill>
              </a:rPr>
              <a:t> é adjacente a </a:t>
            </a:r>
            <a:r>
              <a:rPr lang="pt-BR" dirty="0" err="1">
                <a:solidFill>
                  <a:srgbClr val="FF0000"/>
                </a:solidFill>
              </a:rPr>
              <a:t>células</a:t>
            </a:r>
            <a:r>
              <a:rPr lang="pt-BR" dirty="0">
                <a:solidFill>
                  <a:srgbClr val="FF0000"/>
                </a:solidFill>
              </a:rPr>
              <a:t> que </a:t>
            </a:r>
            <a:r>
              <a:rPr lang="pt-BR" dirty="0" err="1">
                <a:solidFill>
                  <a:srgbClr val="FF0000"/>
                </a:solidFill>
              </a:rPr>
              <a:t>estão</a:t>
            </a:r>
            <a:r>
              <a:rPr lang="pt-BR" dirty="0">
                <a:solidFill>
                  <a:srgbClr val="FF0000"/>
                </a:solidFill>
              </a:rPr>
              <a:t> imediatamente </a:t>
            </a:r>
            <a:r>
              <a:rPr lang="pt-BR" dirty="0" err="1">
                <a:solidFill>
                  <a:srgbClr val="FF0000"/>
                </a:solidFill>
              </a:rPr>
              <a:t>próximas</a:t>
            </a:r>
            <a:r>
              <a:rPr lang="pt-BR" dirty="0">
                <a:solidFill>
                  <a:srgbClr val="FF0000"/>
                </a:solidFill>
              </a:rPr>
              <a:t> a ela por qualquer um dos seus quatro lados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Uma </a:t>
            </a:r>
            <a:r>
              <a:rPr lang="pt-BR" dirty="0" err="1"/>
              <a:t>célula</a:t>
            </a:r>
            <a:r>
              <a:rPr lang="pt-BR" dirty="0"/>
              <a:t> </a:t>
            </a:r>
            <a:r>
              <a:rPr lang="pt-BR" dirty="0" err="1"/>
              <a:t>não</a:t>
            </a:r>
            <a:r>
              <a:rPr lang="pt-BR" dirty="0"/>
              <a:t> é adjacente </a:t>
            </a:r>
            <a:r>
              <a:rPr lang="pt-BR" dirty="0" err="1"/>
              <a:t>às</a:t>
            </a:r>
            <a:r>
              <a:rPr lang="pt-BR" dirty="0"/>
              <a:t> </a:t>
            </a:r>
            <a:r>
              <a:rPr lang="pt-BR" dirty="0" err="1"/>
              <a:t>células</a:t>
            </a:r>
            <a:r>
              <a:rPr lang="pt-BR" dirty="0"/>
              <a:t> que tocam diagonalmente qualquer um dos </a:t>
            </a:r>
            <a:r>
              <a:rPr lang="pt-BR" dirty="0" err="1"/>
              <a:t>vértices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Além</a:t>
            </a:r>
            <a:r>
              <a:rPr lang="pt-BR" dirty="0"/>
              <a:t> disso, as </a:t>
            </a:r>
            <a:r>
              <a:rPr lang="pt-BR" dirty="0" err="1"/>
              <a:t>células</a:t>
            </a:r>
            <a:r>
              <a:rPr lang="pt-BR" dirty="0"/>
              <a:t> na linha superior são adjacentes </a:t>
            </a:r>
            <a:r>
              <a:rPr lang="pt-BR" dirty="0" err="1"/>
              <a:t>às</a:t>
            </a:r>
            <a:r>
              <a:rPr lang="pt-BR" dirty="0"/>
              <a:t> </a:t>
            </a:r>
            <a:r>
              <a:rPr lang="pt-BR" dirty="0" err="1"/>
              <a:t>células</a:t>
            </a:r>
            <a:r>
              <a:rPr lang="pt-BR" dirty="0"/>
              <a:t> correspondentes na linha inferior e as </a:t>
            </a:r>
            <a:r>
              <a:rPr lang="pt-BR" dirty="0" err="1"/>
              <a:t>células</a:t>
            </a:r>
            <a:r>
              <a:rPr lang="pt-BR" dirty="0"/>
              <a:t> na coluna mais à esquerda são adjacentes à </a:t>
            </a:r>
            <a:r>
              <a:rPr lang="pt-BR" dirty="0" err="1"/>
              <a:t>células</a:t>
            </a:r>
            <a:r>
              <a:rPr lang="pt-BR" dirty="0"/>
              <a:t> correspondentes na coluna mais à direita. </a:t>
            </a:r>
          </a:p>
        </p:txBody>
      </p:sp>
    </p:spTree>
    <p:extLst>
      <p:ext uri="{BB962C8B-B14F-4D97-AF65-F5344CB8AC3E}">
        <p14:creationId xmlns:p14="http://schemas.microsoft.com/office/powerpoint/2010/main" val="38860374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CÉLULA ADJACENTE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1303165"/>
            <a:ext cx="4179613" cy="339447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Isso é denominado de </a:t>
            </a:r>
            <a:r>
              <a:rPr lang="pt-BR" b="1" dirty="0" err="1"/>
              <a:t>adjacência</a:t>
            </a:r>
            <a:r>
              <a:rPr lang="pt-BR" b="1" dirty="0"/>
              <a:t> </a:t>
            </a:r>
            <a:r>
              <a:rPr lang="pt-BR" b="1" dirty="0" err="1"/>
              <a:t>cilíndrica</a:t>
            </a:r>
            <a:r>
              <a:rPr lang="pt-BR" b="1" dirty="0"/>
              <a:t> </a:t>
            </a:r>
            <a:r>
              <a:rPr lang="pt-BR" dirty="0"/>
              <a:t>porque podemos pensar no mapa enrolado de cima para baixo formando um cilindro ou da esquerda para a direita formando um cilindro.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Figura 4–23 ilustra a </a:t>
            </a:r>
            <a:r>
              <a:rPr lang="pt-BR" dirty="0" err="1"/>
              <a:t>adjacência</a:t>
            </a:r>
            <a:r>
              <a:rPr lang="pt-BR" dirty="0"/>
              <a:t> de </a:t>
            </a:r>
            <a:r>
              <a:rPr lang="pt-BR" dirty="0" err="1"/>
              <a:t>células</a:t>
            </a:r>
            <a:r>
              <a:rPr lang="pt-BR" dirty="0"/>
              <a:t> com um mapa de 4 variáveis, embora as mesmas regras se aplicam a mapas de </a:t>
            </a:r>
            <a:r>
              <a:rPr lang="pt-BR" dirty="0" err="1"/>
              <a:t>Karnaugh</a:t>
            </a:r>
            <a:r>
              <a:rPr lang="pt-BR" dirty="0"/>
              <a:t> com qualquer </a:t>
            </a:r>
            <a:r>
              <a:rPr lang="pt-BR" dirty="0" err="1"/>
              <a:t>número</a:t>
            </a:r>
            <a:r>
              <a:rPr lang="pt-BR" dirty="0"/>
              <a:t> de </a:t>
            </a:r>
            <a:r>
              <a:rPr lang="pt-BR" dirty="0" err="1"/>
              <a:t>células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7" name="Imagem 6" descr="Uma imagem contendo Diagrama&#10;&#10;Descrição gerada automaticamente">
            <a:extLst>
              <a:ext uri="{FF2B5EF4-FFF2-40B4-BE49-F238E27FC236}">
                <a16:creationId xmlns:a16="http://schemas.microsoft.com/office/drawing/2014/main" id="{57FFF0BB-A957-B273-1000-82DBB1A85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836" y="1463701"/>
            <a:ext cx="31877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0131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Mapeando uma </a:t>
            </a:r>
            <a:br>
              <a:rPr lang="pt-BR" sz="3200" b="1" dirty="0"/>
            </a:br>
            <a:r>
              <a:rPr lang="pt-BR" sz="3200" b="1" dirty="0" err="1"/>
              <a:t>Expressão</a:t>
            </a:r>
            <a:r>
              <a:rPr lang="pt-BR" sz="3200" b="1" dirty="0"/>
              <a:t> Padrão de soma-de-produtos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Para uma </a:t>
            </a:r>
            <a:r>
              <a:rPr lang="pt-BR" dirty="0" err="1"/>
              <a:t>expressão</a:t>
            </a:r>
            <a:r>
              <a:rPr lang="pt-BR" dirty="0"/>
              <a:t> na forma de soma-de-produtos padrão, um </a:t>
            </a:r>
            <a:r>
              <a:rPr lang="pt-BR" b="1" dirty="0"/>
              <a:t>1</a:t>
            </a:r>
            <a:r>
              <a:rPr lang="pt-BR" dirty="0"/>
              <a:t> é colocado no mapa de </a:t>
            </a:r>
            <a:r>
              <a:rPr lang="pt-BR" dirty="0" err="1"/>
              <a:t>Karnaugh</a:t>
            </a:r>
            <a:r>
              <a:rPr lang="pt-BR" dirty="0"/>
              <a:t> para cada </a:t>
            </a:r>
            <a:r>
              <a:rPr lang="pt-BR" dirty="0" err="1"/>
              <a:t>termo-produto</a:t>
            </a:r>
            <a:r>
              <a:rPr lang="pt-BR" dirty="0"/>
              <a:t> na </a:t>
            </a:r>
            <a:r>
              <a:rPr lang="pt-BR" dirty="0" err="1"/>
              <a:t>expressão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</a:t>
            </a:r>
            <a:r>
              <a:rPr lang="pt-BR" b="1" dirty="0"/>
              <a:t>1</a:t>
            </a:r>
            <a:r>
              <a:rPr lang="pt-BR" dirty="0"/>
              <a:t> é colocado na </a:t>
            </a:r>
            <a:r>
              <a:rPr lang="pt-BR" dirty="0" err="1"/>
              <a:t>célula</a:t>
            </a:r>
            <a:r>
              <a:rPr lang="pt-BR" dirty="0"/>
              <a:t> correspondente ao valor de um </a:t>
            </a:r>
            <a:r>
              <a:rPr lang="pt-BR" dirty="0" err="1"/>
              <a:t>termo-produto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exemplo, para o </a:t>
            </a:r>
            <a:r>
              <a:rPr lang="pt-BR" dirty="0" err="1"/>
              <a:t>termo-produto</a:t>
            </a:r>
            <a:r>
              <a:rPr lang="pt-BR" dirty="0"/>
              <a:t> </a:t>
            </a:r>
            <a:r>
              <a:rPr lang="pt-BR" b="1" dirty="0"/>
              <a:t>ABC</a:t>
            </a:r>
            <a:r>
              <a:rPr lang="pt-BR" dirty="0"/>
              <a:t>, um </a:t>
            </a:r>
            <a:r>
              <a:rPr lang="pt-BR" b="1" dirty="0"/>
              <a:t>1</a:t>
            </a:r>
            <a:r>
              <a:rPr lang="pt-BR" dirty="0"/>
              <a:t> é colocado na </a:t>
            </a:r>
            <a:r>
              <a:rPr lang="pt-BR" dirty="0" err="1"/>
              <a:t>célula</a:t>
            </a:r>
            <a:r>
              <a:rPr lang="pt-BR" dirty="0"/>
              <a:t> </a:t>
            </a:r>
            <a:r>
              <a:rPr lang="pt-BR" b="1" dirty="0"/>
              <a:t>101</a:t>
            </a: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num mapa de 3 variáveis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50056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Mapeando uma </a:t>
            </a:r>
            <a:br>
              <a:rPr lang="pt-BR" sz="3200" b="1" dirty="0"/>
            </a:br>
            <a:r>
              <a:rPr lang="pt-BR" sz="3200" b="1" dirty="0" err="1"/>
              <a:t>Expressão</a:t>
            </a:r>
            <a:r>
              <a:rPr lang="pt-BR" sz="3200" b="1" dirty="0"/>
              <a:t> Padrão de soma-de-produtos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Quando uma </a:t>
            </a:r>
            <a:r>
              <a:rPr lang="pt-BR" dirty="0" err="1"/>
              <a:t>expressão</a:t>
            </a:r>
            <a:r>
              <a:rPr lang="pt-BR" dirty="0"/>
              <a:t> de soma-de-produtos é completamente inserida no mapa, existirá um </a:t>
            </a:r>
            <a:r>
              <a:rPr lang="pt-BR" dirty="0" err="1"/>
              <a:t>número</a:t>
            </a:r>
            <a:r>
              <a:rPr lang="pt-BR" dirty="0"/>
              <a:t> de </a:t>
            </a:r>
            <a:r>
              <a:rPr lang="pt-BR" b="1" dirty="0"/>
              <a:t>1s</a:t>
            </a:r>
            <a:r>
              <a:rPr lang="pt-BR" dirty="0"/>
              <a:t> no mapa de </a:t>
            </a:r>
            <a:r>
              <a:rPr lang="pt-BR" dirty="0" err="1"/>
              <a:t>Karnaugh</a:t>
            </a:r>
            <a:r>
              <a:rPr lang="pt-BR" dirty="0"/>
              <a:t> igual ao </a:t>
            </a:r>
            <a:r>
              <a:rPr lang="pt-BR" dirty="0" err="1"/>
              <a:t>número</a:t>
            </a:r>
            <a:r>
              <a:rPr lang="pt-BR" dirty="0"/>
              <a:t> de termos-produto na </a:t>
            </a:r>
            <a:r>
              <a:rPr lang="pt-BR" dirty="0" err="1"/>
              <a:t>expressão</a:t>
            </a:r>
            <a:r>
              <a:rPr lang="pt-BR" dirty="0"/>
              <a:t> de soma-de-produtos padrão.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</a:t>
            </a:r>
            <a:r>
              <a:rPr lang="pt-BR" dirty="0" err="1"/>
              <a:t>células</a:t>
            </a:r>
            <a:r>
              <a:rPr lang="pt-BR" dirty="0"/>
              <a:t> que </a:t>
            </a:r>
            <a:r>
              <a:rPr lang="pt-BR" dirty="0" err="1"/>
              <a:t>não</a:t>
            </a:r>
            <a:r>
              <a:rPr lang="pt-BR" dirty="0"/>
              <a:t> possuem um </a:t>
            </a:r>
            <a:r>
              <a:rPr lang="pt-BR" b="1" dirty="0"/>
              <a:t>1</a:t>
            </a:r>
            <a:r>
              <a:rPr lang="pt-BR" dirty="0"/>
              <a:t> são as </a:t>
            </a:r>
            <a:r>
              <a:rPr lang="pt-BR" dirty="0" err="1"/>
              <a:t>células</a:t>
            </a:r>
            <a:r>
              <a:rPr lang="pt-BR" dirty="0"/>
              <a:t> para as quais a </a:t>
            </a:r>
            <a:r>
              <a:rPr lang="pt-BR" dirty="0" err="1"/>
              <a:t>expressão</a:t>
            </a:r>
            <a:r>
              <a:rPr lang="pt-BR" dirty="0"/>
              <a:t> é </a:t>
            </a:r>
            <a:r>
              <a:rPr lang="pt-BR" b="1" dirty="0"/>
              <a:t>0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Geralmente, quando trabalhamos com </a:t>
            </a:r>
            <a:r>
              <a:rPr lang="pt-BR" dirty="0" err="1"/>
              <a:t>expressões</a:t>
            </a:r>
            <a:r>
              <a:rPr lang="pt-BR" dirty="0"/>
              <a:t> de soma-de-produtos, os </a:t>
            </a:r>
            <a:r>
              <a:rPr lang="pt-BR" b="1" dirty="0"/>
              <a:t>0s</a:t>
            </a:r>
            <a:r>
              <a:rPr lang="pt-BR" dirty="0"/>
              <a:t> são deixados fora do mapa.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passos a seguir e a </a:t>
            </a:r>
            <a:r>
              <a:rPr lang="pt-BR" dirty="0" err="1"/>
              <a:t>ilustração</a:t>
            </a:r>
            <a:r>
              <a:rPr lang="pt-BR" dirty="0"/>
              <a:t> mostrada na Figura 4–24 apresentam o processo de inserção da </a:t>
            </a:r>
            <a:r>
              <a:rPr lang="pt-BR" dirty="0" err="1"/>
              <a:t>expressão</a:t>
            </a:r>
            <a:r>
              <a:rPr lang="pt-BR" dirty="0"/>
              <a:t> no mapa.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48817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Mapeando uma </a:t>
            </a:r>
            <a:br>
              <a:rPr lang="pt-BR" sz="3200" b="1" dirty="0"/>
            </a:br>
            <a:r>
              <a:rPr lang="pt-BR" sz="3200" b="1" dirty="0" err="1"/>
              <a:t>Expressão</a:t>
            </a:r>
            <a:r>
              <a:rPr lang="pt-BR" sz="3200" b="1" dirty="0"/>
              <a:t> Padrão de soma-de-produtos</a:t>
            </a:r>
          </a:p>
        </p:txBody>
      </p:sp>
      <p:pic>
        <p:nvPicPr>
          <p:cNvPr id="5" name="Imagem 4" descr="Tabela&#10;&#10;Descrição gerada automaticamente com confiança baixa">
            <a:extLst>
              <a:ext uri="{FF2B5EF4-FFF2-40B4-BE49-F238E27FC236}">
                <a16:creationId xmlns:a16="http://schemas.microsoft.com/office/drawing/2014/main" id="{4E7A8845-C22C-62EF-85EF-7EE5D25B538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92" y="1218463"/>
            <a:ext cx="7389538" cy="392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80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EXEMPLO 4-21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96D4531-96B0-A698-898A-F135EF91800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53713" y="874693"/>
            <a:ext cx="6828496" cy="4030447"/>
            <a:chOff x="1115040" y="1280494"/>
            <a:chExt cx="6105840" cy="3624646"/>
          </a:xfrm>
        </p:grpSpPr>
        <p:pic>
          <p:nvPicPr>
            <p:cNvPr id="5" name="Imagem 4" descr="Interface gráfica do usuário, Texto, Aplicativo&#10;&#10;Descrição gerada automaticamente">
              <a:extLst>
                <a:ext uri="{FF2B5EF4-FFF2-40B4-BE49-F238E27FC236}">
                  <a16:creationId xmlns:a16="http://schemas.microsoft.com/office/drawing/2014/main" id="{2B16FF0A-B04C-24D8-0AB8-32170ADD77D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40" y="1280494"/>
              <a:ext cx="6105839" cy="1647472"/>
            </a:xfrm>
            <a:prstGeom prst="rect">
              <a:avLst/>
            </a:prstGeom>
          </p:spPr>
        </p:pic>
        <p:pic>
          <p:nvPicPr>
            <p:cNvPr id="7" name="Imagem 6" descr="Gráfico&#10;&#10;Descrição gerada automaticamente com confiança baixa">
              <a:extLst>
                <a:ext uri="{FF2B5EF4-FFF2-40B4-BE49-F238E27FC236}">
                  <a16:creationId xmlns:a16="http://schemas.microsoft.com/office/drawing/2014/main" id="{930AE429-F9CD-3661-20E5-01497ACDED7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041" y="2899357"/>
              <a:ext cx="6105839" cy="20057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94369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Semana 6: Tema ­ 2. ÁLGEBRA BOOLEANA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hangingPunct="1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2.3 MAPAS DE KARNAUGH</a:t>
            </a:r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3200" b="1" dirty="0"/>
              <a:t>EXEMPLO 4-22</a:t>
            </a:r>
          </a:p>
        </p:txBody>
      </p:sp>
      <p:pic>
        <p:nvPicPr>
          <p:cNvPr id="5" name="Imagem 4" descr="Gráfico&#10;&#10;Descrição gerada automaticamente">
            <a:extLst>
              <a:ext uri="{FF2B5EF4-FFF2-40B4-BE49-F238E27FC236}">
                <a16:creationId xmlns:a16="http://schemas.microsoft.com/office/drawing/2014/main" id="{F7AB7CC8-37C4-F1F9-C3C3-02FDEFA16D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34" y="874693"/>
            <a:ext cx="6644253" cy="42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322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dirty="0">
                <a:effectLst/>
                <a:highlight>
                  <a:srgbClr val="FFFFFF"/>
                </a:highlight>
              </a:rPr>
              <a:t>FLOYD, </a:t>
            </a:r>
            <a:r>
              <a:rPr lang="pt-BR" dirty="0" err="1">
                <a:effectLst/>
                <a:highlight>
                  <a:srgbClr val="FFFFFF"/>
                </a:highlight>
              </a:rPr>
              <a:t>THomas</a:t>
            </a:r>
            <a:r>
              <a:rPr lang="pt-BR" dirty="0">
                <a:effectLst/>
                <a:highlight>
                  <a:srgbClr val="FFFFFF"/>
                </a:highlight>
              </a:rPr>
              <a:t> L. Sistemas Digitais: Fundamentos e </a:t>
            </a:r>
            <a:r>
              <a:rPr lang="pt-BR" dirty="0" err="1">
                <a:effectLst/>
                <a:highlight>
                  <a:srgbClr val="FFFFFF"/>
                </a:highlight>
              </a:rPr>
              <a:t>Aplicações</a:t>
            </a:r>
            <a:r>
              <a:rPr lang="pt-BR" dirty="0">
                <a:effectLst/>
                <a:highlight>
                  <a:srgbClr val="FFFFFF"/>
                </a:highlight>
              </a:rPr>
              <a:t>. </a:t>
            </a:r>
          </a:p>
          <a:p>
            <a:pPr marL="0" indent="0" algn="ctr">
              <a:buNone/>
            </a:pPr>
            <a:r>
              <a:rPr lang="pt-BR" dirty="0">
                <a:effectLst/>
                <a:highlight>
                  <a:srgbClr val="FFFFFF"/>
                </a:highlight>
              </a:rPr>
              <a:t>9 ed. Porto Alegre: Bookman, 2007.</a:t>
            </a:r>
            <a:br>
              <a:rPr lang="pt-BR" dirty="0">
                <a:effectLst/>
                <a:highlight>
                  <a:srgbClr val="FFFFFF"/>
                </a:highlight>
              </a:rPr>
            </a:br>
            <a:endParaRPr lang="pt-BR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pt-BR" sz="2900" dirty="0" err="1">
                <a:effectLst/>
                <a:highlight>
                  <a:srgbClr val="FFFFFF"/>
                </a:highlight>
              </a:rPr>
              <a:t>Disponível</a:t>
            </a:r>
            <a:r>
              <a:rPr lang="pt-BR" sz="2900" dirty="0">
                <a:effectLst/>
                <a:highlight>
                  <a:srgbClr val="FFFFFF"/>
                </a:highlight>
              </a:rPr>
              <a:t> em: </a:t>
            </a:r>
            <a:r>
              <a:rPr lang="pt-BR" sz="2300" dirty="0">
                <a:effectLst/>
                <a:highlight>
                  <a:srgbClr val="FFFFFF"/>
                </a:highlight>
                <a:hlinkClick r:id="rId2"/>
              </a:rPr>
              <a:t>https://integrada.minhabiblioteca.com.br/#/books/9788577801077/cfi/0!/4/2@100:0.00</a:t>
            </a:r>
            <a:endParaRPr lang="pt-BR" sz="2300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  <a:endParaRPr lang="pt-BR" sz="1600" dirty="0"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pt-BR" sz="2900" b="1" dirty="0">
                <a:effectLst/>
              </a:rPr>
              <a:t>FAZER:</a:t>
            </a:r>
          </a:p>
          <a:p>
            <a:endParaRPr lang="pt-BR" sz="2900" b="1" dirty="0">
              <a:effectLst/>
              <a:highlight>
                <a:srgbClr val="FFFFFF"/>
              </a:highlight>
            </a:endParaRPr>
          </a:p>
          <a:p>
            <a:r>
              <a:rPr lang="pt-BR" sz="2900" b="1" dirty="0" err="1">
                <a:effectLst/>
                <a:highlight>
                  <a:srgbClr val="FFFFFF"/>
                </a:highlight>
              </a:rPr>
              <a:t>Exercícios</a:t>
            </a:r>
            <a:r>
              <a:rPr lang="pt-BR" sz="2900" b="1" dirty="0">
                <a:effectLst/>
                <a:highlight>
                  <a:srgbClr val="FFFFFF"/>
                </a:highlight>
              </a:rPr>
              <a:t> 39, 43 e 44 </a:t>
            </a:r>
            <a:r>
              <a:rPr lang="pt-BR" sz="2900" dirty="0">
                <a:effectLst/>
                <a:highlight>
                  <a:srgbClr val="FFFFFF"/>
                </a:highlight>
              </a:rPr>
              <a:t>da </a:t>
            </a:r>
            <a:r>
              <a:rPr lang="pt-BR" sz="2900" dirty="0" err="1">
                <a:effectLst/>
                <a:highlight>
                  <a:srgbClr val="FFFFFF"/>
                </a:highlight>
              </a:rPr>
              <a:t>página</a:t>
            </a:r>
            <a:r>
              <a:rPr lang="pt-BR" sz="2900" dirty="0">
                <a:effectLst/>
                <a:highlight>
                  <a:srgbClr val="FFFFFF"/>
                </a:highlight>
              </a:rPr>
              <a:t> 255</a:t>
            </a:r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VÍDEOS e COMPLEMENTOS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800" dirty="0" err="1">
                <a:effectLst/>
                <a:highlight>
                  <a:srgbClr val="FFFFFF"/>
                </a:highlight>
              </a:rPr>
              <a:t>Vídeo</a:t>
            </a:r>
            <a:r>
              <a:rPr lang="pt-BR" sz="1800" dirty="0">
                <a:effectLst/>
                <a:highlight>
                  <a:srgbClr val="FFFFFF"/>
                </a:highlight>
              </a:rPr>
              <a:t>: "</a:t>
            </a:r>
            <a:r>
              <a:rPr lang="pt-BR" sz="1800" b="1" dirty="0">
                <a:effectLst/>
                <a:highlight>
                  <a:srgbClr val="FFFFFF"/>
                </a:highlight>
              </a:rPr>
              <a:t>Aula Mapa de </a:t>
            </a:r>
            <a:r>
              <a:rPr lang="pt-BR" sz="1800" b="1" dirty="0" err="1">
                <a:effectLst/>
                <a:highlight>
                  <a:srgbClr val="FFFFFF"/>
                </a:highlight>
              </a:rPr>
              <a:t>Karnaugh</a:t>
            </a:r>
            <a:r>
              <a:rPr lang="pt-BR" sz="1800" b="1" dirty="0">
                <a:effectLst/>
                <a:highlight>
                  <a:srgbClr val="FFFFFF"/>
                </a:highlight>
              </a:rPr>
              <a:t> ­ Circuitos Digitais</a:t>
            </a:r>
            <a:r>
              <a:rPr lang="pt-BR" sz="1800" dirty="0">
                <a:effectLst/>
                <a:highlight>
                  <a:srgbClr val="FFFFFF"/>
                </a:highlight>
              </a:rPr>
              <a:t>", </a:t>
            </a: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</a:endParaRPr>
          </a:p>
          <a:p>
            <a:pPr marL="0" indent="0" algn="just">
              <a:buNone/>
            </a:pPr>
            <a:r>
              <a:rPr lang="pt-BR" sz="1800" dirty="0">
                <a:effectLst/>
                <a:highlight>
                  <a:srgbClr val="FFFFFF"/>
                </a:highlight>
                <a:hlinkClick r:id="rId2"/>
              </a:rPr>
              <a:t>https://</a:t>
            </a:r>
            <a:r>
              <a:rPr lang="pt-BR" sz="1800" dirty="0" err="1">
                <a:effectLst/>
                <a:highlight>
                  <a:srgbClr val="FFFFFF"/>
                </a:highlight>
                <a:hlinkClick r:id="rId2"/>
              </a:rPr>
              <a:t>www.youtube.com</a:t>
            </a:r>
            <a:r>
              <a:rPr lang="pt-BR" sz="1800" dirty="0">
                <a:effectLst/>
                <a:highlight>
                  <a:srgbClr val="FFFFFF"/>
                </a:highlight>
                <a:hlinkClick r:id="rId2"/>
              </a:rPr>
              <a:t>/</a:t>
            </a:r>
            <a:r>
              <a:rPr lang="pt-BR" sz="1800" dirty="0" err="1">
                <a:effectLst/>
                <a:highlight>
                  <a:srgbClr val="FFFFFF"/>
                </a:highlight>
                <a:hlinkClick r:id="rId2"/>
              </a:rPr>
              <a:t>watch?v</a:t>
            </a:r>
            <a:r>
              <a:rPr lang="pt-BR" sz="1800" dirty="0">
                <a:effectLst/>
                <a:highlight>
                  <a:srgbClr val="FFFFFF"/>
                </a:highlight>
                <a:hlinkClick r:id="rId2"/>
              </a:rPr>
              <a:t>=SI8MkT­HTL8</a:t>
            </a:r>
            <a:endParaRPr lang="pt-BR" sz="1800" dirty="0">
              <a:effectLst/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</a:endParaRPr>
          </a:p>
          <a:p>
            <a:pPr algn="just"/>
            <a:r>
              <a:rPr lang="pt-BR" sz="1800" b="1" dirty="0">
                <a:effectLst/>
                <a:highlight>
                  <a:srgbClr val="FFFFFF"/>
                </a:highlight>
              </a:rPr>
              <a:t>Mapa de </a:t>
            </a:r>
            <a:r>
              <a:rPr lang="pt-BR" sz="1800" b="1" dirty="0" err="1">
                <a:effectLst/>
                <a:highlight>
                  <a:srgbClr val="FFFFFF"/>
                </a:highlight>
              </a:rPr>
              <a:t>Karnaugh</a:t>
            </a:r>
            <a:r>
              <a:rPr lang="pt-BR" sz="1800" dirty="0">
                <a:effectLst/>
                <a:highlight>
                  <a:srgbClr val="FFFFFF"/>
                </a:highlight>
              </a:rPr>
              <a:t>, </a:t>
            </a:r>
          </a:p>
          <a:p>
            <a:pPr marL="0" indent="0" algn="just">
              <a:buNone/>
            </a:pPr>
            <a:endParaRPr lang="pt-BR" sz="1800" dirty="0">
              <a:highlight>
                <a:srgbClr val="FFFFFF"/>
              </a:highlight>
            </a:endParaRPr>
          </a:p>
          <a:p>
            <a:pPr marL="0" indent="0" algn="just">
              <a:buNone/>
            </a:pPr>
            <a:r>
              <a:rPr lang="pt-BR" sz="1800" dirty="0">
                <a:effectLst/>
                <a:highlight>
                  <a:srgbClr val="FFFFFF"/>
                </a:highlight>
                <a:hlinkClick r:id="rId3"/>
              </a:rPr>
              <a:t>https://</a:t>
            </a:r>
            <a:r>
              <a:rPr lang="pt-BR" sz="1800" dirty="0" err="1">
                <a:effectLst/>
                <a:highlight>
                  <a:srgbClr val="FFFFFF"/>
                </a:highlight>
                <a:hlinkClick r:id="rId3"/>
              </a:rPr>
              <a:t>www.profelectro.info</a:t>
            </a:r>
            <a:r>
              <a:rPr lang="pt-BR" sz="1800" dirty="0">
                <a:effectLst/>
                <a:highlight>
                  <a:srgbClr val="FFFFFF"/>
                </a:highlight>
                <a:hlinkClick r:id="rId3"/>
              </a:rPr>
              <a:t>/mapa­de­karnaugh­onlie­para­simplificacao­de­funcoes­booleanas­a­partir­da­tabela­da­verdade/</a:t>
            </a: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</a:p>
          <a:p>
            <a:pPr marL="0" indent="0" algn="just">
              <a:buNone/>
            </a:pPr>
            <a:endParaRPr lang="pt-BR" sz="1050" dirty="0">
              <a:effectLst/>
              <a:highlight>
                <a:srgbClr val="FFFFFF"/>
              </a:highlight>
            </a:endParaRPr>
          </a:p>
          <a:p>
            <a:endParaRPr lang="pt-BR" sz="1600" dirty="0">
              <a:effectLst/>
              <a:highlight>
                <a:srgbClr val="FFFFFF"/>
              </a:highlight>
            </a:endParaRPr>
          </a:p>
          <a:p>
            <a:endParaRPr lang="pt-BR" sz="290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786294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9CA54-36D3-540B-762B-45D60D35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AAF06-34BE-8464-0E6C-3E65833D6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sz="1800" dirty="0">
                <a:effectLst/>
                <a:highlight>
                  <a:srgbClr val="FFFFFF"/>
                </a:highlight>
              </a:rPr>
              <a:t>Até agora, aplicamos a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álgebra</a:t>
            </a:r>
            <a:r>
              <a:rPr lang="pt-BR" sz="1800" dirty="0">
                <a:effectLst/>
                <a:highlight>
                  <a:srgbClr val="FFFFFF"/>
                </a:highlight>
              </a:rPr>
              <a:t> booleana para simplificar as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expressões</a:t>
            </a: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lógicas</a:t>
            </a:r>
            <a:r>
              <a:rPr lang="pt-BR" sz="18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1800" dirty="0">
              <a:highlight>
                <a:srgbClr val="FFFFFF"/>
              </a:highlight>
            </a:endParaRPr>
          </a:p>
          <a:p>
            <a:pPr algn="just"/>
            <a:r>
              <a:rPr lang="pt-BR" sz="1800" dirty="0">
                <a:effectLst/>
                <a:highlight>
                  <a:srgbClr val="FFFFFF"/>
                </a:highlight>
              </a:rPr>
              <a:t>Estas podem ser trabalhosas,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além</a:t>
            </a:r>
            <a:r>
              <a:rPr lang="pt-BR" sz="1800" dirty="0">
                <a:effectLst/>
                <a:highlight>
                  <a:srgbClr val="FFFFFF"/>
                </a:highlight>
              </a:rPr>
              <a:t> de exigirem a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lembrança</a:t>
            </a:r>
            <a:r>
              <a:rPr lang="pt-BR" sz="1800" dirty="0">
                <a:effectLst/>
                <a:highlight>
                  <a:srgbClr val="FFFFFF"/>
                </a:highlight>
              </a:rPr>
              <a:t> de todas as leis. </a:t>
            </a:r>
          </a:p>
          <a:p>
            <a:pPr algn="just"/>
            <a:endParaRPr lang="pt-BR" sz="1800" dirty="0">
              <a:highlight>
                <a:srgbClr val="FFFFFF"/>
              </a:highlight>
            </a:endParaRPr>
          </a:p>
          <a:p>
            <a:pPr algn="just"/>
            <a:r>
              <a:rPr lang="pt-BR" sz="1800" dirty="0">
                <a:effectLst/>
                <a:highlight>
                  <a:srgbClr val="FFFFFF"/>
                </a:highlight>
              </a:rPr>
              <a:t>Métodos visuais podem ajudar a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compreensão</a:t>
            </a:r>
            <a:r>
              <a:rPr lang="pt-BR" sz="1800" dirty="0">
                <a:effectLst/>
                <a:highlight>
                  <a:srgbClr val="FFFFFF"/>
                </a:highlight>
              </a:rPr>
              <a:t> da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otimização</a:t>
            </a:r>
            <a:r>
              <a:rPr lang="pt-BR" sz="1800" dirty="0">
                <a:effectLst/>
                <a:highlight>
                  <a:srgbClr val="FFFFFF"/>
                </a:highlight>
              </a:rPr>
              <a:t> de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expressões</a:t>
            </a: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lógicas</a:t>
            </a:r>
            <a:r>
              <a:rPr lang="pt-BR" sz="1800" dirty="0">
                <a:effectLst/>
                <a:highlight>
                  <a:srgbClr val="FFFFFF"/>
                </a:highlight>
              </a:rPr>
              <a:t> originadas de tabelas ­verdade. </a:t>
            </a:r>
          </a:p>
          <a:p>
            <a:pPr algn="just"/>
            <a:endParaRPr lang="pt-BR" sz="1800" dirty="0">
              <a:highlight>
                <a:srgbClr val="FFFFFF"/>
              </a:highlight>
            </a:endParaRPr>
          </a:p>
          <a:p>
            <a:pPr algn="just"/>
            <a:r>
              <a:rPr lang="pt-BR" sz="1800" dirty="0" err="1">
                <a:effectLst/>
                <a:highlight>
                  <a:srgbClr val="FFFFFF"/>
                </a:highlight>
              </a:rPr>
              <a:t>Além</a:t>
            </a:r>
            <a:r>
              <a:rPr lang="pt-BR" sz="1800" dirty="0">
                <a:effectLst/>
                <a:highlight>
                  <a:srgbClr val="FFFFFF"/>
                </a:highlight>
              </a:rPr>
              <a:t> disso, facilitam a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criação</a:t>
            </a:r>
            <a:r>
              <a:rPr lang="pt-BR" sz="1800" dirty="0">
                <a:effectLst/>
                <a:highlight>
                  <a:srgbClr val="FFFFFF"/>
                </a:highlight>
              </a:rPr>
              <a:t> de ferramentas automatizadas de </a:t>
            </a:r>
            <a:r>
              <a:rPr lang="pt-BR" sz="1800" dirty="0" err="1">
                <a:effectLst/>
                <a:highlight>
                  <a:srgbClr val="FFFFFF"/>
                </a:highlight>
              </a:rPr>
              <a:t>simplificação</a:t>
            </a:r>
            <a:r>
              <a:rPr lang="pt-BR" sz="18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1800" dirty="0">
              <a:effectLst/>
              <a:highlight>
                <a:srgbClr val="FFFFFF"/>
              </a:highlight>
            </a:endParaRPr>
          </a:p>
          <a:p>
            <a:pPr algn="just"/>
            <a:r>
              <a:rPr lang="pt-BR" sz="1800" b="1" dirty="0">
                <a:effectLst/>
                <a:highlight>
                  <a:srgbClr val="FFFFFF"/>
                </a:highlight>
              </a:rPr>
              <a:t>E como aplicar um </a:t>
            </a:r>
            <a:r>
              <a:rPr lang="pt-BR" sz="1800" b="1" dirty="0" err="1">
                <a:effectLst/>
                <a:highlight>
                  <a:srgbClr val="FFFFFF"/>
                </a:highlight>
              </a:rPr>
              <a:t>método</a:t>
            </a:r>
            <a:r>
              <a:rPr lang="pt-BR" sz="1800" b="1" dirty="0">
                <a:effectLst/>
                <a:highlight>
                  <a:srgbClr val="FFFFFF"/>
                </a:highlight>
              </a:rPr>
              <a:t> visual para simplificar </a:t>
            </a:r>
            <a:r>
              <a:rPr lang="pt-BR" sz="1800" b="1" dirty="0" err="1">
                <a:effectLst/>
                <a:highlight>
                  <a:srgbClr val="FFFFFF"/>
                </a:highlight>
              </a:rPr>
              <a:t>expressões</a:t>
            </a:r>
            <a:r>
              <a:rPr lang="pt-BR" sz="1800" b="1" dirty="0">
                <a:effectLst/>
                <a:highlight>
                  <a:srgbClr val="FFFFFF"/>
                </a:highlight>
              </a:rPr>
              <a:t> booleanas? </a:t>
            </a:r>
            <a:endParaRPr lang="pt-BR" b="1" dirty="0">
              <a:effectLst/>
              <a:highlight>
                <a:srgbClr val="FFFFFF"/>
              </a:highlight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2186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MAPA DE KARNAUGH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06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KARNAUGH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 mapa de </a:t>
            </a:r>
            <a:r>
              <a:rPr lang="pt-BR" dirty="0" err="1"/>
              <a:t>Karnaugh</a:t>
            </a:r>
            <a:r>
              <a:rPr lang="pt-BR" dirty="0"/>
              <a:t> provê </a:t>
            </a:r>
            <a:r>
              <a:rPr lang="pt-BR" b="1" dirty="0"/>
              <a:t>um </a:t>
            </a:r>
            <a:r>
              <a:rPr lang="pt-BR" b="1" dirty="0" err="1"/>
              <a:t>método</a:t>
            </a:r>
            <a:r>
              <a:rPr lang="pt-BR" b="1" dirty="0"/>
              <a:t> </a:t>
            </a:r>
            <a:r>
              <a:rPr lang="pt-BR" b="1" dirty="0" err="1"/>
              <a:t>sistemático</a:t>
            </a:r>
            <a:r>
              <a:rPr lang="pt-BR" b="1" dirty="0"/>
              <a:t> para </a:t>
            </a:r>
            <a:r>
              <a:rPr lang="pt-BR" b="1" dirty="0" err="1"/>
              <a:t>simplificação</a:t>
            </a:r>
            <a:r>
              <a:rPr lang="pt-BR" b="1" dirty="0"/>
              <a:t> de </a:t>
            </a:r>
            <a:r>
              <a:rPr lang="pt-BR" b="1" dirty="0" err="1"/>
              <a:t>expressões</a:t>
            </a:r>
            <a:r>
              <a:rPr lang="pt-BR" b="1" dirty="0"/>
              <a:t> Booleanas e, se usado adequadamente, produz a </a:t>
            </a:r>
            <a:r>
              <a:rPr lang="pt-BR" b="1" dirty="0" err="1"/>
              <a:t>expressão</a:t>
            </a:r>
            <a:r>
              <a:rPr lang="pt-BR" b="1" dirty="0"/>
              <a:t> de soma-de-produtos ou de produto-de-somas mais simples possível</a:t>
            </a:r>
            <a:r>
              <a:rPr lang="pt-BR" dirty="0"/>
              <a:t>, conhecida como </a:t>
            </a:r>
            <a:r>
              <a:rPr lang="pt-BR" dirty="0" err="1">
                <a:solidFill>
                  <a:srgbClr val="FF0000"/>
                </a:solidFill>
              </a:rPr>
              <a:t>expressão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mínima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Conforme </a:t>
            </a:r>
            <a:r>
              <a:rPr lang="pt-BR" dirty="0" err="1"/>
              <a:t>ja</a:t>
            </a:r>
            <a:r>
              <a:rPr lang="pt-BR" dirty="0"/>
              <a:t>́ vimos, a efetividade da </a:t>
            </a:r>
            <a:r>
              <a:rPr lang="pt-BR" dirty="0" err="1"/>
              <a:t>simplificação</a:t>
            </a:r>
            <a:r>
              <a:rPr lang="pt-BR" dirty="0"/>
              <a:t> </a:t>
            </a:r>
            <a:r>
              <a:rPr lang="pt-BR" dirty="0" err="1"/>
              <a:t>algébrica</a:t>
            </a:r>
            <a:r>
              <a:rPr lang="pt-BR" dirty="0"/>
              <a:t> depende da nossa familiaridade com todas as leis, regras e teoremas da </a:t>
            </a:r>
            <a:r>
              <a:rPr lang="pt-BR" dirty="0" err="1"/>
              <a:t>álgebra</a:t>
            </a:r>
            <a:r>
              <a:rPr lang="pt-BR" dirty="0"/>
              <a:t> Booleana e da habilidade de cada um em aplicá-</a:t>
            </a:r>
            <a:r>
              <a:rPr lang="pt-BR" dirty="0" err="1"/>
              <a:t>las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outro lado, o mapa de </a:t>
            </a:r>
            <a:r>
              <a:rPr lang="pt-BR" dirty="0" err="1"/>
              <a:t>Karnaugh</a:t>
            </a:r>
            <a:r>
              <a:rPr lang="pt-BR" dirty="0"/>
              <a:t> provê um </a:t>
            </a:r>
            <a:r>
              <a:rPr lang="pt-BR" dirty="0" err="1"/>
              <a:t>método</a:t>
            </a:r>
            <a:r>
              <a:rPr lang="pt-BR" dirty="0"/>
              <a:t> tipo </a:t>
            </a:r>
            <a:r>
              <a:rPr lang="pt-BR" b="1" dirty="0"/>
              <a:t>“livro de receitas”</a:t>
            </a:r>
            <a:r>
              <a:rPr lang="pt-BR" dirty="0"/>
              <a:t> para </a:t>
            </a:r>
            <a:r>
              <a:rPr lang="pt-BR" dirty="0" err="1"/>
              <a:t>simplificação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860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KARNAUGH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Um mapa de </a:t>
            </a:r>
            <a:r>
              <a:rPr lang="pt-BR" dirty="0" err="1"/>
              <a:t>Karnaugh</a:t>
            </a:r>
            <a:r>
              <a:rPr lang="pt-BR" dirty="0"/>
              <a:t> é similar a uma tabela-verdade porque todos os valores </a:t>
            </a:r>
            <a:r>
              <a:rPr lang="pt-BR" dirty="0" err="1"/>
              <a:t>possíveis</a:t>
            </a:r>
            <a:r>
              <a:rPr lang="pt-BR" dirty="0"/>
              <a:t> das variáveis de entrada e a </a:t>
            </a:r>
            <a:r>
              <a:rPr lang="pt-BR" dirty="0" err="1"/>
              <a:t>saída</a:t>
            </a:r>
            <a:r>
              <a:rPr lang="pt-BR" dirty="0"/>
              <a:t> resultante para cada valor </a:t>
            </a:r>
            <a:r>
              <a:rPr lang="pt-BR" dirty="0" err="1"/>
              <a:t>estão</a:t>
            </a:r>
            <a:r>
              <a:rPr lang="pt-BR" dirty="0"/>
              <a:t> presentes no mapa.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vez de estar organizado em colunas e linhas como uma tabela-verdade, o mapa de </a:t>
            </a:r>
            <a:r>
              <a:rPr lang="pt-BR" dirty="0" err="1"/>
              <a:t>Karnaugh</a:t>
            </a:r>
            <a:r>
              <a:rPr lang="pt-BR" dirty="0"/>
              <a:t> é um arranjo de </a:t>
            </a:r>
            <a:r>
              <a:rPr lang="pt-BR" dirty="0" err="1"/>
              <a:t>células</a:t>
            </a:r>
            <a:r>
              <a:rPr lang="pt-BR" dirty="0"/>
              <a:t> no qual cada </a:t>
            </a:r>
            <a:r>
              <a:rPr lang="pt-BR" dirty="0" err="1"/>
              <a:t>célula</a:t>
            </a:r>
            <a:r>
              <a:rPr lang="pt-BR" dirty="0"/>
              <a:t> representa um valor </a:t>
            </a:r>
            <a:r>
              <a:rPr lang="pt-BR" dirty="0" err="1"/>
              <a:t>binário</a:t>
            </a:r>
            <a:r>
              <a:rPr lang="pt-BR" dirty="0"/>
              <a:t> das variáveis de entrada.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</a:t>
            </a:r>
            <a:r>
              <a:rPr lang="pt-BR" dirty="0" err="1"/>
              <a:t>células</a:t>
            </a:r>
            <a:r>
              <a:rPr lang="pt-BR" dirty="0"/>
              <a:t> são arranjadas de forma que a </a:t>
            </a:r>
            <a:r>
              <a:rPr lang="pt-BR" dirty="0" err="1"/>
              <a:t>simplificação</a:t>
            </a:r>
            <a:r>
              <a:rPr lang="pt-BR" dirty="0"/>
              <a:t> de uma dada </a:t>
            </a:r>
            <a:r>
              <a:rPr lang="pt-BR" dirty="0" err="1"/>
              <a:t>expressão</a:t>
            </a:r>
            <a:r>
              <a:rPr lang="pt-BR" dirty="0"/>
              <a:t> é obtida simplesmente fazendo um agrupamento adequado de </a:t>
            </a:r>
            <a:r>
              <a:rPr lang="pt-BR" dirty="0" err="1"/>
              <a:t>células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852917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MAPA DE KARNAUGH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Os mapas de </a:t>
            </a:r>
            <a:r>
              <a:rPr lang="pt-BR" dirty="0" err="1"/>
              <a:t>Karnaugh</a:t>
            </a:r>
            <a:r>
              <a:rPr lang="pt-BR" dirty="0"/>
              <a:t> podem ser usados para </a:t>
            </a:r>
            <a:r>
              <a:rPr lang="pt-BR" dirty="0" err="1"/>
              <a:t>expressões</a:t>
            </a:r>
            <a:r>
              <a:rPr lang="pt-BR" dirty="0"/>
              <a:t> com </a:t>
            </a:r>
            <a:r>
              <a:rPr lang="pt-BR" b="1" dirty="0"/>
              <a:t>duas</a:t>
            </a:r>
            <a:r>
              <a:rPr lang="pt-BR" dirty="0"/>
              <a:t>, </a:t>
            </a:r>
            <a:r>
              <a:rPr lang="pt-BR" b="1" dirty="0" err="1"/>
              <a:t>três</a:t>
            </a:r>
            <a:r>
              <a:rPr lang="pt-BR" dirty="0"/>
              <a:t>, </a:t>
            </a:r>
            <a:r>
              <a:rPr lang="pt-BR" b="1" dirty="0"/>
              <a:t>quatro</a:t>
            </a:r>
            <a:r>
              <a:rPr lang="pt-BR" dirty="0"/>
              <a:t> e </a:t>
            </a:r>
            <a:r>
              <a:rPr lang="pt-BR" b="1" dirty="0"/>
              <a:t>cinco variáveis</a:t>
            </a:r>
            <a:r>
              <a:rPr lang="pt-BR" dirty="0"/>
              <a:t>, </a:t>
            </a:r>
            <a:r>
              <a:rPr lang="pt-BR" dirty="0" err="1"/>
              <a:t>porém</a:t>
            </a:r>
            <a:r>
              <a:rPr lang="pt-BR" dirty="0"/>
              <a:t> discutiremos apenas as </a:t>
            </a:r>
            <a:r>
              <a:rPr lang="pt-BR" dirty="0" err="1"/>
              <a:t>situações</a:t>
            </a:r>
            <a:r>
              <a:rPr lang="pt-BR" dirty="0"/>
              <a:t> de 3 e 4 variáveis para ilustrar os </a:t>
            </a:r>
            <a:r>
              <a:rPr lang="pt-BR" dirty="0" err="1"/>
              <a:t>princípios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</a:t>
            </a:r>
            <a:r>
              <a:rPr lang="pt-BR" dirty="0" err="1"/>
              <a:t>número</a:t>
            </a:r>
            <a:r>
              <a:rPr lang="pt-BR" dirty="0"/>
              <a:t> de </a:t>
            </a:r>
            <a:r>
              <a:rPr lang="pt-BR" dirty="0" err="1"/>
              <a:t>células</a:t>
            </a:r>
            <a:r>
              <a:rPr lang="pt-BR" dirty="0"/>
              <a:t> num mapa de </a:t>
            </a:r>
            <a:r>
              <a:rPr lang="pt-BR" dirty="0" err="1"/>
              <a:t>Karnaugh</a:t>
            </a:r>
            <a:r>
              <a:rPr lang="pt-BR" dirty="0"/>
              <a:t> é igual ao </a:t>
            </a:r>
            <a:r>
              <a:rPr lang="pt-BR" dirty="0" err="1"/>
              <a:t>número</a:t>
            </a:r>
            <a:r>
              <a:rPr lang="pt-BR" dirty="0"/>
              <a:t> total de </a:t>
            </a:r>
            <a:r>
              <a:rPr lang="pt-BR" dirty="0" err="1"/>
              <a:t>combinações</a:t>
            </a:r>
            <a:r>
              <a:rPr lang="pt-BR" dirty="0"/>
              <a:t> </a:t>
            </a:r>
            <a:r>
              <a:rPr lang="pt-BR" dirty="0" err="1"/>
              <a:t>possíveis</a:t>
            </a:r>
            <a:r>
              <a:rPr lang="pt-BR" dirty="0"/>
              <a:t> das variáveis de entrada que é igual ao </a:t>
            </a:r>
            <a:r>
              <a:rPr lang="pt-BR" dirty="0" err="1"/>
              <a:t>número</a:t>
            </a:r>
            <a:r>
              <a:rPr lang="pt-BR" dirty="0"/>
              <a:t> de linhas na tabela-verdade.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o caso de </a:t>
            </a:r>
            <a:r>
              <a:rPr lang="pt-BR" b="1" dirty="0" err="1"/>
              <a:t>três</a:t>
            </a:r>
            <a:r>
              <a:rPr lang="pt-BR" b="1" dirty="0"/>
              <a:t> variáveis</a:t>
            </a:r>
            <a:r>
              <a:rPr lang="pt-BR" dirty="0"/>
              <a:t>, o </a:t>
            </a:r>
            <a:r>
              <a:rPr lang="pt-BR" dirty="0" err="1"/>
              <a:t>número</a:t>
            </a:r>
            <a:r>
              <a:rPr lang="pt-BR" dirty="0"/>
              <a:t> de </a:t>
            </a:r>
            <a:r>
              <a:rPr lang="pt-BR" dirty="0" err="1"/>
              <a:t>células</a:t>
            </a:r>
            <a:r>
              <a:rPr lang="pt-BR" dirty="0"/>
              <a:t> é </a:t>
            </a:r>
            <a:r>
              <a:rPr lang="pt-BR" b="1" dirty="0"/>
              <a:t>2</a:t>
            </a:r>
            <a:r>
              <a:rPr lang="pt-BR" b="1" baseline="30000" dirty="0"/>
              <a:t>3</a:t>
            </a:r>
            <a:r>
              <a:rPr lang="pt-BR" b="1" dirty="0"/>
              <a:t> = 8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Para </a:t>
            </a:r>
            <a:r>
              <a:rPr lang="pt-BR" b="1" dirty="0"/>
              <a:t>quatro variáveis</a:t>
            </a:r>
            <a:r>
              <a:rPr lang="pt-BR" dirty="0"/>
              <a:t>, o </a:t>
            </a:r>
            <a:r>
              <a:rPr lang="pt-BR" dirty="0" err="1"/>
              <a:t>número</a:t>
            </a:r>
            <a:r>
              <a:rPr lang="pt-BR" dirty="0"/>
              <a:t> de </a:t>
            </a:r>
            <a:r>
              <a:rPr lang="pt-BR" dirty="0" err="1"/>
              <a:t>células</a:t>
            </a:r>
            <a:r>
              <a:rPr lang="pt-BR" dirty="0"/>
              <a:t> é </a:t>
            </a:r>
            <a:r>
              <a:rPr lang="pt-BR" b="1" dirty="0"/>
              <a:t>2</a:t>
            </a:r>
            <a:r>
              <a:rPr lang="pt-BR" b="1" baseline="30000" dirty="0"/>
              <a:t>4</a:t>
            </a:r>
            <a:r>
              <a:rPr lang="pt-BR" b="1" dirty="0"/>
              <a:t> = 16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14729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MAPA DE KARNAUGH</a:t>
            </a:r>
            <a:b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(3 variáveis)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O mapa de </a:t>
            </a:r>
            <a:r>
              <a:rPr lang="pt-BR" dirty="0" err="1"/>
              <a:t>Karnaugh</a:t>
            </a:r>
            <a:r>
              <a:rPr lang="pt-BR" dirty="0"/>
              <a:t> de 3 variáveis </a:t>
            </a:r>
            <a:r>
              <a:rPr lang="pt-BR" b="1" dirty="0"/>
              <a:t>é um arranjo de oito </a:t>
            </a:r>
            <a:r>
              <a:rPr lang="pt-BR" b="1" dirty="0" err="1"/>
              <a:t>células</a:t>
            </a:r>
            <a:r>
              <a:rPr lang="pt-BR" dirty="0"/>
              <a:t>, conforme mostra a Figura 4–21(a).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Nesse caso, </a:t>
            </a:r>
            <a:r>
              <a:rPr lang="pt-BR" b="1" dirty="0"/>
              <a:t>A</a:t>
            </a:r>
            <a:r>
              <a:rPr lang="pt-BR" dirty="0"/>
              <a:t>, </a:t>
            </a:r>
            <a:r>
              <a:rPr lang="pt-BR" b="1" dirty="0" err="1"/>
              <a:t>B</a:t>
            </a:r>
            <a:r>
              <a:rPr lang="pt-BR" dirty="0"/>
              <a:t> e </a:t>
            </a:r>
            <a:r>
              <a:rPr lang="pt-BR" b="1" dirty="0"/>
              <a:t>C</a:t>
            </a:r>
            <a:r>
              <a:rPr lang="pt-BR" dirty="0"/>
              <a:t> são usadas como variáveis embora outras letras poderiam ser usadas.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valores </a:t>
            </a:r>
            <a:r>
              <a:rPr lang="pt-BR" dirty="0" err="1"/>
              <a:t>binários</a:t>
            </a:r>
            <a:r>
              <a:rPr lang="pt-BR" dirty="0"/>
              <a:t> de </a:t>
            </a:r>
            <a:r>
              <a:rPr lang="pt-BR" b="1" dirty="0"/>
              <a:t>A</a:t>
            </a:r>
            <a:r>
              <a:rPr lang="pt-BR" dirty="0"/>
              <a:t> e </a:t>
            </a:r>
            <a:r>
              <a:rPr lang="pt-BR" b="1" dirty="0" err="1"/>
              <a:t>B</a:t>
            </a:r>
            <a:r>
              <a:rPr lang="pt-BR" dirty="0"/>
              <a:t> </a:t>
            </a:r>
            <a:r>
              <a:rPr lang="pt-BR" dirty="0" err="1"/>
              <a:t>estão</a:t>
            </a:r>
            <a:r>
              <a:rPr lang="pt-BR" dirty="0"/>
              <a:t> ao longo do lado esquerdo (observe a sequência) e os </a:t>
            </a:r>
            <a:r>
              <a:rPr lang="pt-BR" dirty="0" err="1"/>
              <a:t>va</a:t>
            </a:r>
            <a:r>
              <a:rPr lang="pt-BR" dirty="0"/>
              <a:t>- </a:t>
            </a:r>
            <a:r>
              <a:rPr lang="pt-BR" dirty="0" err="1"/>
              <a:t>lores</a:t>
            </a:r>
            <a:r>
              <a:rPr lang="pt-BR" dirty="0"/>
              <a:t> de </a:t>
            </a:r>
            <a:r>
              <a:rPr lang="pt-BR" b="1" dirty="0"/>
              <a:t>C</a:t>
            </a:r>
            <a:r>
              <a:rPr lang="pt-BR" dirty="0"/>
              <a:t> </a:t>
            </a:r>
            <a:r>
              <a:rPr lang="pt-BR" dirty="0" err="1"/>
              <a:t>estão</a:t>
            </a:r>
            <a:r>
              <a:rPr lang="pt-BR" dirty="0"/>
              <a:t> na parte superior.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valor de uma dada </a:t>
            </a:r>
            <a:r>
              <a:rPr lang="pt-BR" dirty="0" err="1"/>
              <a:t>célula</a:t>
            </a:r>
            <a:r>
              <a:rPr lang="pt-BR" dirty="0"/>
              <a:t> corresponde aos valores </a:t>
            </a:r>
            <a:r>
              <a:rPr lang="pt-BR" dirty="0" err="1"/>
              <a:t>binários</a:t>
            </a:r>
            <a:r>
              <a:rPr lang="pt-BR" dirty="0"/>
              <a:t> de </a:t>
            </a:r>
            <a:r>
              <a:rPr lang="pt-BR" b="1" dirty="0"/>
              <a:t>A</a:t>
            </a:r>
            <a:r>
              <a:rPr lang="pt-BR" dirty="0"/>
              <a:t> e </a:t>
            </a:r>
            <a:r>
              <a:rPr lang="pt-BR" b="1" dirty="0" err="1"/>
              <a:t>B</a:t>
            </a:r>
            <a:r>
              <a:rPr lang="pt-BR" dirty="0"/>
              <a:t> à esquerda na mesma linha combinados com o valor de </a:t>
            </a:r>
            <a:r>
              <a:rPr lang="pt-BR" b="1" dirty="0"/>
              <a:t>C</a:t>
            </a:r>
            <a:r>
              <a:rPr lang="pt-BR" dirty="0"/>
              <a:t> na parte superior na mesma coluna. </a:t>
            </a:r>
          </a:p>
        </p:txBody>
      </p:sp>
    </p:spTree>
    <p:extLst>
      <p:ext uri="{BB962C8B-B14F-4D97-AF65-F5344CB8AC3E}">
        <p14:creationId xmlns:p14="http://schemas.microsoft.com/office/powerpoint/2010/main" val="132901492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5F4531-89BE-5178-6D6C-774F57E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MAPA DE KARNAUGH</a:t>
            </a:r>
            <a:b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pt-BR" sz="2800" b="1" dirty="0">
                <a:solidFill>
                  <a:schemeClr val="accent6">
                    <a:lumMod val="75000"/>
                  </a:schemeClr>
                </a:solidFill>
              </a:rPr>
              <a:t>(3 variáveis)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8927D7-AD78-1A78-BF3E-60D6C263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387" y="1303165"/>
            <a:ext cx="4179613" cy="3394473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Por exemplo, a </a:t>
            </a:r>
            <a:r>
              <a:rPr lang="pt-BR" dirty="0" err="1"/>
              <a:t>célula</a:t>
            </a:r>
            <a:r>
              <a:rPr lang="pt-BR" dirty="0"/>
              <a:t> no canto superior esquerdo tem um valor </a:t>
            </a:r>
            <a:r>
              <a:rPr lang="pt-BR" dirty="0" err="1"/>
              <a:t>binário</a:t>
            </a:r>
            <a:r>
              <a:rPr lang="pt-BR" dirty="0"/>
              <a:t> de 000 e a </a:t>
            </a:r>
            <a:r>
              <a:rPr lang="pt-BR" dirty="0" err="1"/>
              <a:t>célula</a:t>
            </a:r>
            <a:r>
              <a:rPr lang="pt-BR" dirty="0"/>
              <a:t> no canto inferior direito tem um valor </a:t>
            </a:r>
            <a:r>
              <a:rPr lang="pt-BR" dirty="0" err="1"/>
              <a:t>binário</a:t>
            </a:r>
            <a:r>
              <a:rPr lang="pt-BR" dirty="0"/>
              <a:t> de 101.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Figura 4–21(</a:t>
            </a:r>
            <a:r>
              <a:rPr lang="pt-BR" dirty="0" err="1"/>
              <a:t>b</a:t>
            </a:r>
            <a:r>
              <a:rPr lang="pt-BR" dirty="0"/>
              <a:t>) mostra os termos-produto padrão que são representados por cada </a:t>
            </a:r>
            <a:r>
              <a:rPr lang="pt-BR" dirty="0" err="1"/>
              <a:t>célula</a:t>
            </a:r>
            <a:r>
              <a:rPr lang="pt-BR" dirty="0"/>
              <a:t> do mapa de </a:t>
            </a:r>
            <a:r>
              <a:rPr lang="pt-BR" dirty="0" err="1"/>
              <a:t>Karnaugh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5" name="Imagem 4" descr="Calendário&#10;&#10;Descrição gerada automaticamente com confiança média">
            <a:extLst>
              <a:ext uri="{FF2B5EF4-FFF2-40B4-BE49-F238E27FC236}">
                <a16:creationId xmlns:a16="http://schemas.microsoft.com/office/drawing/2014/main" id="{4DE88F4D-B402-4A0E-0049-50E743E695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45097"/>
            <a:ext cx="3713936" cy="291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390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B88B489F286B4B8BA54BD469AAE54D" ma:contentTypeVersion="12" ma:contentTypeDescription="Crie um novo documento." ma:contentTypeScope="" ma:versionID="7fb851b022a2018d1ceaa66376bac48e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109c0414af09266a1e60260fc50cdae3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74D5BE-F4FE-4C77-81DF-8901E89657FB}"/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4073</TotalTime>
  <Words>1393</Words>
  <Application>Microsoft Macintosh PowerPoint</Application>
  <PresentationFormat>Apresentação na tela (16:9)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Arial</vt:lpstr>
      <vt:lpstr>Big Shoulders Display Black</vt:lpstr>
      <vt:lpstr>Calibri</vt:lpstr>
      <vt:lpstr>Office Theme</vt:lpstr>
      <vt:lpstr>Apresentação do PowerPoint</vt:lpstr>
      <vt:lpstr>Apresentação do PowerPoint</vt:lpstr>
      <vt:lpstr>Introdução</vt:lpstr>
      <vt:lpstr>Apresentação do PowerPoint</vt:lpstr>
      <vt:lpstr>MAPA DE KARNAUGH</vt:lpstr>
      <vt:lpstr>MAPA DE KARNAUGH</vt:lpstr>
      <vt:lpstr>MAPA DE KARNAUGH</vt:lpstr>
      <vt:lpstr>MAPA DE KARNAUGH (3 variáveis)</vt:lpstr>
      <vt:lpstr>MAPA DE KARNAUGH (3 variáveis)</vt:lpstr>
      <vt:lpstr>MAPA DE KARNAUGH (4 variáveis)</vt:lpstr>
      <vt:lpstr>MAPA DE KARNAUGH (4 variáveis)</vt:lpstr>
      <vt:lpstr>MAPA DE KARNAUGH (4 variáveis)</vt:lpstr>
      <vt:lpstr>CÉLULA ADJACENTE</vt:lpstr>
      <vt:lpstr>CÉLULA ADJACENTE</vt:lpstr>
      <vt:lpstr>CÉLULA ADJACENTE</vt:lpstr>
      <vt:lpstr>Mapeando uma  Expressão Padrão de soma-de-produtos</vt:lpstr>
      <vt:lpstr>Mapeando uma  Expressão Padrão de soma-de-produtos</vt:lpstr>
      <vt:lpstr>Mapeando uma  Expressão Padrão de soma-de-produtos</vt:lpstr>
      <vt:lpstr>EXEMPLO 4-21</vt:lpstr>
      <vt:lpstr>EXEMPLO 4-22</vt:lpstr>
      <vt:lpstr>Apresentação do PowerPoint</vt:lpstr>
      <vt:lpstr>ATIVIDADE</vt:lpstr>
      <vt:lpstr>VÍDEOS e COMPLEMENTOS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187</cp:revision>
  <dcterms:modified xsi:type="dcterms:W3CDTF">2024-04-18T20:28:05Z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