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56" r:id="rId5"/>
    <p:sldId id="266" r:id="rId6"/>
    <p:sldId id="334" r:id="rId7"/>
    <p:sldId id="338" r:id="rId8"/>
    <p:sldId id="339" r:id="rId9"/>
    <p:sldId id="340" r:id="rId10"/>
    <p:sldId id="335" r:id="rId11"/>
    <p:sldId id="341" r:id="rId12"/>
    <p:sldId id="336" r:id="rId13"/>
    <p:sldId id="342" r:id="rId14"/>
    <p:sldId id="343" r:id="rId15"/>
    <p:sldId id="344" r:id="rId16"/>
    <p:sldId id="345" r:id="rId17"/>
    <p:sldId id="346" r:id="rId18"/>
    <p:sldId id="347" r:id="rId19"/>
    <p:sldId id="331" r:id="rId20"/>
    <p:sldId id="330" r:id="rId21"/>
    <p:sldId id="333" r:id="rId22"/>
    <p:sldId id="332" r:id="rId23"/>
    <p:sldId id="265" r:id="rId24"/>
    <p:sldId id="25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4"/>
    <p:restoredTop sz="94694"/>
  </p:normalViewPr>
  <p:slideViewPr>
    <p:cSldViewPr snapToGrid="0">
      <p:cViewPr varScale="1">
        <p:scale>
          <a:sx n="139" d="100"/>
          <a:sy n="139" d="100"/>
        </p:scale>
        <p:origin x="184" y="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1077/cfi/0!/4/2@100:0.00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01 – CONTEUDO 1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OPERAÇÕES LÓGICAS BÁSICAS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O termo </a:t>
            </a:r>
            <a:r>
              <a:rPr lang="pt-BR" dirty="0" err="1"/>
              <a:t>lógica</a:t>
            </a:r>
            <a:r>
              <a:rPr lang="pt-BR" dirty="0"/>
              <a:t> é aplicado a circuitos digitais usados para implementar </a:t>
            </a:r>
            <a:r>
              <a:rPr lang="pt-BR" dirty="0" err="1"/>
              <a:t>funções</a:t>
            </a:r>
            <a:r>
              <a:rPr lang="pt-BR" dirty="0"/>
              <a:t> </a:t>
            </a:r>
            <a:r>
              <a:rPr lang="pt-BR" dirty="0" err="1"/>
              <a:t>lógicas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Diversos tipos de circuitos </a:t>
            </a:r>
            <a:r>
              <a:rPr lang="pt-BR" dirty="0" err="1"/>
              <a:t>lógicos</a:t>
            </a:r>
            <a:r>
              <a:rPr lang="pt-BR" dirty="0"/>
              <a:t> digitais são os elementos </a:t>
            </a:r>
            <a:r>
              <a:rPr lang="pt-BR" dirty="0" err="1"/>
              <a:t>básicos</a:t>
            </a:r>
            <a:r>
              <a:rPr lang="pt-BR" dirty="0"/>
              <a:t> que formam os blocos construtivos de sistemas digitais complexos como o computador.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Agora estudaremos esses elementos e discutiremos as </a:t>
            </a:r>
            <a:r>
              <a:rPr lang="pt-BR" dirty="0" err="1"/>
              <a:t>funções</a:t>
            </a:r>
            <a:r>
              <a:rPr lang="pt-BR" dirty="0"/>
              <a:t> deles de uma forma bem geral.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06200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OPERAÇÕES LÓGICAS BÁSICAS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As </a:t>
            </a:r>
            <a:r>
              <a:rPr lang="pt-BR" sz="2400" dirty="0" err="1"/>
              <a:t>três</a:t>
            </a:r>
            <a:r>
              <a:rPr lang="pt-BR" sz="2400" dirty="0"/>
              <a:t> </a:t>
            </a:r>
            <a:r>
              <a:rPr lang="pt-BR" sz="2400" dirty="0" err="1"/>
              <a:t>operações</a:t>
            </a:r>
            <a:r>
              <a:rPr lang="pt-BR" sz="2400" dirty="0"/>
              <a:t> </a:t>
            </a:r>
            <a:r>
              <a:rPr lang="pt-BR" sz="2400" dirty="0" err="1"/>
              <a:t>lógicas</a:t>
            </a:r>
            <a:r>
              <a:rPr lang="pt-BR" sz="2400" dirty="0"/>
              <a:t> </a:t>
            </a:r>
            <a:r>
              <a:rPr lang="pt-BR" sz="2400" dirty="0" err="1"/>
              <a:t>básicas</a:t>
            </a:r>
            <a:r>
              <a:rPr lang="pt-BR" sz="2400" dirty="0"/>
              <a:t> (</a:t>
            </a:r>
            <a:r>
              <a:rPr lang="pt-BR" sz="2400" b="1" dirty="0"/>
              <a:t>NOT, AND</a:t>
            </a:r>
            <a:r>
              <a:rPr lang="pt-BR" sz="2400" dirty="0"/>
              <a:t> e </a:t>
            </a:r>
            <a:r>
              <a:rPr lang="pt-BR" sz="2400" b="1" dirty="0"/>
              <a:t>OR</a:t>
            </a:r>
            <a:r>
              <a:rPr lang="pt-BR" sz="2400" dirty="0"/>
              <a:t>) </a:t>
            </a:r>
            <a:r>
              <a:rPr lang="pt-BR" sz="2400" dirty="0" err="1"/>
              <a:t>estão</a:t>
            </a:r>
            <a:r>
              <a:rPr lang="pt-BR" sz="2400" dirty="0"/>
              <a:t> indicadas pelos seus </a:t>
            </a:r>
            <a:r>
              <a:rPr lang="pt-BR" sz="2400" dirty="0" err="1"/>
              <a:t>símbolos</a:t>
            </a:r>
            <a:r>
              <a:rPr lang="pt-BR" sz="2400" dirty="0"/>
              <a:t> padrão na figura abaixo. </a:t>
            </a:r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linhas conectadas em cada </a:t>
            </a:r>
            <a:r>
              <a:rPr lang="pt-BR" sz="2400" dirty="0" err="1"/>
              <a:t>símbolo</a:t>
            </a:r>
            <a:r>
              <a:rPr lang="pt-BR" sz="2400" dirty="0"/>
              <a:t> são as entradas e </a:t>
            </a:r>
            <a:r>
              <a:rPr lang="pt-BR" sz="2400" dirty="0" err="1"/>
              <a:t>saídas</a:t>
            </a:r>
            <a:r>
              <a:rPr lang="pt-BR" sz="2400" dirty="0"/>
              <a:t>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entradas </a:t>
            </a:r>
            <a:r>
              <a:rPr lang="pt-BR" sz="2400" dirty="0" err="1"/>
              <a:t>estão</a:t>
            </a:r>
            <a:r>
              <a:rPr lang="pt-BR" sz="2400" dirty="0"/>
              <a:t> do lado esquerdo de cada </a:t>
            </a:r>
            <a:r>
              <a:rPr lang="pt-BR" sz="2400" dirty="0" err="1"/>
              <a:t>símbolo</a:t>
            </a:r>
            <a:r>
              <a:rPr lang="pt-BR" sz="2400" dirty="0"/>
              <a:t> e a </a:t>
            </a:r>
            <a:r>
              <a:rPr lang="pt-BR" sz="2400" dirty="0" err="1"/>
              <a:t>saída</a:t>
            </a:r>
            <a:r>
              <a:rPr lang="pt-BR" sz="2400" dirty="0"/>
              <a:t> está do lado direito. 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78EBD92-5AD5-39A8-0BC8-D7B9B03BD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30" y="1971717"/>
            <a:ext cx="3153664" cy="60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03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OPERAÇÕES LÓGICAS BÁSICAS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pt-BR" sz="3800" dirty="0"/>
              <a:t>Um circuito que executa uma </a:t>
            </a:r>
            <a:r>
              <a:rPr lang="pt-BR" sz="3800" dirty="0" err="1"/>
              <a:t>operação</a:t>
            </a:r>
            <a:r>
              <a:rPr lang="pt-BR" sz="3800" dirty="0"/>
              <a:t> </a:t>
            </a:r>
            <a:r>
              <a:rPr lang="pt-BR" sz="3800" dirty="0" err="1"/>
              <a:t>lógica</a:t>
            </a:r>
            <a:r>
              <a:rPr lang="pt-BR" sz="3800" dirty="0"/>
              <a:t> especificada (AND, OR) é denominado de porta </a:t>
            </a:r>
            <a:r>
              <a:rPr lang="pt-BR" sz="3800" dirty="0" err="1"/>
              <a:t>lógica</a:t>
            </a:r>
            <a:r>
              <a:rPr lang="pt-BR" sz="3800" dirty="0"/>
              <a:t>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As portas AND e OR podem ter um número qualquer (</a:t>
            </a:r>
            <a:r>
              <a:rPr lang="pt-BR" sz="3800" dirty="0">
                <a:solidFill>
                  <a:srgbClr val="FF0000"/>
                </a:solidFill>
              </a:rPr>
              <a:t>duas no </a:t>
            </a:r>
            <a:r>
              <a:rPr lang="pt-BR" sz="3800" dirty="0" err="1">
                <a:solidFill>
                  <a:srgbClr val="FF0000"/>
                </a:solidFill>
              </a:rPr>
              <a:t>mínimo</a:t>
            </a:r>
            <a:r>
              <a:rPr lang="pt-BR" sz="3800" dirty="0"/>
              <a:t>) de entradas conforme indicado pela linha pontilhada na figura.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Em </a:t>
            </a:r>
            <a:r>
              <a:rPr lang="pt-BR" sz="3800" dirty="0" err="1"/>
              <a:t>operações</a:t>
            </a:r>
            <a:r>
              <a:rPr lang="pt-BR" sz="3800" dirty="0"/>
              <a:t> </a:t>
            </a:r>
            <a:r>
              <a:rPr lang="pt-BR" sz="3800" dirty="0" err="1"/>
              <a:t>lógicas</a:t>
            </a:r>
            <a:r>
              <a:rPr lang="pt-BR" sz="3800" dirty="0"/>
              <a:t>, as condições verdadeiro/falso mencionadas anteriormente são representadas por </a:t>
            </a:r>
            <a:r>
              <a:rPr lang="pt-BR" sz="3800" b="1" dirty="0"/>
              <a:t>ALTO</a:t>
            </a:r>
            <a:r>
              <a:rPr lang="pt-BR" sz="3800" dirty="0"/>
              <a:t> (</a:t>
            </a:r>
            <a:r>
              <a:rPr lang="pt-BR" sz="3800" dirty="0">
                <a:solidFill>
                  <a:srgbClr val="00B050"/>
                </a:solidFill>
                <a:highlight>
                  <a:srgbClr val="FFFF00"/>
                </a:highlight>
              </a:rPr>
              <a:t>verdadeiro</a:t>
            </a:r>
            <a:r>
              <a:rPr lang="pt-BR" sz="3800" dirty="0"/>
              <a:t>) e </a:t>
            </a:r>
            <a:r>
              <a:rPr lang="pt-BR" sz="3800" b="1" dirty="0"/>
              <a:t>BAIXO</a:t>
            </a:r>
            <a:r>
              <a:rPr lang="pt-BR" sz="3800" dirty="0"/>
              <a:t> (</a:t>
            </a:r>
            <a:r>
              <a:rPr lang="pt-BR" sz="3800" dirty="0">
                <a:solidFill>
                  <a:srgbClr val="FF0000"/>
                </a:solidFill>
                <a:highlight>
                  <a:srgbClr val="FFFF00"/>
                </a:highlight>
              </a:rPr>
              <a:t>falso</a:t>
            </a:r>
            <a:r>
              <a:rPr lang="pt-BR" sz="3800" dirty="0"/>
              <a:t>).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Cada uma das </a:t>
            </a:r>
            <a:r>
              <a:rPr lang="pt-BR" sz="3800" dirty="0" err="1"/>
              <a:t>três</a:t>
            </a:r>
            <a:r>
              <a:rPr lang="pt-BR" sz="3800" dirty="0"/>
              <a:t> </a:t>
            </a:r>
            <a:r>
              <a:rPr lang="pt-BR" sz="3800" dirty="0" err="1"/>
              <a:t>operações</a:t>
            </a:r>
            <a:r>
              <a:rPr lang="pt-BR" sz="3800" dirty="0"/>
              <a:t> </a:t>
            </a:r>
            <a:r>
              <a:rPr lang="pt-BR" sz="3800" dirty="0" err="1"/>
              <a:t>lógicas</a:t>
            </a:r>
            <a:r>
              <a:rPr lang="pt-BR" sz="3800" dirty="0"/>
              <a:t> </a:t>
            </a:r>
            <a:r>
              <a:rPr lang="pt-BR" sz="3800" dirty="0" err="1"/>
              <a:t>básicas</a:t>
            </a:r>
            <a:r>
              <a:rPr lang="pt-BR" sz="3800" dirty="0"/>
              <a:t> gera uma </a:t>
            </a:r>
            <a:r>
              <a:rPr lang="pt-BR" sz="3800" dirty="0" err="1"/>
              <a:t>única</a:t>
            </a:r>
            <a:r>
              <a:rPr lang="pt-BR" sz="3800" dirty="0"/>
              <a:t> resposta para um determinado conjunto de condições.</a:t>
            </a:r>
          </a:p>
          <a:p>
            <a:pPr algn="just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9383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481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Operação NOT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934098"/>
            <a:ext cx="7551149" cy="339447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</a:t>
            </a:r>
            <a:r>
              <a:rPr lang="pt-BR" b="1" dirty="0"/>
              <a:t>NOT</a:t>
            </a:r>
            <a:r>
              <a:rPr lang="pt-BR" dirty="0"/>
              <a:t> comuta de um </a:t>
            </a:r>
            <a:r>
              <a:rPr lang="pt-BR" dirty="0" err="1"/>
              <a:t>nível</a:t>
            </a:r>
            <a:r>
              <a:rPr lang="pt-BR" dirty="0"/>
              <a:t> </a:t>
            </a:r>
            <a:r>
              <a:rPr lang="pt-BR" dirty="0" err="1"/>
              <a:t>lógico</a:t>
            </a:r>
            <a:r>
              <a:rPr lang="pt-BR" dirty="0"/>
              <a:t> para o </a:t>
            </a:r>
            <a:r>
              <a:rPr lang="pt-BR" dirty="0" err="1"/>
              <a:t>nível</a:t>
            </a:r>
            <a:r>
              <a:rPr lang="pt-BR" dirty="0"/>
              <a:t> </a:t>
            </a:r>
            <a:r>
              <a:rPr lang="pt-BR" dirty="0" err="1"/>
              <a:t>lógico</a:t>
            </a:r>
            <a:r>
              <a:rPr lang="pt-BR" dirty="0"/>
              <a:t> oposto, conforme indicado na figura abaixo.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a entrada for </a:t>
            </a:r>
            <a:r>
              <a:rPr lang="pt-BR" b="1" dirty="0" err="1"/>
              <a:t>nível</a:t>
            </a:r>
            <a:r>
              <a:rPr lang="pt-BR" b="1" dirty="0"/>
              <a:t> ALTO (1)</a:t>
            </a:r>
            <a:r>
              <a:rPr lang="pt-BR" dirty="0"/>
              <a:t>, a </a:t>
            </a:r>
            <a:r>
              <a:rPr lang="pt-BR" dirty="0" err="1"/>
              <a:t>saída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b="1" dirty="0" err="1"/>
              <a:t>nível</a:t>
            </a:r>
            <a:r>
              <a:rPr lang="pt-BR" b="1" dirty="0"/>
              <a:t> BAIXO (0)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a entrada for </a:t>
            </a:r>
            <a:r>
              <a:rPr lang="pt-BR" dirty="0" err="1"/>
              <a:t>nível</a:t>
            </a:r>
            <a:r>
              <a:rPr lang="pt-BR" dirty="0"/>
              <a:t> BAIXO, a </a:t>
            </a:r>
            <a:r>
              <a:rPr lang="pt-BR" dirty="0" err="1"/>
              <a:t>saída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dirty="0" err="1"/>
              <a:t>nível</a:t>
            </a:r>
            <a:r>
              <a:rPr lang="pt-BR" dirty="0"/>
              <a:t> ALTO.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Nos dois casos, a </a:t>
            </a:r>
            <a:r>
              <a:rPr lang="pt-BR" b="1" dirty="0" err="1"/>
              <a:t>saída</a:t>
            </a:r>
            <a:r>
              <a:rPr lang="pt-BR" b="1" dirty="0"/>
              <a:t> </a:t>
            </a:r>
            <a:r>
              <a:rPr lang="pt-BR" b="1" dirty="0" err="1"/>
              <a:t>não</a:t>
            </a:r>
            <a:r>
              <a:rPr lang="pt-BR" b="1" dirty="0"/>
              <a:t> é o mesmo </a:t>
            </a:r>
            <a:r>
              <a:rPr lang="pt-BR" b="1" dirty="0" err="1"/>
              <a:t>nível</a:t>
            </a:r>
            <a:r>
              <a:rPr lang="pt-BR" b="1" dirty="0"/>
              <a:t> </a:t>
            </a:r>
            <a:r>
              <a:rPr lang="pt-BR" b="1" dirty="0" err="1"/>
              <a:t>lógico</a:t>
            </a:r>
            <a:r>
              <a:rPr lang="pt-BR" b="1" dirty="0"/>
              <a:t> que a entrada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NOT é implementada por um circuito </a:t>
            </a:r>
            <a:r>
              <a:rPr lang="pt-BR" dirty="0" err="1"/>
              <a:t>lógico</a:t>
            </a:r>
            <a:r>
              <a:rPr lang="pt-BR" dirty="0"/>
              <a:t> conhecido como inversor.</a:t>
            </a:r>
          </a:p>
          <a:p>
            <a:endParaRPr lang="pt-BR" dirty="0"/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64E1BFFA-2AB5-9E2A-CB2F-30A9D2309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92" y="4062519"/>
            <a:ext cx="4217416" cy="5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67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32242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Operação AND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8" y="889493"/>
            <a:ext cx="7551149" cy="2822971"/>
          </a:xfrm>
        </p:spPr>
        <p:txBody>
          <a:bodyPr>
            <a:normAutofit fontScale="47500" lnSpcReduction="20000"/>
          </a:bodyPr>
          <a:lstStyle/>
          <a:p>
            <a:pPr algn="just"/>
            <a:r>
              <a:rPr lang="pt-BR" sz="3400" dirty="0"/>
              <a:t>A </a:t>
            </a:r>
            <a:r>
              <a:rPr lang="pt-BR" sz="3400" dirty="0" err="1"/>
              <a:t>operação</a:t>
            </a:r>
            <a:r>
              <a:rPr lang="pt-BR" sz="3400" dirty="0"/>
              <a:t> </a:t>
            </a:r>
            <a:r>
              <a:rPr lang="pt-BR" sz="3400" b="1" dirty="0"/>
              <a:t>AND</a:t>
            </a:r>
            <a:r>
              <a:rPr lang="pt-BR" sz="3400" dirty="0"/>
              <a:t> gera uma </a:t>
            </a:r>
            <a:r>
              <a:rPr lang="pt-BR" sz="3400" dirty="0" err="1"/>
              <a:t>saída</a:t>
            </a:r>
            <a:r>
              <a:rPr lang="pt-BR" sz="3400" dirty="0"/>
              <a:t> de </a:t>
            </a:r>
            <a:r>
              <a:rPr lang="pt-BR" sz="3400" b="1" dirty="0" err="1"/>
              <a:t>nível</a:t>
            </a:r>
            <a:r>
              <a:rPr lang="pt-BR" sz="3400" b="1" dirty="0"/>
              <a:t> ALTO </a:t>
            </a:r>
            <a:r>
              <a:rPr lang="pt-BR" sz="3400" dirty="0">
                <a:solidFill>
                  <a:srgbClr val="FF0000"/>
                </a:solidFill>
              </a:rPr>
              <a:t>apenas quando todas as entradas forem</a:t>
            </a:r>
            <a:r>
              <a:rPr lang="pt-BR" sz="3400" dirty="0"/>
              <a:t> </a:t>
            </a:r>
            <a:r>
              <a:rPr lang="pt-BR" sz="3400" b="1" dirty="0" err="1"/>
              <a:t>nível</a:t>
            </a:r>
            <a:r>
              <a:rPr lang="pt-BR" sz="3400" b="1" dirty="0"/>
              <a:t> ALTO</a:t>
            </a:r>
            <a:r>
              <a:rPr lang="pt-BR" sz="3400" dirty="0"/>
              <a:t>, conforme indicado na figura abaixo para o caso de duas entradas. 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Quando uma entrada for </a:t>
            </a:r>
            <a:r>
              <a:rPr lang="pt-BR" sz="3400" b="1" dirty="0" err="1"/>
              <a:t>nível</a:t>
            </a:r>
            <a:r>
              <a:rPr lang="pt-BR" sz="3400" b="1" dirty="0"/>
              <a:t> ALTO </a:t>
            </a:r>
            <a:r>
              <a:rPr lang="pt-BR" sz="3400" dirty="0">
                <a:solidFill>
                  <a:srgbClr val="FF0000"/>
                </a:solidFill>
              </a:rPr>
              <a:t>e a outra entrada for </a:t>
            </a:r>
            <a:r>
              <a:rPr lang="pt-BR" sz="3400" b="1" dirty="0" err="1"/>
              <a:t>nível</a:t>
            </a:r>
            <a:r>
              <a:rPr lang="pt-BR" sz="3400" b="1" dirty="0"/>
              <a:t> ALTO</a:t>
            </a:r>
            <a:r>
              <a:rPr lang="pt-BR" sz="3400" dirty="0"/>
              <a:t>, </a:t>
            </a:r>
            <a:r>
              <a:rPr lang="pt-BR" sz="3400" dirty="0">
                <a:solidFill>
                  <a:srgbClr val="FF0000"/>
                </a:solidFill>
              </a:rPr>
              <a:t>a </a:t>
            </a:r>
            <a:r>
              <a:rPr lang="pt-BR" sz="3400" dirty="0" err="1">
                <a:solidFill>
                  <a:srgbClr val="FF0000"/>
                </a:solidFill>
              </a:rPr>
              <a:t>saída</a:t>
            </a:r>
            <a:r>
              <a:rPr lang="pt-BR" sz="3400" dirty="0">
                <a:solidFill>
                  <a:srgbClr val="FF0000"/>
                </a:solidFill>
              </a:rPr>
              <a:t> </a:t>
            </a:r>
            <a:r>
              <a:rPr lang="pt-BR" sz="3400" dirty="0" err="1">
                <a:solidFill>
                  <a:srgbClr val="FF0000"/>
                </a:solidFill>
              </a:rPr>
              <a:t>sera</a:t>
            </a:r>
            <a:r>
              <a:rPr lang="pt-BR" sz="3400" dirty="0">
                <a:solidFill>
                  <a:srgbClr val="FF0000"/>
                </a:solidFill>
              </a:rPr>
              <a:t>́</a:t>
            </a:r>
            <a:r>
              <a:rPr lang="pt-BR" sz="3400" dirty="0"/>
              <a:t> </a:t>
            </a:r>
            <a:r>
              <a:rPr lang="pt-BR" sz="3400" b="1" dirty="0" err="1"/>
              <a:t>nível</a:t>
            </a:r>
            <a:r>
              <a:rPr lang="pt-BR" sz="3400" b="1" dirty="0"/>
              <a:t> ALTO</a:t>
            </a:r>
            <a:r>
              <a:rPr lang="pt-BR" sz="3400" dirty="0"/>
              <a:t>. 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Quando qualquer uma, </a:t>
            </a:r>
            <a:r>
              <a:rPr lang="pt-BR" sz="3400" dirty="0">
                <a:solidFill>
                  <a:srgbClr val="FF0000"/>
                </a:solidFill>
              </a:rPr>
              <a:t>ou todas</a:t>
            </a:r>
            <a:r>
              <a:rPr lang="pt-BR" sz="3400" dirty="0"/>
              <a:t>, as entradas forem </a:t>
            </a:r>
            <a:r>
              <a:rPr lang="pt-BR" sz="3400" b="1" dirty="0" err="1"/>
              <a:t>nível</a:t>
            </a:r>
            <a:r>
              <a:rPr lang="pt-BR" sz="3400" b="1" dirty="0"/>
              <a:t> BAIXO</a:t>
            </a:r>
            <a:r>
              <a:rPr lang="pt-BR" sz="3400" dirty="0"/>
              <a:t>, </a:t>
            </a:r>
            <a:r>
              <a:rPr lang="pt-BR" sz="3400" dirty="0">
                <a:solidFill>
                  <a:srgbClr val="FF0000"/>
                </a:solidFill>
              </a:rPr>
              <a:t>a </a:t>
            </a:r>
            <a:r>
              <a:rPr lang="pt-BR" sz="3400" dirty="0" err="1">
                <a:solidFill>
                  <a:srgbClr val="FF0000"/>
                </a:solidFill>
              </a:rPr>
              <a:t>saída</a:t>
            </a:r>
            <a:r>
              <a:rPr lang="pt-BR" sz="3400" dirty="0">
                <a:solidFill>
                  <a:srgbClr val="FF0000"/>
                </a:solidFill>
              </a:rPr>
              <a:t> </a:t>
            </a:r>
            <a:r>
              <a:rPr lang="pt-BR" sz="3400" dirty="0" err="1">
                <a:solidFill>
                  <a:srgbClr val="FF0000"/>
                </a:solidFill>
              </a:rPr>
              <a:t>sera</a:t>
            </a:r>
            <a:r>
              <a:rPr lang="pt-BR" sz="3400" dirty="0"/>
              <a:t>́ </a:t>
            </a:r>
            <a:r>
              <a:rPr lang="pt-BR" sz="3400" b="1" dirty="0" err="1"/>
              <a:t>nível</a:t>
            </a:r>
            <a:r>
              <a:rPr lang="pt-BR" sz="3400" b="1" dirty="0"/>
              <a:t> BAIXO</a:t>
            </a:r>
            <a:r>
              <a:rPr lang="pt-BR" sz="3400" dirty="0"/>
              <a:t>. 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A </a:t>
            </a:r>
            <a:r>
              <a:rPr lang="pt-BR" sz="3400" dirty="0" err="1"/>
              <a:t>operação</a:t>
            </a:r>
            <a:r>
              <a:rPr lang="pt-BR" sz="3400" dirty="0"/>
              <a:t> AND é implementada por um circuito </a:t>
            </a:r>
            <a:r>
              <a:rPr lang="pt-BR" sz="3400" dirty="0" err="1"/>
              <a:t>lógico</a:t>
            </a:r>
            <a:r>
              <a:rPr lang="pt-BR" sz="3400" dirty="0"/>
              <a:t> conhecido como porta AND.</a:t>
            </a:r>
          </a:p>
          <a:p>
            <a:endParaRPr lang="pt-BR" dirty="0"/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82C13429-B077-97AD-3571-9EBE0749F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06" y="3656830"/>
            <a:ext cx="4223512" cy="11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250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Operação 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874513"/>
            <a:ext cx="7551149" cy="3394473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</a:t>
            </a:r>
            <a:r>
              <a:rPr lang="pt-BR" b="1" dirty="0"/>
              <a:t>OR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gera uma </a:t>
            </a:r>
            <a:r>
              <a:rPr lang="pt-BR" dirty="0" err="1">
                <a:solidFill>
                  <a:srgbClr val="FF0000"/>
                </a:solidFill>
              </a:rPr>
              <a:t>saída</a:t>
            </a:r>
            <a:r>
              <a:rPr lang="pt-BR" dirty="0">
                <a:solidFill>
                  <a:srgbClr val="FF0000"/>
                </a:solidFill>
              </a:rPr>
              <a:t> de</a:t>
            </a:r>
            <a:r>
              <a:rPr lang="pt-BR" dirty="0"/>
              <a:t> </a:t>
            </a:r>
            <a:r>
              <a:rPr lang="pt-BR" b="1" dirty="0" err="1"/>
              <a:t>nível</a:t>
            </a:r>
            <a:r>
              <a:rPr lang="pt-BR" b="1" dirty="0"/>
              <a:t> ALTO </a:t>
            </a:r>
            <a:r>
              <a:rPr lang="pt-BR" dirty="0"/>
              <a:t>quando uma ou mais entradas forem </a:t>
            </a:r>
            <a:r>
              <a:rPr lang="pt-BR" b="1" dirty="0" err="1"/>
              <a:t>nível</a:t>
            </a:r>
            <a:r>
              <a:rPr lang="pt-BR" b="1" dirty="0"/>
              <a:t> ALTO</a:t>
            </a:r>
            <a:r>
              <a:rPr lang="pt-BR" dirty="0"/>
              <a:t>, conforme indicado na figura abaixo, para o caso de duas entradas.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uma entrada for </a:t>
            </a:r>
            <a:r>
              <a:rPr lang="pt-BR" b="1" dirty="0" err="1"/>
              <a:t>nível</a:t>
            </a:r>
            <a:r>
              <a:rPr lang="pt-BR" b="1" dirty="0"/>
              <a:t> ALTO </a:t>
            </a:r>
            <a:r>
              <a:rPr lang="pt-BR" dirty="0">
                <a:solidFill>
                  <a:srgbClr val="FF0000"/>
                </a:solidFill>
              </a:rPr>
              <a:t>ou a outra entrada for </a:t>
            </a:r>
            <a:r>
              <a:rPr lang="pt-BR" b="1" dirty="0" err="1"/>
              <a:t>nível</a:t>
            </a:r>
            <a:r>
              <a:rPr lang="pt-BR" b="1" dirty="0"/>
              <a:t> ALTO </a:t>
            </a:r>
            <a:r>
              <a:rPr lang="pt-BR" dirty="0">
                <a:solidFill>
                  <a:srgbClr val="FF0000"/>
                </a:solidFill>
              </a:rPr>
              <a:t>ou ambas forem </a:t>
            </a:r>
            <a:r>
              <a:rPr lang="pt-BR" b="1" dirty="0" err="1"/>
              <a:t>nível</a:t>
            </a:r>
            <a:r>
              <a:rPr lang="pt-BR" b="1" dirty="0"/>
              <a:t> ALTO</a:t>
            </a:r>
            <a:r>
              <a:rPr lang="pt-BR" dirty="0"/>
              <a:t>, a </a:t>
            </a:r>
            <a:r>
              <a:rPr lang="pt-BR" dirty="0" err="1"/>
              <a:t>saída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b="1" dirty="0" err="1"/>
              <a:t>nível</a:t>
            </a:r>
            <a:r>
              <a:rPr lang="pt-BR" b="1" dirty="0"/>
              <a:t> ALTO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as duas entradas forem </a:t>
            </a:r>
            <a:r>
              <a:rPr lang="pt-BR" b="1" dirty="0" err="1"/>
              <a:t>nível</a:t>
            </a:r>
            <a:r>
              <a:rPr lang="pt-BR" b="1" dirty="0"/>
              <a:t> BAIXO</a:t>
            </a:r>
            <a:r>
              <a:rPr lang="pt-BR" dirty="0"/>
              <a:t>, a </a:t>
            </a:r>
            <a:r>
              <a:rPr lang="pt-BR" dirty="0" err="1"/>
              <a:t>saída</a:t>
            </a:r>
            <a:r>
              <a:rPr lang="pt-BR" dirty="0"/>
              <a:t>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b="1" dirty="0" err="1"/>
              <a:t>nível</a:t>
            </a:r>
            <a:r>
              <a:rPr lang="pt-BR" b="1" dirty="0"/>
              <a:t> BAIXO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OR é implementada por um circuito </a:t>
            </a:r>
            <a:r>
              <a:rPr lang="pt-BR" dirty="0" err="1"/>
              <a:t>lógico</a:t>
            </a:r>
            <a:r>
              <a:rPr lang="pt-BR" dirty="0"/>
              <a:t> conhecido como porta OR.</a:t>
            </a:r>
          </a:p>
          <a:p>
            <a:endParaRPr lang="pt-BR" dirty="0"/>
          </a:p>
        </p:txBody>
      </p:sp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0737CC45-AE67-638A-3D2F-24D2B84A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430" y="3755888"/>
            <a:ext cx="4433062" cy="124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2742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F9E1-1CB0-320F-154F-FADF3A2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/>
              </a:rPr>
              <a:t>Leitura Especifica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B8F2-B6B3-2647-98D7-5650DEF55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2800" dirty="0">
                <a:effectLst/>
              </a:rPr>
              <a:t>Leia o texto:</a:t>
            </a:r>
            <a:br>
              <a:rPr lang="pt-BR" sz="2800" dirty="0">
                <a:effectLst/>
              </a:rPr>
            </a:br>
            <a:r>
              <a:rPr lang="pt-BR" sz="1800" dirty="0">
                <a:effectLst/>
              </a:rPr>
              <a:t>FLOYD, </a:t>
            </a:r>
            <a:r>
              <a:rPr lang="pt-BR" sz="1800" dirty="0" err="1">
                <a:effectLst/>
              </a:rPr>
              <a:t>THomas</a:t>
            </a:r>
            <a:r>
              <a:rPr lang="pt-BR" sz="1800" dirty="0">
                <a:effectLst/>
              </a:rPr>
              <a:t> L. </a:t>
            </a:r>
            <a:r>
              <a:rPr lang="pt-BR" sz="1800" b="1" dirty="0">
                <a:effectLst/>
              </a:rPr>
              <a:t>Sistemas Digitais: Fundamentos e </a:t>
            </a:r>
            <a:r>
              <a:rPr lang="pt-BR" sz="1800" b="1" dirty="0" err="1">
                <a:effectLst/>
              </a:rPr>
              <a:t>Aplicações</a:t>
            </a:r>
            <a:r>
              <a:rPr lang="pt-BR" sz="1800" dirty="0">
                <a:effectLst/>
              </a:rPr>
              <a:t>. </a:t>
            </a:r>
          </a:p>
          <a:p>
            <a:pPr marL="0" indent="0" algn="ctr">
              <a:buNone/>
            </a:pPr>
            <a:r>
              <a:rPr lang="pt-BR" sz="1800" dirty="0">
                <a:effectLst/>
              </a:rPr>
              <a:t>9 ed. Porto Alegre: Bookman, 2007. </a:t>
            </a:r>
          </a:p>
          <a:p>
            <a:pPr marL="0" indent="0" algn="ctr">
              <a:buNone/>
            </a:pPr>
            <a:endParaRPr lang="pt-BR" sz="1800" dirty="0">
              <a:effectLst/>
            </a:endParaRPr>
          </a:p>
          <a:p>
            <a:pPr marL="0" indent="0" algn="ctr">
              <a:buNone/>
            </a:pPr>
            <a:r>
              <a:rPr lang="pt-BR" sz="1800" dirty="0" err="1">
                <a:effectLst/>
              </a:rPr>
              <a:t>Disponível</a:t>
            </a:r>
            <a:r>
              <a:rPr lang="pt-BR" sz="1800" dirty="0">
                <a:effectLst/>
              </a:rPr>
              <a:t> em: </a:t>
            </a:r>
            <a:r>
              <a:rPr lang="pt-BR" sz="1600" dirty="0">
                <a:effectLst/>
                <a:hlinkClick r:id="rId2"/>
              </a:rPr>
              <a:t>https://integrada.minhabiblioteca.com.br/#/books/9788577801077/cfi/0!/4/2@100:0.00</a:t>
            </a:r>
            <a:endParaRPr lang="pt-BR" sz="1600" dirty="0">
              <a:effectLst/>
            </a:endParaRPr>
          </a:p>
          <a:p>
            <a:pPr marL="0" indent="0" algn="ctr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800" b="1" dirty="0" err="1">
                <a:effectLst/>
              </a:rPr>
              <a:t>Capítulo</a:t>
            </a:r>
            <a:r>
              <a:rPr lang="pt-BR" sz="1800" b="1" dirty="0">
                <a:effectLst/>
              </a:rPr>
              <a:t> 1:</a:t>
            </a:r>
          </a:p>
          <a:p>
            <a:r>
              <a:rPr lang="pt-BR" sz="1800" dirty="0" err="1">
                <a:effectLst/>
              </a:rPr>
              <a:t>Seção</a:t>
            </a:r>
            <a:r>
              <a:rPr lang="pt-BR" sz="1800" dirty="0">
                <a:effectLst/>
              </a:rPr>
              <a:t> 1.1 ­ GRANDEZAS ANALÓGICAS E DIGITAIS </a:t>
            </a:r>
          </a:p>
          <a:p>
            <a:r>
              <a:rPr lang="pt-BR" sz="1800" dirty="0" err="1">
                <a:effectLst/>
              </a:rPr>
              <a:t>Seção</a:t>
            </a:r>
            <a:r>
              <a:rPr lang="pt-BR" sz="1800" dirty="0">
                <a:effectLst/>
              </a:rPr>
              <a:t> 1.3 ­ OPERAÇÕES LÓGICAS BÁSICAS </a:t>
            </a:r>
            <a:endParaRPr lang="pt-BR" sz="1050" dirty="0">
              <a:effectLst/>
            </a:endParaRPr>
          </a:p>
          <a:p>
            <a:pPr marL="0" indent="0">
              <a:buNone/>
            </a:pPr>
            <a:endParaRPr lang="pt-BR" sz="1800" dirty="0">
              <a:effectLst/>
            </a:endParaRPr>
          </a:p>
          <a:p>
            <a:pPr marL="0" indent="0">
              <a:buNone/>
            </a:pPr>
            <a:r>
              <a:rPr lang="pt-BR" sz="1800" b="1" dirty="0" err="1">
                <a:effectLst/>
              </a:rPr>
              <a:t>Capítulo</a:t>
            </a:r>
            <a:r>
              <a:rPr lang="pt-BR" sz="1800" b="1" dirty="0">
                <a:effectLst/>
              </a:rPr>
              <a:t> 3:</a:t>
            </a:r>
          </a:p>
          <a:p>
            <a:r>
              <a:rPr lang="pt-BR" sz="1800" dirty="0" err="1">
                <a:effectLst/>
              </a:rPr>
              <a:t>Seções</a:t>
            </a:r>
            <a:r>
              <a:rPr lang="pt-BR" sz="1800" dirty="0">
                <a:effectLst/>
              </a:rPr>
              <a:t> 3.1 a 3.5 ­ (Inversor, Porta AND, Porta OR, Porta NAND, Porta NOR) </a:t>
            </a:r>
            <a:endParaRPr lang="pt-B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338587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F9E1-1CB0-320F-154F-FADF3A2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dirty="0" err="1">
                <a:effectLst/>
              </a:rPr>
              <a:t>Situação</a:t>
            </a:r>
            <a:r>
              <a:rPr lang="pt-BR" sz="4400" dirty="0">
                <a:effectLst/>
              </a:rPr>
              <a:t> Problema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B8F2-B6B3-2647-98D7-5650DEF55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>
                <a:effectLst/>
              </a:rPr>
              <a:t>Nos </a:t>
            </a:r>
            <a:r>
              <a:rPr lang="pt-BR" sz="1800" dirty="0" err="1">
                <a:effectLst/>
              </a:rPr>
              <a:t>primórdios</a:t>
            </a:r>
            <a:r>
              <a:rPr lang="pt-BR" sz="1800" dirty="0">
                <a:effectLst/>
              </a:rPr>
              <a:t> da </a:t>
            </a:r>
            <a:r>
              <a:rPr lang="pt-BR" sz="1800" dirty="0" err="1">
                <a:effectLst/>
              </a:rPr>
              <a:t>eletrônica</a:t>
            </a:r>
            <a:r>
              <a:rPr lang="pt-BR" sz="1800" dirty="0">
                <a:effectLst/>
              </a:rPr>
              <a:t> os problemas eram solucionados por meio de sistemas </a:t>
            </a:r>
            <a:r>
              <a:rPr lang="pt-BR" sz="1800" dirty="0" err="1">
                <a:effectLst/>
              </a:rPr>
              <a:t>analógicos</a:t>
            </a:r>
            <a:r>
              <a:rPr lang="pt-BR" sz="1800" dirty="0">
                <a:effectLst/>
              </a:rPr>
              <a:t>. Mas, com o </a:t>
            </a:r>
            <a:r>
              <a:rPr lang="pt-BR" sz="1800" dirty="0" err="1">
                <a:effectLst/>
              </a:rPr>
              <a:t>avanço</a:t>
            </a:r>
            <a:r>
              <a:rPr lang="pt-BR" sz="1800" dirty="0">
                <a:effectLst/>
              </a:rPr>
              <a:t> da tecnologia, os problemas passaram a ser solucionados pela </a:t>
            </a:r>
            <a:r>
              <a:rPr lang="pt-BR" sz="1800" dirty="0" err="1">
                <a:effectLst/>
              </a:rPr>
              <a:t>eletrônica</a:t>
            </a:r>
            <a:r>
              <a:rPr lang="pt-BR" sz="1800" dirty="0">
                <a:effectLst/>
              </a:rPr>
              <a:t> digital. Na </a:t>
            </a:r>
            <a:r>
              <a:rPr lang="pt-BR" sz="1800" dirty="0" err="1">
                <a:effectLst/>
              </a:rPr>
              <a:t>eletrônica</a:t>
            </a:r>
            <a:r>
              <a:rPr lang="pt-BR" sz="1800" dirty="0">
                <a:effectLst/>
              </a:rPr>
              <a:t> digital, os sistemas empregam um grupo de circuitos </a:t>
            </a:r>
            <a:r>
              <a:rPr lang="pt-BR" sz="1800" dirty="0" err="1">
                <a:effectLst/>
              </a:rPr>
              <a:t>lógicos</a:t>
            </a:r>
            <a:r>
              <a:rPr lang="pt-BR" sz="1800" dirty="0">
                <a:effectLst/>
              </a:rPr>
              <a:t> </a:t>
            </a:r>
            <a:r>
              <a:rPr lang="pt-BR" sz="1800" dirty="0" err="1">
                <a:effectLst/>
              </a:rPr>
              <a:t>básicos</a:t>
            </a:r>
            <a:r>
              <a:rPr lang="pt-BR" sz="1800" dirty="0">
                <a:effectLst/>
              </a:rPr>
              <a:t>, que são conhecidos como portas </a:t>
            </a:r>
            <a:r>
              <a:rPr lang="pt-BR" sz="1800" dirty="0" err="1">
                <a:effectLst/>
              </a:rPr>
              <a:t>lógicas</a:t>
            </a:r>
            <a:r>
              <a:rPr lang="pt-BR" sz="1800" dirty="0">
                <a:effectLst/>
              </a:rPr>
              <a:t>. As portas </a:t>
            </a:r>
            <a:r>
              <a:rPr lang="pt-BR" sz="1800" dirty="0" err="1">
                <a:effectLst/>
              </a:rPr>
              <a:t>lógicas</a:t>
            </a:r>
            <a:r>
              <a:rPr lang="pt-BR" sz="1800" dirty="0">
                <a:effectLst/>
              </a:rPr>
              <a:t> digitais são o alicerce </a:t>
            </a:r>
            <a:r>
              <a:rPr lang="pt-BR" sz="1800" dirty="0" err="1">
                <a:effectLst/>
              </a:rPr>
              <a:t>básico</a:t>
            </a:r>
            <a:r>
              <a:rPr lang="pt-BR" sz="1800" dirty="0">
                <a:effectLst/>
              </a:rPr>
              <a:t> a partir do qual são </a:t>
            </a:r>
            <a:r>
              <a:rPr lang="pt-BR" sz="1800" dirty="0" err="1">
                <a:effectLst/>
              </a:rPr>
              <a:t>construídos</a:t>
            </a:r>
            <a:r>
              <a:rPr lang="pt-BR" sz="1800" dirty="0">
                <a:effectLst/>
              </a:rPr>
              <a:t> todos os circuitos </a:t>
            </a:r>
            <a:r>
              <a:rPr lang="pt-BR" sz="1800" dirty="0" err="1">
                <a:effectLst/>
              </a:rPr>
              <a:t>eletrônicos</a:t>
            </a:r>
            <a:r>
              <a:rPr lang="pt-BR" sz="1800" dirty="0">
                <a:effectLst/>
              </a:rPr>
              <a:t> digitais e sistemas baseados em microprocessadores. Com o comportamento funcional, dado pelas suas tabelas ­verdade, as portas </a:t>
            </a:r>
            <a:r>
              <a:rPr lang="pt-BR" sz="1800" dirty="0" err="1">
                <a:effectLst/>
              </a:rPr>
              <a:t>lógicas</a:t>
            </a:r>
            <a:r>
              <a:rPr lang="pt-BR" sz="1800" dirty="0">
                <a:effectLst/>
              </a:rPr>
              <a:t> podem ser usadas para representar qualquer circuito </a:t>
            </a:r>
            <a:r>
              <a:rPr lang="pt-BR" sz="1800" dirty="0" err="1">
                <a:effectLst/>
              </a:rPr>
              <a:t>lógico</a:t>
            </a:r>
            <a:r>
              <a:rPr lang="pt-BR" sz="1800" dirty="0">
                <a:effectLst/>
              </a:rPr>
              <a:t>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b="1" dirty="0">
                <a:effectLst/>
              </a:rPr>
              <a:t>E qual é o comportamento funcional das portas </a:t>
            </a:r>
            <a:r>
              <a:rPr lang="pt-BR" sz="1800" b="1" dirty="0" err="1">
                <a:effectLst/>
              </a:rPr>
              <a:t>lógicas</a:t>
            </a:r>
            <a:r>
              <a:rPr lang="pt-BR" sz="1800" b="1" dirty="0">
                <a:effectLst/>
              </a:rPr>
              <a:t> mais comuns? </a:t>
            </a:r>
            <a:endParaRPr lang="pt-BR" sz="1400" b="1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0760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QUADRO RESUMO 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r>
              <a:rPr lang="pt-BR" sz="2800" b="1" dirty="0">
                <a:effectLst/>
              </a:rPr>
              <a:t>Criar uma tabela comparativa contendo as portas logicas mais comuns e os seus comportamentos funcionais.</a:t>
            </a:r>
          </a:p>
          <a:p>
            <a:pPr marL="0" indent="0" algn="ctr">
              <a:buNone/>
            </a:pPr>
            <a:endParaRPr lang="pt-BR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sz="2000" b="1" dirty="0">
              <a:effectLst/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b="1" dirty="0">
              <a:effectLst/>
            </a:endParaRPr>
          </a:p>
          <a:p>
            <a:pPr marL="0" indent="0">
              <a:buNone/>
            </a:pPr>
            <a:br>
              <a:rPr lang="pt-BR" sz="1800" dirty="0">
                <a:effectLst/>
                <a:latin typeface="TimesNewRomanPSMT"/>
              </a:rPr>
            </a:b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  <a:effectLst/>
              </a:rPr>
              <a:t>Semana 1: Tema ­ 1. FUNÇÕES LÓGICAS E PORTAS LÓGICAS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ffectLst/>
              </a:rPr>
              <a:t>1.1 PORTAS LÓGICAS BÁSICAS AND, OR, NOT, NAND, NOR,­ TABELAS ­VERDADE </a:t>
            </a:r>
            <a:br>
              <a:rPr lang="pt-BR" dirty="0"/>
            </a:br>
            <a:endParaRPr lang="pt-BR" dirty="0"/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42859-A2B0-6DC8-90B5-8A865D9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GRANDEZAS ANALÓGICAS E DIGITAIS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EE626-4BED-E5BC-3467-327561B8A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800" dirty="0"/>
              <a:t>Os circuitos </a:t>
            </a:r>
            <a:r>
              <a:rPr lang="pt-BR" sz="3800" dirty="0" err="1"/>
              <a:t>eletrônicos</a:t>
            </a:r>
            <a:r>
              <a:rPr lang="pt-BR" sz="3800" dirty="0"/>
              <a:t> podem ser divididos em duas grandes categorias, </a:t>
            </a:r>
            <a:r>
              <a:rPr lang="pt-BR" sz="3800" b="1" dirty="0"/>
              <a:t>digitais</a:t>
            </a:r>
            <a:r>
              <a:rPr lang="pt-BR" sz="3800" dirty="0"/>
              <a:t> e </a:t>
            </a:r>
            <a:r>
              <a:rPr lang="pt-BR" sz="3800" b="1" dirty="0" err="1"/>
              <a:t>analógicos</a:t>
            </a:r>
            <a:r>
              <a:rPr lang="pt-BR" sz="3800" dirty="0"/>
              <a:t>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A </a:t>
            </a:r>
            <a:r>
              <a:rPr lang="pt-BR" sz="3800" b="1" dirty="0" err="1"/>
              <a:t>eletrônica</a:t>
            </a:r>
            <a:r>
              <a:rPr lang="pt-BR" sz="3800" b="1" dirty="0"/>
              <a:t> digital </a:t>
            </a:r>
            <a:r>
              <a:rPr lang="pt-BR" sz="3800" i="1" dirty="0"/>
              <a:t>envolve grandezas com valores discretos </a:t>
            </a:r>
            <a:r>
              <a:rPr lang="pt-BR" sz="3800" dirty="0"/>
              <a:t>e a </a:t>
            </a:r>
            <a:r>
              <a:rPr lang="pt-BR" sz="3800" b="1" dirty="0" err="1"/>
              <a:t>eletrônica</a:t>
            </a:r>
            <a:r>
              <a:rPr lang="pt-BR" sz="3800" b="1" dirty="0"/>
              <a:t> </a:t>
            </a:r>
            <a:r>
              <a:rPr lang="pt-BR" sz="3800" b="1" dirty="0" err="1"/>
              <a:t>analógica</a:t>
            </a:r>
            <a:r>
              <a:rPr lang="pt-BR" sz="3800" b="1" dirty="0"/>
              <a:t> </a:t>
            </a:r>
            <a:r>
              <a:rPr lang="pt-BR" sz="3800" i="1" dirty="0"/>
              <a:t>envolve grandezas com valores </a:t>
            </a:r>
            <a:r>
              <a:rPr lang="pt-BR" sz="3800" i="1" dirty="0" err="1"/>
              <a:t>contínuos</a:t>
            </a:r>
            <a:r>
              <a:rPr lang="pt-BR" sz="3800" dirty="0"/>
              <a:t>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Ainda que estudemos os fundamentos da </a:t>
            </a:r>
            <a:r>
              <a:rPr lang="pt-BR" sz="3800" dirty="0" err="1"/>
              <a:t>eletrônica</a:t>
            </a:r>
            <a:r>
              <a:rPr lang="pt-BR" sz="3800" dirty="0"/>
              <a:t> digital, devemos conhecer também algo sobre </a:t>
            </a:r>
            <a:r>
              <a:rPr lang="pt-BR" sz="3800" dirty="0" err="1"/>
              <a:t>eletrônica</a:t>
            </a:r>
            <a:r>
              <a:rPr lang="pt-BR" sz="3800" dirty="0"/>
              <a:t> </a:t>
            </a:r>
            <a:r>
              <a:rPr lang="pt-BR" sz="3800" dirty="0" err="1"/>
              <a:t>analógica</a:t>
            </a:r>
            <a:r>
              <a:rPr lang="pt-BR" sz="3800" dirty="0"/>
              <a:t>, pois muitas </a:t>
            </a:r>
            <a:r>
              <a:rPr lang="pt-BR" sz="3800" dirty="0" err="1"/>
              <a:t>aplicações</a:t>
            </a:r>
            <a:r>
              <a:rPr lang="pt-BR" sz="3800" dirty="0"/>
              <a:t> requerem conhecimentos das duas </a:t>
            </a:r>
            <a:r>
              <a:rPr lang="pt-BR" sz="3800" dirty="0" err="1"/>
              <a:t>áreas</a:t>
            </a:r>
            <a:r>
              <a:rPr lang="pt-BR" sz="3800" dirty="0"/>
              <a:t>; são igualmente importantes os conhecimentos relativos ao interfaceamento entre essas </a:t>
            </a:r>
            <a:r>
              <a:rPr lang="pt-BR" sz="3800" dirty="0" err="1"/>
              <a:t>áreas</a:t>
            </a:r>
            <a:r>
              <a:rPr lang="pt-BR" sz="38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978835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42859-A2B0-6DC8-90B5-8A865D9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GRANDEZAS ANALÓGICAS E DIGITAIS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EE626-4BED-E5BC-3467-327561B8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4179612" cy="3394473"/>
          </a:xfrm>
        </p:spPr>
        <p:txBody>
          <a:bodyPr/>
          <a:lstStyle/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Os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sistemas digitais </a:t>
            </a:r>
            <a:r>
              <a:rPr lang="pt-BR" sz="1800" dirty="0">
                <a:effectLst/>
                <a:latin typeface="Calibri" panose="020F0502020204030204" pitchFamily="34" charset="0"/>
              </a:rPr>
              <a:t>são sistemas no qual 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os sinais </a:t>
            </a:r>
            <a:r>
              <a:rPr lang="pt-BR" sz="1800" i="1" dirty="0" err="1">
                <a:effectLst/>
                <a:latin typeface="Calibri" panose="020F0502020204030204" pitchFamily="34" charset="0"/>
              </a:rPr>
              <a:t>têm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 um </a:t>
            </a:r>
            <a:r>
              <a:rPr lang="pt-BR" sz="1800" i="1" dirty="0" err="1">
                <a:effectLst/>
                <a:latin typeface="Calibri" panose="020F0502020204030204" pitchFamily="34" charset="0"/>
              </a:rPr>
              <a:t>número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 finito de valores discretos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normalmente dois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se contrapondo a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sistemas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analógicos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>
                <a:effectLst/>
                <a:latin typeface="Calibri" panose="020F0502020204030204" pitchFamily="34" charset="0"/>
              </a:rPr>
              <a:t>onde os sinais </a:t>
            </a:r>
            <a:r>
              <a:rPr lang="pt-BR" sz="1800" i="1" dirty="0" err="1">
                <a:effectLst/>
                <a:latin typeface="Calibri" panose="020F0502020204030204" pitchFamily="34" charset="0"/>
              </a:rPr>
              <a:t>têm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 valores pertencentes a um conjunto </a:t>
            </a:r>
            <a:r>
              <a:rPr lang="pt-BR" sz="1800" i="1" dirty="0" err="1">
                <a:effectLst/>
                <a:latin typeface="Calibri" panose="020F0502020204030204" pitchFamily="34" charset="0"/>
              </a:rPr>
              <a:t>contínuo</a:t>
            </a:r>
            <a:r>
              <a:rPr lang="pt-BR" sz="1800" i="1" dirty="0">
                <a:effectLst/>
                <a:latin typeface="Calibri" panose="020F0502020204030204" pitchFamily="34" charset="0"/>
              </a:rPr>
              <a:t> ou infinito de valores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dirty="0"/>
          </a:p>
          <a:p>
            <a:pPr algn="just"/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A figura ao lado apresenta um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gráfico</a:t>
            </a:r>
            <a:r>
              <a:rPr lang="pt-BR" sz="1800" dirty="0">
                <a:effectLst/>
                <a:latin typeface="Calibri" panose="020F0502020204030204" pitchFamily="34" charset="0"/>
              </a:rPr>
              <a:t> da tensão em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função</a:t>
            </a:r>
            <a:r>
              <a:rPr lang="pt-BR" sz="1800" dirty="0">
                <a:effectLst/>
                <a:latin typeface="Calibri" panose="020F0502020204030204" pitchFamily="34" charset="0"/>
              </a:rPr>
              <a:t> do tempo, representando um sinal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analógico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990DBC1A-776E-20DD-5BF6-2EE1978F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44" y="1857513"/>
            <a:ext cx="3498088" cy="20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9096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42859-A2B0-6DC8-90B5-8A865D9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GRANDEZAS ANALÓGICAS E DIGITAIS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EE626-4BED-E5BC-3467-327561B8A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9" y="1200150"/>
            <a:ext cx="4179612" cy="3394473"/>
          </a:xfrm>
        </p:spPr>
        <p:txBody>
          <a:bodyPr/>
          <a:lstStyle/>
          <a:p>
            <a:pPr algn="just"/>
            <a:r>
              <a:rPr lang="pt-BR" sz="2000" dirty="0">
                <a:effectLst/>
                <a:latin typeface="Calibri" panose="020F0502020204030204" pitchFamily="34" charset="0"/>
              </a:rPr>
              <a:t>A figura por sua vez apresenta um </a:t>
            </a:r>
            <a:r>
              <a:rPr lang="pt-BR" sz="2000" dirty="0" err="1">
                <a:effectLst/>
                <a:latin typeface="Calibri" panose="020F0502020204030204" pitchFamily="34" charset="0"/>
              </a:rPr>
              <a:t>gráfico</a:t>
            </a:r>
            <a:r>
              <a:rPr lang="pt-BR" sz="2000" dirty="0">
                <a:effectLst/>
                <a:latin typeface="Calibri" panose="020F0502020204030204" pitchFamily="34" charset="0"/>
              </a:rPr>
              <a:t> da tensão em </a:t>
            </a:r>
            <a:r>
              <a:rPr lang="pt-BR" sz="2000" dirty="0" err="1">
                <a:effectLst/>
                <a:latin typeface="Calibri" panose="020F0502020204030204" pitchFamily="34" charset="0"/>
              </a:rPr>
              <a:t>função</a:t>
            </a:r>
            <a:r>
              <a:rPr lang="pt-BR" sz="2000" dirty="0">
                <a:effectLst/>
                <a:latin typeface="Calibri" panose="020F0502020204030204" pitchFamily="34" charset="0"/>
              </a:rPr>
              <a:t> do tempo, representando um </a:t>
            </a:r>
            <a:r>
              <a:rPr lang="pt-BR" sz="2000" b="1" dirty="0">
                <a:effectLst/>
                <a:latin typeface="Calibri" panose="020F0502020204030204" pitchFamily="34" charset="0"/>
              </a:rPr>
              <a:t>sinal digital</a:t>
            </a:r>
            <a:r>
              <a:rPr lang="pt-BR" sz="2000" dirty="0">
                <a:effectLst/>
                <a:latin typeface="Calibri" panose="020F0502020204030204" pitchFamily="34" charset="0"/>
              </a:rPr>
              <a:t>. </a:t>
            </a:r>
            <a:endParaRPr lang="pt-BR" sz="3600" dirty="0"/>
          </a:p>
          <a:p>
            <a:pPr algn="just"/>
            <a:endParaRPr lang="pt-BR" sz="20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pt-BR" sz="2000" dirty="0">
                <a:effectLst/>
                <a:latin typeface="Calibri" panose="020F0502020204030204" pitchFamily="34" charset="0"/>
              </a:rPr>
              <a:t>Nesta figura é possível observar que 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o sinal pode assumir apenas dois valores distintos</a:t>
            </a:r>
            <a:r>
              <a:rPr lang="pt-BR" sz="2000" dirty="0">
                <a:effectLst/>
                <a:latin typeface="Calibri" panose="020F0502020204030204" pitchFamily="34" charset="0"/>
              </a:rPr>
              <a:t>, </a:t>
            </a:r>
            <a:r>
              <a:rPr lang="pt-BR" sz="2000" b="1" dirty="0">
                <a:effectLst/>
                <a:latin typeface="Calibri" panose="020F0502020204030204" pitchFamily="34" charset="0"/>
              </a:rPr>
              <a:t>um com tensão mais baixa e outro com tensão mais alta</a:t>
            </a:r>
            <a:r>
              <a:rPr lang="pt-BR" sz="2000" dirty="0">
                <a:effectLst/>
                <a:latin typeface="Calibri" panose="020F0502020204030204" pitchFamily="34" charset="0"/>
              </a:rPr>
              <a:t>. </a:t>
            </a:r>
            <a:endParaRPr lang="pt-BR" sz="3600" dirty="0"/>
          </a:p>
          <a:p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D7F694B-9C62-6718-80F6-A1F6DB884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8017"/>
            <a:ext cx="3693740" cy="21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649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42859-A2B0-6DC8-90B5-8A865D97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b="1" dirty="0" err="1">
                <a:effectLst/>
              </a:rPr>
              <a:t>Representação</a:t>
            </a:r>
            <a:r>
              <a:rPr lang="pt-BR" b="1" dirty="0">
                <a:effectLst/>
              </a:rPr>
              <a:t> de sinais digitais </a:t>
            </a:r>
            <a:endParaRPr lang="pt-BR" sz="36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EE626-4BED-E5BC-3467-327561B8A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Como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ja</a:t>
            </a:r>
            <a:r>
              <a:rPr lang="pt-BR" sz="1800" dirty="0">
                <a:effectLst/>
                <a:latin typeface="Calibri" panose="020F0502020204030204" pitchFamily="34" charset="0"/>
              </a:rPr>
              <a:t>́ mencionado, sinais digitais costumas assumir dois estados. </a:t>
            </a:r>
          </a:p>
          <a:p>
            <a:pPr algn="just"/>
            <a:endParaRPr lang="pt-BR" sz="1800" dirty="0"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Por exemplo, um sinal digital pode ser utilizado para representar o estado de uma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lâmpada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ligada</a:t>
            </a:r>
            <a:r>
              <a:rPr lang="pt-BR" sz="1800" dirty="0">
                <a:effectLst/>
                <a:latin typeface="Calibri" panose="020F0502020204030204" pitchFamily="34" charset="0"/>
              </a:rPr>
              <a:t> ou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desligada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dirty="0"/>
          </a:p>
          <a:p>
            <a:pPr algn="just"/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É comum dizermos que um sinal digital, ou seja, um sinal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binário</a:t>
            </a:r>
            <a:r>
              <a:rPr lang="pt-BR" sz="1800" dirty="0">
                <a:effectLst/>
                <a:latin typeface="Calibri" panose="020F0502020204030204" pitchFamily="34" charset="0"/>
              </a:rPr>
              <a:t>, pode assumir dois estados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lógicos</a:t>
            </a:r>
            <a:r>
              <a:rPr lang="pt-BR" sz="1800" dirty="0">
                <a:latin typeface="Calibri" panose="020F0502020204030204" pitchFamily="34" charset="0"/>
              </a:rPr>
              <a:t>, e</a:t>
            </a:r>
            <a:r>
              <a:rPr lang="pt-BR" sz="1800" dirty="0">
                <a:effectLst/>
                <a:latin typeface="Calibri" panose="020F0502020204030204" pitchFamily="34" charset="0"/>
              </a:rPr>
              <a:t>stes estados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têm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várias</a:t>
            </a:r>
            <a:r>
              <a:rPr lang="pt-BR" sz="1800" dirty="0">
                <a:effectLst/>
                <a:latin typeface="Calibri" panose="020F0502020204030204" pitchFamily="34" charset="0"/>
              </a:rPr>
              <a:t>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denominações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ligado e desligado, ou alto e baixo, ou ainda verdadeiro e falso. </a:t>
            </a:r>
          </a:p>
          <a:p>
            <a:pPr algn="just"/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Utilizaremos a seguinte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notação</a:t>
            </a:r>
            <a:r>
              <a:rPr lang="pt-BR" sz="1800" dirty="0">
                <a:effectLst/>
                <a:latin typeface="Calibri" panose="020F0502020204030204" pitchFamily="34" charset="0"/>
              </a:rPr>
              <a:t> para representar os estados de um sinal digital. </a:t>
            </a:r>
            <a:endParaRPr lang="pt-BR" dirty="0"/>
          </a:p>
          <a:p>
            <a:pPr algn="just"/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/>
            <a:r>
              <a:rPr lang="pt-BR" sz="1800" dirty="0">
                <a:effectLst/>
                <a:latin typeface="Calibri" panose="020F0502020204030204" pitchFamily="34" charset="0"/>
              </a:rPr>
              <a:t>O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digito 0</a:t>
            </a:r>
            <a:r>
              <a:rPr lang="pt-BR" sz="1800" dirty="0">
                <a:effectLst/>
                <a:latin typeface="Calibri" panose="020F0502020204030204" pitchFamily="34" charset="0"/>
              </a:rPr>
              <a:t> (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zero</a:t>
            </a:r>
            <a:r>
              <a:rPr lang="pt-BR" sz="1800" dirty="0">
                <a:effectLst/>
                <a:latin typeface="Calibri" panose="020F0502020204030204" pitchFamily="34" charset="0"/>
              </a:rPr>
              <a:t>) representa o valor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falso ou baixo</a:t>
            </a:r>
            <a:r>
              <a:rPr lang="pt-BR" sz="1800" dirty="0">
                <a:effectLst/>
                <a:latin typeface="Calibri" panose="020F0502020204030204" pitchFamily="34" charset="0"/>
              </a:rPr>
              <a:t>, enquanto o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digito 1</a:t>
            </a:r>
            <a:r>
              <a:rPr lang="pt-BR" sz="1800" dirty="0">
                <a:effectLst/>
                <a:latin typeface="Calibri" panose="020F0502020204030204" pitchFamily="34" charset="0"/>
              </a:rPr>
              <a:t> (um) representa o valor </a:t>
            </a:r>
            <a:r>
              <a:rPr lang="pt-BR" sz="18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verdadeiro ou alto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2618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BC85-D4FD-95D7-FD01-4BFA1A78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Porque usar sinais digitais </a:t>
            </a:r>
            <a:endParaRPr lang="pt-BR" sz="88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1BC9CC-0313-3CF4-4E53-AA433926C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1800" dirty="0">
                <a:effectLst/>
                <a:latin typeface="Calibri" panose="020F0502020204030204" pitchFamily="34" charset="0"/>
              </a:rPr>
              <a:t>Os sinais digitais e consequentemente os sistemas digitais são utilizados por apresentarem algumas vantagens sobre os sinais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analógicos</a:t>
            </a:r>
            <a:r>
              <a:rPr lang="pt-BR" sz="1800" dirty="0">
                <a:latin typeface="Calibri" panose="020F0502020204030204" pitchFamily="34" charset="0"/>
              </a:rPr>
              <a:t>:</a:t>
            </a: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</a:rPr>
              <a:t>Os sinais digitais são muito mais imunes a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distorções</a:t>
            </a:r>
            <a:r>
              <a:rPr lang="pt-BR" sz="1800" dirty="0">
                <a:effectLst/>
                <a:latin typeface="Calibri" panose="020F0502020204030204" pitchFamily="34" charset="0"/>
              </a:rPr>
              <a:t>,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ruídos</a:t>
            </a:r>
            <a:r>
              <a:rPr lang="pt-BR" sz="1800" dirty="0">
                <a:effectLst/>
                <a:latin typeface="Calibri" panose="020F0502020204030204" pitchFamily="34" charset="0"/>
              </a:rPr>
              <a:t> e </a:t>
            </a:r>
            <a:r>
              <a:rPr lang="pt-BR" sz="1800" dirty="0" err="1">
                <a:effectLst/>
                <a:latin typeface="Calibri" panose="020F0502020204030204" pitchFamily="34" charset="0"/>
              </a:rPr>
              <a:t>interferências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sz="1800" dirty="0">
              <a:effectLst/>
              <a:latin typeface="SymbolM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</a:rPr>
              <a:t>Os circuitos digitais são 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mais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confiáveis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e robustos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sz="1800" dirty="0">
              <a:effectLst/>
              <a:latin typeface="SymbolM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latin typeface="Calibri" panose="020F0502020204030204" pitchFamily="34" charset="0"/>
              </a:rPr>
              <a:t>Os circuitos digitais são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fáceis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de projetar e mais baratos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sz="1800" dirty="0">
              <a:effectLst/>
              <a:latin typeface="SymbolM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1800" dirty="0">
              <a:effectLst/>
              <a:latin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1800" b="1" dirty="0">
                <a:effectLst/>
                <a:latin typeface="Calibri" panose="020F0502020204030204" pitchFamily="34" charset="0"/>
              </a:rPr>
              <a:t>A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implementação</a:t>
            </a:r>
            <a:r>
              <a:rPr lang="pt-BR" sz="1800" b="1" dirty="0">
                <a:effectLst/>
                <a:latin typeface="Calibri" panose="020F0502020204030204" pitchFamily="34" charset="0"/>
              </a:rPr>
              <a:t> de hardware em circuitos digitais é mais </a:t>
            </a:r>
            <a:r>
              <a:rPr lang="pt-BR" sz="1800" b="1" dirty="0" err="1">
                <a:effectLst/>
                <a:latin typeface="Calibri" panose="020F0502020204030204" pitchFamily="34" charset="0"/>
              </a:rPr>
              <a:t>flexível</a:t>
            </a:r>
            <a:r>
              <a:rPr lang="pt-BR" sz="1800" dirty="0">
                <a:effectLst/>
                <a:latin typeface="Calibri" panose="020F0502020204030204" pitchFamily="34" charset="0"/>
              </a:rPr>
              <a:t>. </a:t>
            </a:r>
            <a:endParaRPr lang="pt-BR" sz="1800" dirty="0">
              <a:effectLst/>
              <a:latin typeface="SymbolMT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354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OPERAÇÕES LÓGICAS BÁSICAS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3463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751A-0526-44FA-C058-EA9C1FF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OPERAÇÕES LÓGICAS BÁSICAS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60B9C4-D5EF-4661-61B6-9065B668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1600" dirty="0"/>
              <a:t>Diversas </a:t>
            </a:r>
            <a:r>
              <a:rPr lang="pt-BR" sz="1600" dirty="0" err="1"/>
              <a:t>proposições</a:t>
            </a:r>
            <a:r>
              <a:rPr lang="pt-BR" sz="1600" dirty="0"/>
              <a:t>, </a:t>
            </a:r>
            <a:r>
              <a:rPr lang="pt-BR" sz="1600" b="1" dirty="0"/>
              <a:t>quando combinadas</a:t>
            </a:r>
            <a:r>
              <a:rPr lang="pt-BR" sz="1600" dirty="0"/>
              <a:t>, </a:t>
            </a:r>
            <a:r>
              <a:rPr lang="pt-BR" sz="1600" dirty="0">
                <a:solidFill>
                  <a:srgbClr val="FF0000"/>
                </a:solidFill>
              </a:rPr>
              <a:t>formam </a:t>
            </a:r>
            <a:r>
              <a:rPr lang="pt-BR" sz="1600" dirty="0" err="1">
                <a:solidFill>
                  <a:srgbClr val="FF0000"/>
                </a:solidFill>
              </a:rPr>
              <a:t>funções</a:t>
            </a:r>
            <a:r>
              <a:rPr lang="pt-BR" sz="1600" dirty="0">
                <a:solidFill>
                  <a:srgbClr val="FF0000"/>
                </a:solidFill>
              </a:rPr>
              <a:t> proposicionais ou </a:t>
            </a:r>
            <a:r>
              <a:rPr lang="pt-BR" sz="1600" dirty="0" err="1">
                <a:solidFill>
                  <a:srgbClr val="FF0000"/>
                </a:solidFill>
              </a:rPr>
              <a:t>lógicas</a:t>
            </a:r>
            <a:r>
              <a:rPr lang="pt-BR" sz="1600" dirty="0"/>
              <a:t>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 exemplo, a </a:t>
            </a:r>
            <a:r>
              <a:rPr lang="pt-BR" sz="1600" dirty="0" err="1"/>
              <a:t>declaração</a:t>
            </a:r>
            <a:r>
              <a:rPr lang="pt-BR" sz="1600" dirty="0"/>
              <a:t> proposicional “</a:t>
            </a:r>
            <a:r>
              <a:rPr lang="pt-BR" sz="1600" b="1" dirty="0"/>
              <a:t>A luz está ligada</a:t>
            </a:r>
            <a:r>
              <a:rPr lang="pt-BR" sz="1600" dirty="0"/>
              <a:t>” </a:t>
            </a:r>
            <a:r>
              <a:rPr lang="pt-BR" sz="1600" dirty="0" err="1"/>
              <a:t>sera</a:t>
            </a:r>
            <a:r>
              <a:rPr lang="pt-BR" sz="1600" dirty="0"/>
              <a:t>́ verdadeira se “</a:t>
            </a:r>
            <a:r>
              <a:rPr lang="pt-BR" sz="1600" b="1" dirty="0"/>
              <a:t>A </a:t>
            </a:r>
            <a:r>
              <a:rPr lang="pt-BR" sz="1600" b="1" dirty="0" err="1"/>
              <a:t>lâmpada</a:t>
            </a:r>
            <a:r>
              <a:rPr lang="pt-BR" sz="1600" b="1" dirty="0"/>
              <a:t> </a:t>
            </a:r>
            <a:r>
              <a:rPr lang="pt-BR" sz="1600" b="1" dirty="0" err="1"/>
              <a:t>não</a:t>
            </a:r>
            <a:r>
              <a:rPr lang="pt-BR" sz="1600" b="1" dirty="0"/>
              <a:t> está queimada</a:t>
            </a:r>
            <a:r>
              <a:rPr lang="pt-BR" sz="1600" dirty="0"/>
              <a:t>” for verdadeira e se “</a:t>
            </a:r>
            <a:r>
              <a:rPr lang="pt-BR" sz="1600" b="1" dirty="0"/>
              <a:t>A chave está ligada</a:t>
            </a:r>
            <a:r>
              <a:rPr lang="pt-BR" sz="1600" dirty="0"/>
              <a:t>” for verdadeira.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Portanto, a </a:t>
            </a:r>
            <a:r>
              <a:rPr lang="pt-BR" sz="1600" dirty="0" err="1"/>
              <a:t>declaração</a:t>
            </a:r>
            <a:r>
              <a:rPr lang="pt-BR" sz="1600" dirty="0"/>
              <a:t> </a:t>
            </a:r>
            <a:r>
              <a:rPr lang="pt-BR" sz="1600" dirty="0" err="1"/>
              <a:t>lógica</a:t>
            </a:r>
            <a:r>
              <a:rPr lang="pt-BR" sz="1600" dirty="0"/>
              <a:t> a seguir pode ser feita: </a:t>
            </a:r>
            <a:r>
              <a:rPr lang="pt-BR" sz="1600" b="1" dirty="0"/>
              <a:t>A luz está ligada apenas se a </a:t>
            </a:r>
            <a:r>
              <a:rPr lang="pt-BR" sz="1600" b="1" dirty="0" err="1"/>
              <a:t>lâmpada</a:t>
            </a:r>
            <a:r>
              <a:rPr lang="pt-BR" sz="1600" b="1" dirty="0"/>
              <a:t> </a:t>
            </a:r>
            <a:r>
              <a:rPr lang="pt-BR" sz="1600" b="1" dirty="0" err="1"/>
              <a:t>não</a:t>
            </a:r>
            <a:r>
              <a:rPr lang="pt-BR" sz="1600" b="1" dirty="0"/>
              <a:t> está queimada e a chave está ligada</a:t>
            </a:r>
            <a:r>
              <a:rPr lang="pt-BR" sz="1600" dirty="0"/>
              <a:t>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Nesse exemplo, </a:t>
            </a:r>
            <a:r>
              <a:rPr lang="pt-BR" sz="1600" b="1" dirty="0"/>
              <a:t>a primeira </a:t>
            </a:r>
            <a:r>
              <a:rPr lang="pt-BR" sz="1600" b="1" dirty="0" err="1"/>
              <a:t>declaração</a:t>
            </a:r>
            <a:r>
              <a:rPr lang="pt-BR" sz="1600" b="1" dirty="0"/>
              <a:t> é verdadeira </a:t>
            </a:r>
            <a:r>
              <a:rPr lang="pt-BR" sz="1600" dirty="0">
                <a:solidFill>
                  <a:srgbClr val="FF0000"/>
                </a:solidFill>
              </a:rPr>
              <a:t>apenas se </a:t>
            </a:r>
            <a:r>
              <a:rPr lang="pt-BR" sz="1600" b="1" dirty="0"/>
              <a:t>as duas </a:t>
            </a:r>
            <a:r>
              <a:rPr lang="pt-BR" sz="1600" b="1" dirty="0" err="1"/>
              <a:t>últimas</a:t>
            </a:r>
            <a:r>
              <a:rPr lang="pt-BR" sz="1600" b="1" dirty="0"/>
              <a:t> forem verdadeiras. 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/>
              <a:t>A primeira </a:t>
            </a:r>
            <a:r>
              <a:rPr lang="pt-BR" sz="1600" b="1" dirty="0" err="1"/>
              <a:t>declaração</a:t>
            </a:r>
            <a:r>
              <a:rPr lang="pt-BR" sz="1600" b="1" dirty="0"/>
              <a:t> </a:t>
            </a:r>
            <a:r>
              <a:rPr lang="pt-BR" sz="1600" dirty="0"/>
              <a:t>(“</a:t>
            </a:r>
            <a:r>
              <a:rPr lang="pt-BR" sz="1600" dirty="0">
                <a:solidFill>
                  <a:srgbClr val="FF0000"/>
                </a:solidFill>
              </a:rPr>
              <a:t>A luz está ligada</a:t>
            </a:r>
            <a:r>
              <a:rPr lang="pt-BR" sz="1600" dirty="0"/>
              <a:t>”) </a:t>
            </a:r>
            <a:r>
              <a:rPr lang="pt-BR" sz="1600" b="1" dirty="0"/>
              <a:t>é a </a:t>
            </a:r>
            <a:r>
              <a:rPr lang="pt-BR" sz="1600" b="1" dirty="0" err="1"/>
              <a:t>proposição</a:t>
            </a:r>
            <a:r>
              <a:rPr lang="pt-BR" sz="1600" b="1" dirty="0"/>
              <a:t> </a:t>
            </a:r>
            <a:r>
              <a:rPr lang="pt-BR" sz="1600" b="1" dirty="0" err="1"/>
              <a:t>básica</a:t>
            </a:r>
            <a:r>
              <a:rPr lang="pt-BR" sz="1600" b="1" dirty="0"/>
              <a:t> e as outras duas </a:t>
            </a:r>
            <a:r>
              <a:rPr lang="pt-BR" sz="1600" b="1" dirty="0" err="1"/>
              <a:t>declarações</a:t>
            </a:r>
            <a:r>
              <a:rPr lang="pt-BR" sz="1600" b="1" dirty="0"/>
              <a:t> são as condições das quais a </a:t>
            </a:r>
            <a:r>
              <a:rPr lang="pt-BR" sz="1600" b="1" dirty="0" err="1"/>
              <a:t>proposição</a:t>
            </a:r>
            <a:r>
              <a:rPr lang="pt-BR" sz="1600" b="1" dirty="0"/>
              <a:t> depende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077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88B489F286B4B8BA54BD469AAE54D" ma:contentTypeVersion="12" ma:contentTypeDescription="Create a new document." ma:contentTypeScope="" ma:versionID="2fa2b5703684a7abfa9971d867560914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82ccf00364d3c55a91c119826507f4ae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2D074C8-0E0E-4C80-872C-4D5C267D8FDF}"/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1474</Words>
  <Application>Microsoft Macintosh PowerPoint</Application>
  <PresentationFormat>Apresentação na tela (16:9)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Big Shoulders Display Black</vt:lpstr>
      <vt:lpstr>Calibri</vt:lpstr>
      <vt:lpstr>SymbolMT</vt:lpstr>
      <vt:lpstr>TimesNewRomanPSMT</vt:lpstr>
      <vt:lpstr>Office Theme</vt:lpstr>
      <vt:lpstr>Apresentação do PowerPoint</vt:lpstr>
      <vt:lpstr>Apresentação do PowerPoint</vt:lpstr>
      <vt:lpstr>GRANDEZAS ANALÓGICAS E DIGITAIS</vt:lpstr>
      <vt:lpstr>GRANDEZAS ANALÓGICAS E DIGITAIS</vt:lpstr>
      <vt:lpstr>GRANDEZAS ANALÓGICAS E DIGITAIS</vt:lpstr>
      <vt:lpstr>Representação de sinais digitais </vt:lpstr>
      <vt:lpstr>Porque usar sinais digitais </vt:lpstr>
      <vt:lpstr>Apresentação do PowerPoint</vt:lpstr>
      <vt:lpstr>OPERAÇÕES LÓGICAS BÁSICAS</vt:lpstr>
      <vt:lpstr>OPERAÇÕES LÓGICAS BÁSICAS</vt:lpstr>
      <vt:lpstr>OPERAÇÕES LÓGICAS BÁSICAS</vt:lpstr>
      <vt:lpstr>OPERAÇÕES LÓGICAS BÁSICAS</vt:lpstr>
      <vt:lpstr>Operação NOT</vt:lpstr>
      <vt:lpstr>Operação AND</vt:lpstr>
      <vt:lpstr>Operação OR</vt:lpstr>
      <vt:lpstr>Apresentação do PowerPoint</vt:lpstr>
      <vt:lpstr>Leitura Especifica</vt:lpstr>
      <vt:lpstr>Situação Problema</vt:lpstr>
      <vt:lpstr>QUADRO RESUMO 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133</cp:revision>
  <dcterms:modified xsi:type="dcterms:W3CDTF">2024-02-29T19:29:54Z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0x01010078B88B489F286B4B8BA54BD469AAE54D</vt:lpwstr>
  </property>
</Properties>
</file>