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3"/>
  </p:notesMasterIdLst>
  <p:sldIdLst>
    <p:sldId id="256" r:id="rId5"/>
    <p:sldId id="266" r:id="rId6"/>
    <p:sldId id="342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31" r:id="rId28"/>
    <p:sldId id="330" r:id="rId29"/>
    <p:sldId id="332" r:id="rId30"/>
    <p:sldId id="265" r:id="rId31"/>
    <p:sldId id="259" r:id="rId3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0"/>
    <p:restoredTop sz="94694"/>
  </p:normalViewPr>
  <p:slideViewPr>
    <p:cSldViewPr snapToGrid="0">
      <p:cViewPr varScale="1">
        <p:scale>
          <a:sx n="135" d="100"/>
          <a:sy n="135" d="100"/>
        </p:scale>
        <p:origin x="192" y="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1077/cfi/0!/4/2@100:0.00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02 – CONTEUDO 2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Uma porta NOR produz uma saída de </a:t>
            </a:r>
            <a:r>
              <a:rPr lang="pt-BR" dirty="0" err="1"/>
              <a:t>nível</a:t>
            </a:r>
            <a:r>
              <a:rPr lang="pt-BR" dirty="0"/>
              <a:t> BAIXO quando qualquer uma de suas entradas for </a:t>
            </a:r>
            <a:r>
              <a:rPr lang="pt-BR" dirty="0" err="1"/>
              <a:t>nível</a:t>
            </a:r>
            <a:r>
              <a:rPr lang="pt-BR" dirty="0"/>
              <a:t> ALTO.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Apenas quando todas as suas entradas estiverem em </a:t>
            </a:r>
            <a:r>
              <a:rPr lang="pt-BR" dirty="0" err="1"/>
              <a:t>nível</a:t>
            </a:r>
            <a:r>
              <a:rPr lang="pt-BR" dirty="0"/>
              <a:t> BAIXO é que a saída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dirty="0" err="1"/>
              <a:t>nível</a:t>
            </a:r>
            <a:r>
              <a:rPr lang="pt-BR" dirty="0"/>
              <a:t> ALTO.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o caso específico de uma porta NOR de 2 entradas, conforme mostra a Figura 3–33 com as entradas identificadas por A e </a:t>
            </a:r>
            <a:r>
              <a:rPr lang="pt-BR" dirty="0" err="1"/>
              <a:t>B</a:t>
            </a:r>
            <a:r>
              <a:rPr lang="pt-BR" dirty="0"/>
              <a:t> e a saída identificada por X, a </a:t>
            </a:r>
            <a:r>
              <a:rPr lang="pt-BR" dirty="0" err="1"/>
              <a:t>operação</a:t>
            </a:r>
            <a:r>
              <a:rPr lang="pt-BR" dirty="0"/>
              <a:t> dessa porta é a seguinte: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61053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Para uma porta NOR de 2 entradas,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a saída X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dirty="0" err="1"/>
              <a:t>nível</a:t>
            </a:r>
            <a:r>
              <a:rPr lang="pt-BR" dirty="0"/>
              <a:t> BAIXO quando: a entrada A ou a entrada </a:t>
            </a:r>
            <a:r>
              <a:rPr lang="pt-BR" dirty="0" err="1"/>
              <a:t>B</a:t>
            </a:r>
            <a:r>
              <a:rPr lang="pt-BR" dirty="0"/>
              <a:t> for </a:t>
            </a:r>
            <a:r>
              <a:rPr lang="pt-BR" dirty="0" err="1"/>
              <a:t>nível</a:t>
            </a:r>
            <a:r>
              <a:rPr lang="pt-BR" dirty="0"/>
              <a:t> ALTO, ou quando ambas as entradas estiverem em </a:t>
            </a:r>
            <a:r>
              <a:rPr lang="pt-BR" dirty="0" err="1"/>
              <a:t>nível</a:t>
            </a:r>
            <a:r>
              <a:rPr lang="pt-BR" dirty="0"/>
              <a:t> ALTO;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saída X </a:t>
            </a:r>
            <a:r>
              <a:rPr lang="pt-BR" dirty="0" err="1"/>
              <a:t>sera</a:t>
            </a:r>
            <a:r>
              <a:rPr lang="pt-BR" dirty="0"/>
              <a:t>́ </a:t>
            </a:r>
            <a:r>
              <a:rPr lang="pt-BR" dirty="0" err="1"/>
              <a:t>nível</a:t>
            </a:r>
            <a:r>
              <a:rPr lang="pt-BR" dirty="0"/>
              <a:t> ALTO apenas quando as entradas A e </a:t>
            </a:r>
            <a:r>
              <a:rPr lang="pt-BR" dirty="0" err="1"/>
              <a:t>B</a:t>
            </a:r>
            <a:r>
              <a:rPr lang="pt-BR" dirty="0"/>
              <a:t> estiverem em </a:t>
            </a:r>
            <a:r>
              <a:rPr lang="pt-BR" dirty="0" err="1"/>
              <a:t>nível</a:t>
            </a:r>
            <a:r>
              <a:rPr lang="pt-BR" dirty="0"/>
              <a:t> BAIXO.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1195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800" dirty="0"/>
              <a:t>Essa </a:t>
            </a:r>
            <a:r>
              <a:rPr lang="pt-BR" sz="3800" dirty="0" err="1"/>
              <a:t>operação</a:t>
            </a:r>
            <a:r>
              <a:rPr lang="pt-BR" sz="3800" dirty="0"/>
              <a:t> resulta numa saída de </a:t>
            </a:r>
            <a:r>
              <a:rPr lang="pt-BR" sz="3800" dirty="0" err="1"/>
              <a:t>nível</a:t>
            </a:r>
            <a:r>
              <a:rPr lang="pt-BR" sz="3800" dirty="0"/>
              <a:t> oposto ao da porta OR.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Numa porta NOR, uma saída de </a:t>
            </a:r>
            <a:r>
              <a:rPr lang="pt-BR" sz="3800" dirty="0" err="1"/>
              <a:t>nível</a:t>
            </a:r>
            <a:r>
              <a:rPr lang="pt-BR" sz="3800" dirty="0"/>
              <a:t> BAIXO está no </a:t>
            </a:r>
            <a:r>
              <a:rPr lang="pt-BR" sz="3800" dirty="0" err="1"/>
              <a:t>nível</a:t>
            </a:r>
            <a:r>
              <a:rPr lang="pt-BR" sz="3800" dirty="0"/>
              <a:t> de saída ativo ou acionado conforme indicado pelo pequeno </a:t>
            </a:r>
            <a:r>
              <a:rPr lang="pt-BR" sz="3800" dirty="0" err="1"/>
              <a:t>círculo</a:t>
            </a:r>
            <a:r>
              <a:rPr lang="pt-BR" sz="3800" dirty="0"/>
              <a:t> na saída.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A Figura 3–34 ilustra a </a:t>
            </a:r>
            <a:r>
              <a:rPr lang="pt-BR" sz="3800" dirty="0" err="1"/>
              <a:t>operação</a:t>
            </a:r>
            <a:r>
              <a:rPr lang="pt-BR" sz="3800" dirty="0"/>
              <a:t> de uma porta NOR de 2 entradas para todas as quatro </a:t>
            </a:r>
            <a:r>
              <a:rPr lang="pt-BR" sz="3800" dirty="0" err="1"/>
              <a:t>combinações</a:t>
            </a:r>
            <a:r>
              <a:rPr lang="pt-BR" sz="3800" dirty="0"/>
              <a:t> </a:t>
            </a:r>
            <a:r>
              <a:rPr lang="pt-BR" sz="3800" dirty="0" err="1"/>
              <a:t>possíveis</a:t>
            </a:r>
            <a:r>
              <a:rPr lang="pt-BR" sz="3800" dirty="0"/>
              <a:t> de entrada e a Tabela 3–9 mostra a tabela-verdade para uma porta NOR de 2 entradas.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02025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NOR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C1713F7B-A9A7-68CC-3DA3-00AFB4EE5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509" y="1408089"/>
            <a:ext cx="6027716" cy="1492242"/>
          </a:xfrm>
          <a:prstGeom prst="rect">
            <a:avLst/>
          </a:prstGeom>
        </p:spPr>
      </p:pic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2D58A898-145F-7A77-8944-2B99C391FC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164" y="2989290"/>
            <a:ext cx="2336407" cy="215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15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PORTAS XOR &amp; XNOR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753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 Porta XOR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Os </a:t>
            </a:r>
            <a:r>
              <a:rPr lang="pt-BR" sz="2800" dirty="0" err="1"/>
              <a:t>símbolos</a:t>
            </a:r>
            <a:r>
              <a:rPr lang="pt-BR" sz="2800" dirty="0"/>
              <a:t> padrão para a porta OR exclusivo (EX-OR) são mostrados na Figura 3–41. 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A porta EX-OR tem apenas duas entradas.</a:t>
            </a:r>
          </a:p>
          <a:p>
            <a:endParaRPr lang="pt-BR" sz="2800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1851654-D6AE-5F50-033A-98834CFA5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650" y="3461544"/>
            <a:ext cx="53467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93219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XOR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A saída de uma porta OR exclusivo (EX-OR) é </a:t>
            </a:r>
            <a:r>
              <a:rPr lang="pt-BR" dirty="0" err="1"/>
              <a:t>nível</a:t>
            </a:r>
            <a:r>
              <a:rPr lang="pt-BR" dirty="0"/>
              <a:t> ALTO apenas quando as duas entradas </a:t>
            </a:r>
            <a:r>
              <a:rPr lang="pt-BR" dirty="0" err="1"/>
              <a:t>estão</a:t>
            </a:r>
            <a:r>
              <a:rPr lang="pt-BR" dirty="0"/>
              <a:t> em </a:t>
            </a:r>
            <a:r>
              <a:rPr lang="pt-BR" dirty="0" err="1"/>
              <a:t>níveis</a:t>
            </a:r>
            <a:r>
              <a:rPr lang="pt-BR" dirty="0"/>
              <a:t> </a:t>
            </a:r>
            <a:r>
              <a:rPr lang="pt-BR" dirty="0" err="1"/>
              <a:t>lógicos</a:t>
            </a:r>
            <a:r>
              <a:rPr lang="pt-BR" dirty="0"/>
              <a:t> opostos.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</a:t>
            </a:r>
            <a:r>
              <a:rPr lang="pt-BR" dirty="0" err="1"/>
              <a:t>operação</a:t>
            </a:r>
            <a:r>
              <a:rPr lang="pt-BR" dirty="0"/>
              <a:t> pode ser expressa, com referência </a:t>
            </a:r>
            <a:r>
              <a:rPr lang="pt-BR" dirty="0" err="1"/>
              <a:t>às</a:t>
            </a:r>
            <a:r>
              <a:rPr lang="pt-BR" dirty="0"/>
              <a:t> entradas A e </a:t>
            </a:r>
            <a:r>
              <a:rPr lang="pt-BR" dirty="0" err="1"/>
              <a:t>B</a:t>
            </a:r>
            <a:r>
              <a:rPr lang="pt-BR" dirty="0"/>
              <a:t> e à saída X, como a seguir:</a:t>
            </a:r>
          </a:p>
        </p:txBody>
      </p:sp>
    </p:spTree>
    <p:extLst>
      <p:ext uri="{BB962C8B-B14F-4D97-AF65-F5344CB8AC3E}">
        <p14:creationId xmlns:p14="http://schemas.microsoft.com/office/powerpoint/2010/main" val="135729236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3600" dirty="0"/>
              <a:t>Para uma porta EX-OR,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saída X é </a:t>
            </a:r>
            <a:r>
              <a:rPr lang="pt-BR" sz="3600" dirty="0" err="1"/>
              <a:t>nível</a:t>
            </a:r>
            <a:r>
              <a:rPr lang="pt-BR" sz="3600" dirty="0"/>
              <a:t> ALTO quando: a entrada A for </a:t>
            </a:r>
            <a:r>
              <a:rPr lang="pt-BR" sz="3600" dirty="0" err="1"/>
              <a:t>nível</a:t>
            </a:r>
            <a:r>
              <a:rPr lang="pt-BR" sz="3600" dirty="0"/>
              <a:t> BAIXO e a entrada </a:t>
            </a:r>
            <a:r>
              <a:rPr lang="pt-BR" sz="3600" dirty="0" err="1"/>
              <a:t>B</a:t>
            </a:r>
            <a:r>
              <a:rPr lang="pt-BR" sz="3600" dirty="0"/>
              <a:t> for </a:t>
            </a:r>
            <a:r>
              <a:rPr lang="pt-BR" sz="3600" dirty="0" err="1"/>
              <a:t>nível</a:t>
            </a:r>
            <a:r>
              <a:rPr lang="pt-BR" sz="3600" dirty="0"/>
              <a:t> ALTO ou quando a entrada A for </a:t>
            </a:r>
            <a:r>
              <a:rPr lang="pt-BR" sz="3600" dirty="0" err="1"/>
              <a:t>nível</a:t>
            </a:r>
            <a:r>
              <a:rPr lang="pt-BR" sz="3600" dirty="0"/>
              <a:t> ALTO e a entrada </a:t>
            </a:r>
            <a:r>
              <a:rPr lang="pt-BR" sz="3600" dirty="0" err="1"/>
              <a:t>B</a:t>
            </a:r>
            <a:r>
              <a:rPr lang="pt-BR" sz="3600" dirty="0"/>
              <a:t> for </a:t>
            </a:r>
            <a:r>
              <a:rPr lang="pt-BR" sz="3600" dirty="0" err="1"/>
              <a:t>nível</a:t>
            </a:r>
            <a:r>
              <a:rPr lang="pt-BR" sz="3600" dirty="0"/>
              <a:t> BAIXO; </a:t>
            </a:r>
          </a:p>
          <a:p>
            <a:pPr algn="just"/>
            <a:endParaRPr lang="pt-BR" sz="3600" dirty="0"/>
          </a:p>
          <a:p>
            <a:pPr algn="just"/>
            <a:r>
              <a:rPr lang="pt-BR" sz="3600" dirty="0"/>
              <a:t>a saída X é </a:t>
            </a:r>
            <a:r>
              <a:rPr lang="pt-BR" sz="3600" dirty="0" err="1"/>
              <a:t>nível</a:t>
            </a:r>
            <a:r>
              <a:rPr lang="pt-BR" sz="3600" dirty="0"/>
              <a:t> BAIXO quando A e </a:t>
            </a:r>
            <a:r>
              <a:rPr lang="pt-BR" sz="3600" dirty="0" err="1"/>
              <a:t>B</a:t>
            </a:r>
            <a:r>
              <a:rPr lang="pt-BR" sz="3600" dirty="0"/>
              <a:t> forem ambas </a:t>
            </a:r>
            <a:r>
              <a:rPr lang="pt-BR" sz="3600" dirty="0" err="1"/>
              <a:t>nível</a:t>
            </a:r>
            <a:r>
              <a:rPr lang="pt-BR" sz="3600" dirty="0"/>
              <a:t> ALTO ou ambas </a:t>
            </a:r>
            <a:r>
              <a:rPr lang="pt-BR" sz="3600" dirty="0" err="1"/>
              <a:t>nível</a:t>
            </a:r>
            <a:r>
              <a:rPr lang="pt-BR" sz="3600" dirty="0"/>
              <a:t> BAIXO.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453783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sz="3400" dirty="0"/>
              <a:t>As quatro </a:t>
            </a:r>
            <a:r>
              <a:rPr lang="pt-BR" sz="3400" dirty="0" err="1"/>
              <a:t>combinações</a:t>
            </a:r>
            <a:r>
              <a:rPr lang="pt-BR" sz="3400" dirty="0"/>
              <a:t> </a:t>
            </a:r>
            <a:r>
              <a:rPr lang="pt-BR" sz="3400" dirty="0" err="1"/>
              <a:t>possíveis</a:t>
            </a:r>
            <a:r>
              <a:rPr lang="pt-BR" sz="3400" dirty="0"/>
              <a:t> de entrada e as </a:t>
            </a:r>
            <a:r>
              <a:rPr lang="pt-BR" sz="3400" dirty="0" err="1"/>
              <a:t>saídas</a:t>
            </a:r>
            <a:r>
              <a:rPr lang="pt-BR" sz="3400" dirty="0"/>
              <a:t> resultantes para uma porta EX-OR são ilustradas na Figura 3–42. 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O </a:t>
            </a:r>
            <a:r>
              <a:rPr lang="pt-BR" sz="3400" dirty="0" err="1"/>
              <a:t>nível</a:t>
            </a:r>
            <a:r>
              <a:rPr lang="pt-BR" sz="3400" dirty="0"/>
              <a:t> ALTO é o </a:t>
            </a:r>
            <a:r>
              <a:rPr lang="pt-BR" sz="3400" dirty="0" err="1"/>
              <a:t>nível</a:t>
            </a:r>
            <a:r>
              <a:rPr lang="pt-BR" sz="3400" dirty="0"/>
              <a:t> ativo ou acionado da saída e ocorre apenas quando as entradas </a:t>
            </a:r>
            <a:r>
              <a:rPr lang="pt-BR" sz="3400" dirty="0" err="1"/>
              <a:t>estão</a:t>
            </a:r>
            <a:r>
              <a:rPr lang="pt-BR" sz="3400" dirty="0"/>
              <a:t> em </a:t>
            </a:r>
            <a:r>
              <a:rPr lang="pt-BR" sz="3400" dirty="0" err="1"/>
              <a:t>níveis</a:t>
            </a:r>
            <a:r>
              <a:rPr lang="pt-BR" sz="3400" dirty="0"/>
              <a:t> opostos. </a:t>
            </a:r>
          </a:p>
          <a:p>
            <a:pPr algn="just"/>
            <a:endParaRPr lang="pt-BR" sz="3400" dirty="0"/>
          </a:p>
          <a:p>
            <a:pPr algn="just"/>
            <a:r>
              <a:rPr lang="pt-BR" sz="3400" dirty="0"/>
              <a:t>A </a:t>
            </a:r>
            <a:r>
              <a:rPr lang="pt-BR" sz="3400" dirty="0" err="1"/>
              <a:t>operação</a:t>
            </a:r>
            <a:r>
              <a:rPr lang="pt-BR" sz="3400" dirty="0"/>
              <a:t> de uma porta EX-OR está resumida na tabela-verdade mostrada na Tabela 3–11.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84320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XOR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215B5193-8250-E04B-2029-DCFC57E71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539" y="1340061"/>
            <a:ext cx="5911125" cy="1501053"/>
          </a:xfrm>
          <a:prstGeom prst="rect">
            <a:avLst/>
          </a:prstGeom>
        </p:spPr>
      </p:pic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D48F9289-5C7C-0A5C-2124-D81819C90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222" y="3091992"/>
            <a:ext cx="2581673" cy="20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4703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b="1" dirty="0">
                <a:solidFill>
                  <a:schemeClr val="bg1"/>
                </a:solidFill>
                <a:effectLst/>
              </a:rPr>
              <a:t>Semana 1: Tema ­ 1. FUNÇÕES LÓGICAS E PORTAS LÓGICAS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bg1"/>
                </a:solidFill>
                <a:effectLst/>
              </a:rPr>
              <a:t>1.2 FUNÇÕES XOR E XNOR 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bg1"/>
                </a:solidFill>
                <a:effectLst/>
              </a:rPr>
              <a:t>1.3 CONVERSÃO ENTRE EXPRESSÕES BOOLEANAS E CIRCUITOS LÓGICOS </a:t>
            </a:r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7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A Porta EX-NOR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6" y="874513"/>
            <a:ext cx="7551149" cy="339447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Os </a:t>
            </a:r>
            <a:r>
              <a:rPr lang="pt-BR" dirty="0" err="1"/>
              <a:t>símbolos</a:t>
            </a:r>
            <a:r>
              <a:rPr lang="pt-BR" dirty="0"/>
              <a:t> padrão para uma porta NOR exclusivo (EX-NOR) são mostrados na Figura 3–44.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pequeno </a:t>
            </a:r>
            <a:r>
              <a:rPr lang="pt-BR" dirty="0" err="1"/>
              <a:t>círculo</a:t>
            </a:r>
            <a:r>
              <a:rPr lang="pt-BR" dirty="0"/>
              <a:t> na saída da porta EX-NOR indica que sua saída é oposta a da porta EX-OR.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Quando os dois </a:t>
            </a:r>
            <a:r>
              <a:rPr lang="pt-BR" dirty="0" err="1"/>
              <a:t>níveis</a:t>
            </a:r>
            <a:r>
              <a:rPr lang="pt-BR" dirty="0"/>
              <a:t> </a:t>
            </a:r>
            <a:r>
              <a:rPr lang="pt-BR" dirty="0" err="1"/>
              <a:t>lógicos</a:t>
            </a:r>
            <a:r>
              <a:rPr lang="pt-BR" dirty="0"/>
              <a:t> de entrada são opostos, a saída de uma porta EX-NOR é </a:t>
            </a:r>
            <a:r>
              <a:rPr lang="pt-BR" dirty="0" err="1"/>
              <a:t>nível</a:t>
            </a:r>
            <a:r>
              <a:rPr lang="pt-BR" dirty="0"/>
              <a:t> BAIXO.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pode ser expressa como segue (A e </a:t>
            </a:r>
            <a:r>
              <a:rPr lang="pt-BR" dirty="0" err="1"/>
              <a:t>B</a:t>
            </a:r>
            <a:r>
              <a:rPr lang="pt-BR" dirty="0"/>
              <a:t> são as entradas e X é a saída):</a:t>
            </a:r>
          </a:p>
          <a:p>
            <a:endParaRPr lang="pt-BR" dirty="0"/>
          </a:p>
        </p:txBody>
      </p:sp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15AFA98F-9588-44A1-106D-8E771B323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41" y="4093954"/>
            <a:ext cx="4278918" cy="104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2628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Para uma porta EX-NOR,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saída X é </a:t>
            </a:r>
            <a:r>
              <a:rPr lang="pt-BR" dirty="0" err="1"/>
              <a:t>nível</a:t>
            </a:r>
            <a:r>
              <a:rPr lang="pt-BR" dirty="0"/>
              <a:t> BAIXO quando a entrada A for </a:t>
            </a:r>
            <a:r>
              <a:rPr lang="pt-BR" dirty="0" err="1"/>
              <a:t>nível</a:t>
            </a:r>
            <a:r>
              <a:rPr lang="pt-BR" dirty="0"/>
              <a:t> BAIXO e a entrada </a:t>
            </a:r>
            <a:r>
              <a:rPr lang="pt-BR" dirty="0" err="1"/>
              <a:t>B</a:t>
            </a:r>
            <a:r>
              <a:rPr lang="pt-BR" dirty="0"/>
              <a:t> for </a:t>
            </a:r>
            <a:r>
              <a:rPr lang="pt-BR" dirty="0" err="1"/>
              <a:t>nível</a:t>
            </a:r>
            <a:r>
              <a:rPr lang="pt-BR" dirty="0"/>
              <a:t> ALTO, ou quando A for </a:t>
            </a:r>
            <a:r>
              <a:rPr lang="pt-BR" dirty="0" err="1"/>
              <a:t>nível</a:t>
            </a:r>
            <a:r>
              <a:rPr lang="pt-BR" dirty="0"/>
              <a:t> ALTO e </a:t>
            </a:r>
            <a:r>
              <a:rPr lang="pt-BR" dirty="0" err="1"/>
              <a:t>B</a:t>
            </a:r>
            <a:r>
              <a:rPr lang="pt-BR" dirty="0"/>
              <a:t> for </a:t>
            </a:r>
            <a:r>
              <a:rPr lang="pt-BR" dirty="0" err="1"/>
              <a:t>nível</a:t>
            </a:r>
            <a:r>
              <a:rPr lang="pt-BR" dirty="0"/>
              <a:t> BAIXO.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saída X é </a:t>
            </a:r>
            <a:r>
              <a:rPr lang="pt-BR" dirty="0" err="1"/>
              <a:t>nível</a:t>
            </a:r>
            <a:r>
              <a:rPr lang="pt-BR" dirty="0"/>
              <a:t> ALTO quando A e </a:t>
            </a:r>
            <a:r>
              <a:rPr lang="pt-BR" dirty="0" err="1"/>
              <a:t>B</a:t>
            </a:r>
            <a:r>
              <a:rPr lang="pt-BR" dirty="0"/>
              <a:t> estiverem ambas em </a:t>
            </a:r>
            <a:r>
              <a:rPr lang="pt-BR" dirty="0" err="1"/>
              <a:t>nível</a:t>
            </a:r>
            <a:r>
              <a:rPr lang="pt-BR" dirty="0"/>
              <a:t> ALTO ou ambas em </a:t>
            </a:r>
            <a:r>
              <a:rPr lang="pt-BR" dirty="0" err="1"/>
              <a:t>nível</a:t>
            </a:r>
            <a:r>
              <a:rPr lang="pt-BR" dirty="0"/>
              <a:t> BAIXO.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341448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7C5F0C-11CC-67BE-0028-5D4F917F9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As quatro </a:t>
            </a:r>
            <a:r>
              <a:rPr lang="pt-BR" dirty="0" err="1"/>
              <a:t>combinações</a:t>
            </a:r>
            <a:r>
              <a:rPr lang="pt-BR" dirty="0"/>
              <a:t> </a:t>
            </a:r>
            <a:r>
              <a:rPr lang="pt-BR" dirty="0" err="1"/>
              <a:t>possíveis</a:t>
            </a:r>
            <a:r>
              <a:rPr lang="pt-BR" dirty="0"/>
              <a:t> de entrada e as </a:t>
            </a:r>
            <a:r>
              <a:rPr lang="pt-BR" dirty="0" err="1"/>
              <a:t>saídas</a:t>
            </a:r>
            <a:r>
              <a:rPr lang="pt-BR" dirty="0"/>
              <a:t> resultantes para uma porta EX-NOR são mostradas na Figura 3–45.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</a:t>
            </a:r>
            <a:r>
              <a:rPr lang="pt-BR" dirty="0" err="1"/>
              <a:t>operação</a:t>
            </a:r>
            <a:r>
              <a:rPr lang="pt-BR" dirty="0"/>
              <a:t> de uma porta EX-NOR está resumida na Tabela 3–12.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Observe que a saída é </a:t>
            </a:r>
            <a:r>
              <a:rPr lang="pt-BR" dirty="0" err="1"/>
              <a:t>nível</a:t>
            </a:r>
            <a:r>
              <a:rPr lang="pt-BR" dirty="0"/>
              <a:t> ALTO quando </a:t>
            </a:r>
            <a:r>
              <a:rPr lang="pt-BR" dirty="0" err="1"/>
              <a:t>níveis</a:t>
            </a:r>
            <a:r>
              <a:rPr lang="pt-BR" dirty="0"/>
              <a:t> iguais </a:t>
            </a:r>
            <a:r>
              <a:rPr lang="pt-BR" dirty="0" err="1"/>
              <a:t>estão</a:t>
            </a:r>
            <a:r>
              <a:rPr lang="pt-BR" dirty="0"/>
              <a:t> nas entradas.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5940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B3A48-0DB1-0E69-9637-00400AD1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XNOR</a:t>
            </a:r>
          </a:p>
        </p:txBody>
      </p:sp>
      <p:pic>
        <p:nvPicPr>
          <p:cNvPr id="5" name="Imagem 4" descr="Uma imagem contendo Diagrama&#10;&#10;Descrição gerada automaticamente">
            <a:extLst>
              <a:ext uri="{FF2B5EF4-FFF2-40B4-BE49-F238E27FC236}">
                <a16:creationId xmlns:a16="http://schemas.microsoft.com/office/drawing/2014/main" id="{6A4614EA-C98F-2BBE-5ADF-F7B18398F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2" y="1142935"/>
            <a:ext cx="6540500" cy="1651000"/>
          </a:xfrm>
          <a:prstGeom prst="rect">
            <a:avLst/>
          </a:prstGeom>
        </p:spPr>
      </p:pic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C1DDD35C-E233-C5D6-8361-C80FD783F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500" y="2919133"/>
            <a:ext cx="2679000" cy="216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8118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F9E1-1CB0-320F-154F-FADF3A21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>
                <a:effectLst/>
              </a:rPr>
              <a:t>Leitura Especifica</a:t>
            </a:r>
            <a:endParaRPr lang="pt-BR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7B8F2-B6B3-2647-98D7-5650DEF55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2200" dirty="0">
                <a:effectLst/>
              </a:rPr>
              <a:t>Leia o texto:</a:t>
            </a:r>
            <a:br>
              <a:rPr lang="pt-BR" sz="2200" dirty="0">
                <a:effectLst/>
              </a:rPr>
            </a:br>
            <a:r>
              <a:rPr lang="pt-BR" sz="2200" dirty="0">
                <a:effectLst/>
              </a:rPr>
              <a:t>FLOYD, </a:t>
            </a:r>
            <a:r>
              <a:rPr lang="pt-BR" sz="2200" dirty="0" err="1">
                <a:effectLst/>
              </a:rPr>
              <a:t>THomas</a:t>
            </a:r>
            <a:r>
              <a:rPr lang="pt-BR" sz="2200" dirty="0">
                <a:effectLst/>
              </a:rPr>
              <a:t> L. </a:t>
            </a:r>
            <a:r>
              <a:rPr lang="pt-BR" sz="2200" b="1" dirty="0">
                <a:effectLst/>
              </a:rPr>
              <a:t>Sistemas Digitais: Fundamentos e </a:t>
            </a:r>
            <a:r>
              <a:rPr lang="pt-BR" sz="2200" b="1" dirty="0" err="1">
                <a:effectLst/>
              </a:rPr>
              <a:t>Aplicações</a:t>
            </a:r>
            <a:r>
              <a:rPr lang="pt-BR" sz="2200" dirty="0">
                <a:effectLst/>
              </a:rPr>
              <a:t>. </a:t>
            </a:r>
          </a:p>
          <a:p>
            <a:pPr marL="0" indent="0" algn="ctr">
              <a:buNone/>
            </a:pPr>
            <a:r>
              <a:rPr lang="pt-BR" sz="2200" dirty="0">
                <a:effectLst/>
              </a:rPr>
              <a:t>9 ed. Porto Alegre: Bookman, 2007. </a:t>
            </a:r>
          </a:p>
          <a:p>
            <a:pPr marL="0" indent="0" algn="ctr">
              <a:buNone/>
            </a:pPr>
            <a:endParaRPr lang="pt-BR" sz="2200" dirty="0">
              <a:effectLst/>
            </a:endParaRPr>
          </a:p>
          <a:p>
            <a:pPr marL="0" indent="0" algn="ctr">
              <a:buNone/>
            </a:pPr>
            <a:r>
              <a:rPr lang="pt-BR" sz="2200" dirty="0" err="1">
                <a:effectLst/>
              </a:rPr>
              <a:t>Disponível</a:t>
            </a:r>
            <a:r>
              <a:rPr lang="pt-BR" sz="2200" dirty="0">
                <a:effectLst/>
              </a:rPr>
              <a:t> em: </a:t>
            </a:r>
            <a:r>
              <a:rPr lang="pt-BR" sz="2200" dirty="0">
                <a:effectLst/>
                <a:hlinkClick r:id="rId2"/>
              </a:rPr>
              <a:t>https://integrada.minhabiblioteca.com.br/#/books/9788577801077/cfi/0!/4/2@100:0.00</a:t>
            </a:r>
            <a:endParaRPr lang="pt-BR" sz="2200" dirty="0">
              <a:effectLst/>
            </a:endParaRPr>
          </a:p>
          <a:p>
            <a:pPr marL="0" indent="0" algn="ctr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b="1" dirty="0" err="1">
                <a:effectLst/>
              </a:rPr>
              <a:t>Capítulo</a:t>
            </a:r>
            <a:r>
              <a:rPr lang="pt-BR" sz="2200" b="1" dirty="0">
                <a:effectLst/>
              </a:rPr>
              <a:t> 3:</a:t>
            </a:r>
          </a:p>
          <a:p>
            <a:r>
              <a:rPr lang="pt-BR" sz="2200" dirty="0" err="1">
                <a:effectLst/>
              </a:rPr>
              <a:t>Seções</a:t>
            </a:r>
            <a:r>
              <a:rPr lang="pt-BR" sz="2200" dirty="0">
                <a:effectLst/>
              </a:rPr>
              <a:t> 3.1 a 3.6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b="1" dirty="0" err="1">
                <a:effectLst/>
              </a:rPr>
              <a:t>Capítulo</a:t>
            </a:r>
            <a:r>
              <a:rPr lang="pt-BR" sz="2200" b="1" dirty="0">
                <a:effectLst/>
              </a:rPr>
              <a:t> 4:</a:t>
            </a:r>
          </a:p>
          <a:p>
            <a:r>
              <a:rPr lang="pt-BR" sz="2200" dirty="0" err="1">
                <a:effectLst/>
              </a:rPr>
              <a:t>Seções</a:t>
            </a:r>
            <a:r>
              <a:rPr lang="pt-BR" sz="2200" dirty="0">
                <a:effectLst/>
              </a:rPr>
              <a:t> 4.1</a:t>
            </a:r>
          </a:p>
          <a:p>
            <a:pPr marL="0" indent="0">
              <a:buNone/>
            </a:pPr>
            <a:endParaRPr lang="pt-BR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2338587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algn="just"/>
            <a:r>
              <a:rPr lang="pt-BR" sz="4400" b="1" dirty="0">
                <a:effectLst/>
              </a:rPr>
              <a:t>Complementar o quadro criado na aula passada, com as portas (NAND, NOR, XOR, XNOR)</a:t>
            </a:r>
          </a:p>
          <a:p>
            <a:pPr algn="just"/>
            <a:endParaRPr lang="pt-BR" sz="4400" b="1" dirty="0">
              <a:effectLst/>
            </a:endParaRPr>
          </a:p>
          <a:p>
            <a:pPr algn="just"/>
            <a:r>
              <a:rPr lang="pt-BR" sz="4400" dirty="0">
                <a:effectLst/>
              </a:rPr>
              <a:t>EXPLICAR COMO É FEITA A CONVERSÃO ENTRE EXPRESSÕES BOOLEANAS E CIRCUITOS LÓGICOS </a:t>
            </a:r>
          </a:p>
          <a:p>
            <a:pPr marL="0" indent="0" algn="ctr">
              <a:buNone/>
            </a:pPr>
            <a:endParaRPr lang="pt-BR" sz="2800" b="1" dirty="0">
              <a:effectLst/>
            </a:endParaRPr>
          </a:p>
          <a:p>
            <a:pPr marL="0" indent="0" algn="ctr">
              <a:buNone/>
            </a:pPr>
            <a:endParaRPr lang="pt-BR" sz="2000" b="1" dirty="0"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sz="2000" b="1" dirty="0">
              <a:effectLst/>
              <a:highlight>
                <a:srgbClr val="FFFF00"/>
              </a:highlight>
            </a:endParaRPr>
          </a:p>
          <a:p>
            <a:pPr marL="0" indent="0" algn="ctr">
              <a:buNone/>
            </a:pPr>
            <a:endParaRPr lang="pt-BR" b="1" dirty="0">
              <a:effectLst/>
            </a:endParaRPr>
          </a:p>
          <a:p>
            <a:pPr marL="0" indent="0">
              <a:buNone/>
            </a:pPr>
            <a:br>
              <a:rPr lang="pt-BR" sz="1800" dirty="0">
                <a:effectLst/>
                <a:latin typeface="TimesNewRomanPSMT"/>
              </a:rPr>
            </a:br>
            <a:endParaRPr lang="pt-BR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PORTAS NAND &amp; NOR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328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573F-FC81-55F3-DC07-B9048DD1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A PORTA NAND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F6619-E150-0BE1-9937-1295A1119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857251"/>
            <a:ext cx="7551149" cy="3394473"/>
          </a:xfrm>
        </p:spPr>
        <p:txBody>
          <a:bodyPr>
            <a:normAutofit/>
          </a:bodyPr>
          <a:lstStyle/>
          <a:p>
            <a:pPr algn="just"/>
            <a:r>
              <a:rPr lang="pt-BR" sz="2000" dirty="0"/>
              <a:t>O termo NAND é uma </a:t>
            </a:r>
            <a:r>
              <a:rPr lang="pt-BR" sz="2000" dirty="0" err="1"/>
              <a:t>contração</a:t>
            </a:r>
            <a:r>
              <a:rPr lang="pt-BR" sz="2000" dirty="0"/>
              <a:t> de NOT-AND e implica numa </a:t>
            </a:r>
            <a:r>
              <a:rPr lang="pt-BR" sz="2000" dirty="0" err="1"/>
              <a:t>função</a:t>
            </a:r>
            <a:r>
              <a:rPr lang="pt-BR" sz="2000" dirty="0"/>
              <a:t> AND com uma saída complementada (invertida).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dirty="0" err="1"/>
              <a:t>símbolo</a:t>
            </a:r>
            <a:r>
              <a:rPr lang="pt-BR" sz="2000" dirty="0"/>
              <a:t> </a:t>
            </a:r>
            <a:r>
              <a:rPr lang="pt-BR" sz="2000" dirty="0" err="1"/>
              <a:t>lógico</a:t>
            </a:r>
            <a:r>
              <a:rPr lang="pt-BR" sz="2000" dirty="0"/>
              <a:t> padrão para uma porta NAND de duas entradas e o seu equivalente com uma porta AND seguida de um inversor são mostrados na Figura 3-25 (a), onde o </a:t>
            </a:r>
            <a:r>
              <a:rPr lang="pt-BR" sz="2000" dirty="0" err="1"/>
              <a:t>símbolo</a:t>
            </a:r>
            <a:r>
              <a:rPr lang="pt-BR" sz="2000" dirty="0"/>
              <a:t> ≡ significa </a:t>
            </a:r>
            <a:r>
              <a:rPr lang="pt-BR" sz="2000" dirty="0" err="1"/>
              <a:t>equivalência</a:t>
            </a:r>
            <a:r>
              <a:rPr lang="pt-BR" sz="2000" dirty="0"/>
              <a:t>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dirty="0" err="1"/>
              <a:t>símbolo</a:t>
            </a:r>
            <a:r>
              <a:rPr lang="pt-BR" sz="2000" dirty="0"/>
              <a:t> retangular é mostrado na parte (</a:t>
            </a:r>
            <a:r>
              <a:rPr lang="pt-BR" sz="2000" dirty="0" err="1"/>
              <a:t>b</a:t>
            </a:r>
            <a:r>
              <a:rPr lang="pt-BR" sz="2000" dirty="0"/>
              <a:t>).</a:t>
            </a:r>
          </a:p>
        </p:txBody>
      </p:sp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139E722D-DAC6-5139-E23D-957CD5E04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020" y="4057776"/>
            <a:ext cx="6061959" cy="108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21898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E573F-FC81-55F3-DC07-B9048DD1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Operação</a:t>
            </a:r>
            <a:r>
              <a:rPr lang="pt-BR" dirty="0"/>
              <a:t> de uma Porta NAND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9F6619-E150-0BE1-9937-1295A1119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just"/>
            <a:r>
              <a:rPr lang="pt-BR" sz="4400" dirty="0"/>
              <a:t>Uma porta NAND produz uma saída de </a:t>
            </a:r>
            <a:r>
              <a:rPr lang="pt-BR" sz="4400" dirty="0" err="1"/>
              <a:t>nível</a:t>
            </a:r>
            <a:r>
              <a:rPr lang="pt-BR" sz="4400" dirty="0"/>
              <a:t> BAIXO apenas quando todas as entradas estiverem em </a:t>
            </a:r>
            <a:r>
              <a:rPr lang="pt-BR" sz="4400" dirty="0" err="1"/>
              <a:t>nível</a:t>
            </a:r>
            <a:r>
              <a:rPr lang="pt-BR" sz="4400" dirty="0"/>
              <a:t> ALTO. </a:t>
            </a:r>
          </a:p>
          <a:p>
            <a:pPr algn="just"/>
            <a:endParaRPr lang="pt-BR" sz="4400" dirty="0"/>
          </a:p>
          <a:p>
            <a:pPr algn="just"/>
            <a:r>
              <a:rPr lang="pt-BR" sz="4400" dirty="0"/>
              <a:t>Quando qualquer uma das entradas for </a:t>
            </a:r>
            <a:r>
              <a:rPr lang="pt-BR" sz="4400" dirty="0" err="1"/>
              <a:t>nível</a:t>
            </a:r>
            <a:r>
              <a:rPr lang="pt-BR" sz="4400" dirty="0"/>
              <a:t> BAIXO, a saída </a:t>
            </a:r>
            <a:r>
              <a:rPr lang="pt-BR" sz="4400" dirty="0" err="1"/>
              <a:t>sera</a:t>
            </a:r>
            <a:r>
              <a:rPr lang="pt-BR" sz="4400" dirty="0"/>
              <a:t>́ </a:t>
            </a:r>
            <a:r>
              <a:rPr lang="pt-BR" sz="4400" dirty="0" err="1"/>
              <a:t>nível</a:t>
            </a:r>
            <a:r>
              <a:rPr lang="pt-BR" sz="4400" dirty="0"/>
              <a:t> ALTO. </a:t>
            </a:r>
          </a:p>
          <a:p>
            <a:pPr algn="just"/>
            <a:endParaRPr lang="pt-BR" sz="4400" dirty="0"/>
          </a:p>
          <a:p>
            <a:pPr algn="just"/>
            <a:r>
              <a:rPr lang="pt-BR" sz="4400" dirty="0"/>
              <a:t>Para o caso específico de uma porta NAND de 2 entradas, conforme mostra na figura 3–25 com as entradas indicadas por A e </a:t>
            </a:r>
            <a:r>
              <a:rPr lang="pt-BR" sz="4400" dirty="0" err="1"/>
              <a:t>B</a:t>
            </a:r>
            <a:r>
              <a:rPr lang="pt-BR" sz="4400" dirty="0"/>
              <a:t> e a saída por X, a </a:t>
            </a:r>
            <a:r>
              <a:rPr lang="pt-BR" sz="4400" dirty="0" err="1"/>
              <a:t>operação</a:t>
            </a:r>
            <a:r>
              <a:rPr lang="pt-BR" sz="4400" dirty="0"/>
              <a:t> dela pode ser expressa como a seguir: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53120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NAND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/>
              <a:t>Para uma porta NAND de 2 entradas, </a:t>
            </a:r>
          </a:p>
          <a:p>
            <a:pPr marL="0" indent="0" algn="just">
              <a:buNone/>
            </a:pPr>
            <a:endParaRPr lang="pt-BR" sz="2400" dirty="0"/>
          </a:p>
          <a:p>
            <a:pPr algn="just"/>
            <a:r>
              <a:rPr lang="pt-BR" sz="2400" dirty="0"/>
              <a:t>a saída X </a:t>
            </a:r>
            <a:r>
              <a:rPr lang="pt-BR" sz="2400" dirty="0" err="1"/>
              <a:t>sera</a:t>
            </a:r>
            <a:r>
              <a:rPr lang="pt-BR" sz="2400" dirty="0"/>
              <a:t>́ </a:t>
            </a:r>
            <a:r>
              <a:rPr lang="pt-BR" sz="2400" dirty="0" err="1"/>
              <a:t>nível</a:t>
            </a:r>
            <a:r>
              <a:rPr lang="pt-BR" sz="2400" dirty="0"/>
              <a:t> BAIXO apenas quando: as entradas A e </a:t>
            </a:r>
            <a:r>
              <a:rPr lang="pt-BR" sz="2400" dirty="0" err="1"/>
              <a:t>B</a:t>
            </a:r>
            <a:r>
              <a:rPr lang="pt-BR" sz="2400" dirty="0"/>
              <a:t> estiverem em </a:t>
            </a:r>
            <a:r>
              <a:rPr lang="pt-BR" sz="2400" dirty="0" err="1"/>
              <a:t>nível</a:t>
            </a:r>
            <a:r>
              <a:rPr lang="pt-BR" sz="2400" dirty="0"/>
              <a:t> ALTO;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X </a:t>
            </a:r>
            <a:r>
              <a:rPr lang="pt-BR" sz="2400" dirty="0" err="1"/>
              <a:t>sera</a:t>
            </a:r>
            <a:r>
              <a:rPr lang="pt-BR" sz="2400" dirty="0"/>
              <a:t>́ </a:t>
            </a:r>
            <a:r>
              <a:rPr lang="pt-BR" sz="2400" dirty="0" err="1"/>
              <a:t>nível</a:t>
            </a:r>
            <a:r>
              <a:rPr lang="pt-BR" sz="2400" dirty="0"/>
              <a:t> ALTO quando A ou </a:t>
            </a:r>
            <a:r>
              <a:rPr lang="pt-BR" sz="2400" dirty="0" err="1"/>
              <a:t>B</a:t>
            </a:r>
            <a:r>
              <a:rPr lang="pt-BR" sz="2400" dirty="0"/>
              <a:t> for </a:t>
            </a:r>
            <a:r>
              <a:rPr lang="pt-BR" sz="2400" dirty="0" err="1"/>
              <a:t>nível</a:t>
            </a:r>
            <a:r>
              <a:rPr lang="pt-BR" sz="2400" dirty="0"/>
              <a:t> BAIXO ou ainda quando A e </a:t>
            </a:r>
            <a:r>
              <a:rPr lang="pt-BR" sz="2400" dirty="0" err="1"/>
              <a:t>B</a:t>
            </a:r>
            <a:r>
              <a:rPr lang="pt-BR" sz="2400" dirty="0"/>
              <a:t> estiverem em </a:t>
            </a:r>
            <a:r>
              <a:rPr lang="pt-BR" sz="2400" dirty="0" err="1"/>
              <a:t>nível</a:t>
            </a:r>
            <a:r>
              <a:rPr lang="pt-BR" sz="2400" dirty="0"/>
              <a:t> BAIXO.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3616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NAND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sz="3800" dirty="0"/>
              <a:t>Observe que essa </a:t>
            </a:r>
            <a:r>
              <a:rPr lang="pt-BR" sz="3800" dirty="0" err="1"/>
              <a:t>operação</a:t>
            </a:r>
            <a:r>
              <a:rPr lang="pt-BR" sz="3800" dirty="0"/>
              <a:t> é oposta a da AND em termos do </a:t>
            </a:r>
            <a:r>
              <a:rPr lang="pt-BR" sz="3800" dirty="0" err="1"/>
              <a:t>nível</a:t>
            </a:r>
            <a:r>
              <a:rPr lang="pt-BR" sz="3800" dirty="0"/>
              <a:t> </a:t>
            </a:r>
            <a:r>
              <a:rPr lang="pt-BR" sz="3800" dirty="0" err="1"/>
              <a:t>lógico</a:t>
            </a:r>
            <a:r>
              <a:rPr lang="pt-BR" sz="3800" dirty="0"/>
              <a:t> de saída.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Numa porta NAND, o </a:t>
            </a:r>
            <a:r>
              <a:rPr lang="pt-BR" sz="3800" dirty="0" err="1"/>
              <a:t>nível</a:t>
            </a:r>
            <a:r>
              <a:rPr lang="pt-BR" sz="3800" dirty="0"/>
              <a:t> BAIXO (0) é o </a:t>
            </a:r>
            <a:r>
              <a:rPr lang="pt-BR" sz="3800" dirty="0" err="1"/>
              <a:t>nível</a:t>
            </a:r>
            <a:r>
              <a:rPr lang="pt-BR" sz="3800" dirty="0"/>
              <a:t> ativo ou acionado da saída, conforme indicado pelo pequeno </a:t>
            </a:r>
            <a:r>
              <a:rPr lang="pt-BR" sz="3800" dirty="0" err="1"/>
              <a:t>círculo</a:t>
            </a:r>
            <a:r>
              <a:rPr lang="pt-BR" sz="3800" dirty="0"/>
              <a:t> na saída. </a:t>
            </a:r>
          </a:p>
          <a:p>
            <a:pPr algn="just"/>
            <a:endParaRPr lang="pt-BR" sz="3800" dirty="0"/>
          </a:p>
          <a:p>
            <a:pPr algn="just"/>
            <a:r>
              <a:rPr lang="pt-BR" sz="3800" dirty="0"/>
              <a:t>A Figura 3–26 ilustra a </a:t>
            </a:r>
            <a:r>
              <a:rPr lang="pt-BR" sz="3800" dirty="0" err="1"/>
              <a:t>operação</a:t>
            </a:r>
            <a:r>
              <a:rPr lang="pt-BR" sz="3800" dirty="0"/>
              <a:t> de uma porta NAND para todas as quatro </a:t>
            </a:r>
            <a:r>
              <a:rPr lang="pt-BR" sz="3800" dirty="0" err="1"/>
              <a:t>combinações</a:t>
            </a:r>
            <a:r>
              <a:rPr lang="pt-BR" sz="3800" dirty="0"/>
              <a:t> de entrada e a Tabela 3–7 é a tabela-verdade que resume a </a:t>
            </a:r>
            <a:r>
              <a:rPr lang="pt-BR" sz="3800" dirty="0" err="1"/>
              <a:t>operação</a:t>
            </a:r>
            <a:r>
              <a:rPr lang="pt-BR" sz="3800" dirty="0"/>
              <a:t> </a:t>
            </a:r>
            <a:r>
              <a:rPr lang="pt-BR" sz="3800" dirty="0" err="1"/>
              <a:t>lógica</a:t>
            </a:r>
            <a:r>
              <a:rPr lang="pt-BR" sz="3800" dirty="0"/>
              <a:t> de uma porta NAND de 2 entradas.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191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Operação</a:t>
            </a:r>
            <a:r>
              <a:rPr lang="pt-BR" dirty="0"/>
              <a:t> de uma Porta NAND</a:t>
            </a:r>
          </a:p>
        </p:txBody>
      </p:sp>
      <p:pic>
        <p:nvPicPr>
          <p:cNvPr id="7" name="Imagem 6" descr="Uma imagem contendo Tabela&#10;&#10;Descrição gerada automaticamente">
            <a:extLst>
              <a:ext uri="{FF2B5EF4-FFF2-40B4-BE49-F238E27FC236}">
                <a16:creationId xmlns:a16="http://schemas.microsoft.com/office/drawing/2014/main" id="{C7A3216C-343B-692D-6332-297923582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12" y="1108595"/>
            <a:ext cx="6337300" cy="1638300"/>
          </a:xfrm>
          <a:prstGeom prst="rect">
            <a:avLst/>
          </a:prstGeom>
        </p:spPr>
      </p:pic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C51A50E4-D5FF-5B8A-4FA1-0C865864C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931" y="3065974"/>
            <a:ext cx="2068061" cy="187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9936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FF1A04-5AB9-B476-ED45-B11325B9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88" y="0"/>
            <a:ext cx="7551149" cy="857251"/>
          </a:xfrm>
        </p:spPr>
        <p:txBody>
          <a:bodyPr>
            <a:normAutofit/>
          </a:bodyPr>
          <a:lstStyle/>
          <a:p>
            <a:r>
              <a:rPr lang="pt-BR" b="1" dirty="0"/>
              <a:t>	A PORTA NOR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597BC2-E92E-0B35-AD72-4DFF5C8FC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874513"/>
            <a:ext cx="7551149" cy="3394473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 termo NOR é a </a:t>
            </a:r>
            <a:r>
              <a:rPr lang="pt-BR" sz="1800" dirty="0" err="1"/>
              <a:t>contração</a:t>
            </a:r>
            <a:r>
              <a:rPr lang="pt-BR" sz="1800" dirty="0"/>
              <a:t> de NOT-OR e implica numa </a:t>
            </a:r>
            <a:r>
              <a:rPr lang="pt-BR" sz="1800" dirty="0" err="1"/>
              <a:t>função</a:t>
            </a:r>
            <a:r>
              <a:rPr lang="pt-BR" sz="1800" dirty="0"/>
              <a:t> OR com a saída invertida (complementada).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O </a:t>
            </a:r>
            <a:r>
              <a:rPr lang="pt-BR" sz="1800" dirty="0" err="1"/>
              <a:t>símbolo</a:t>
            </a:r>
            <a:r>
              <a:rPr lang="pt-BR" sz="1800" dirty="0"/>
              <a:t> </a:t>
            </a:r>
            <a:r>
              <a:rPr lang="pt-BR" sz="1800" dirty="0" err="1"/>
              <a:t>lógico</a:t>
            </a:r>
            <a:r>
              <a:rPr lang="pt-BR" sz="1800" dirty="0"/>
              <a:t> padrão para uma porta NOR de 2 entradas e o circuito equivalente com uma OR seguida de um inversor são mostrados na Figura 3–33(a).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O </a:t>
            </a:r>
            <a:r>
              <a:rPr lang="pt-BR" sz="1800" dirty="0" err="1"/>
              <a:t>símbolo</a:t>
            </a:r>
            <a:r>
              <a:rPr lang="pt-BR" sz="1800" dirty="0"/>
              <a:t> retangular é mostrado na parte (</a:t>
            </a:r>
            <a:r>
              <a:rPr lang="pt-BR" sz="1800" dirty="0" err="1"/>
              <a:t>b</a:t>
            </a:r>
            <a:r>
              <a:rPr lang="pt-BR" sz="1800" dirty="0"/>
              <a:t>).</a:t>
            </a:r>
          </a:p>
          <a:p>
            <a:endParaRPr lang="pt-BR" dirty="0"/>
          </a:p>
        </p:txBody>
      </p:sp>
      <p:pic>
        <p:nvPicPr>
          <p:cNvPr id="5" name="Imagem 4" descr="Forma, Seta&#10;&#10;Descrição gerada automaticamente">
            <a:extLst>
              <a:ext uri="{FF2B5EF4-FFF2-40B4-BE49-F238E27FC236}">
                <a16:creationId xmlns:a16="http://schemas.microsoft.com/office/drawing/2014/main" id="{F1977A0A-9B0B-5617-5F54-6150EEFBD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93" y="3856824"/>
            <a:ext cx="7257736" cy="11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8235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B88B489F286B4B8BA54BD469AAE54D" ma:contentTypeVersion="12" ma:contentTypeDescription="Create a new document." ma:contentTypeScope="" ma:versionID="2fa2b5703684a7abfa9971d867560914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82ccf00364d3c55a91c119826507f4ae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61E406-D736-4FAB-944D-126761B55E14}"/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1354</Words>
  <Application>Microsoft Macintosh PowerPoint</Application>
  <PresentationFormat>Apresentação na tela (16:9)</PresentationFormat>
  <Paragraphs>141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Big Shoulders Display Black</vt:lpstr>
      <vt:lpstr>Calibri</vt:lpstr>
      <vt:lpstr>TimesNewRomanPSMT</vt:lpstr>
      <vt:lpstr>Office Theme</vt:lpstr>
      <vt:lpstr>Apresentação do PowerPoint</vt:lpstr>
      <vt:lpstr>Apresentação do PowerPoint</vt:lpstr>
      <vt:lpstr>Apresentação do PowerPoint</vt:lpstr>
      <vt:lpstr>A PORTA NAND</vt:lpstr>
      <vt:lpstr>Operação de uma Porta NAND</vt:lpstr>
      <vt:lpstr>Operação de uma Porta NAND</vt:lpstr>
      <vt:lpstr>Operação de uma Porta NAND</vt:lpstr>
      <vt:lpstr>Operação de uma Porta NAND</vt:lpstr>
      <vt:lpstr> A PORTA NOR</vt:lpstr>
      <vt:lpstr>Operação de uma Porta NOR</vt:lpstr>
      <vt:lpstr>Operação de uma Porta NOR</vt:lpstr>
      <vt:lpstr>Operação de uma Porta NOR</vt:lpstr>
      <vt:lpstr>Operação de uma Porta NOR</vt:lpstr>
      <vt:lpstr>Apresentação do PowerPoint</vt:lpstr>
      <vt:lpstr>A Porta XOR</vt:lpstr>
      <vt:lpstr>Operação de uma Porta XOR</vt:lpstr>
      <vt:lpstr>Operação de uma Porta XOR</vt:lpstr>
      <vt:lpstr>Operação de uma Porta XOR</vt:lpstr>
      <vt:lpstr>Operação de uma Porta XOR</vt:lpstr>
      <vt:lpstr>A Porta EX-NOR</vt:lpstr>
      <vt:lpstr>Operação de uma Porta XNOR</vt:lpstr>
      <vt:lpstr>Operação de uma Porta XNOR</vt:lpstr>
      <vt:lpstr>Operação de uma Porta XNOR</vt:lpstr>
      <vt:lpstr>Apresentação do PowerPoint</vt:lpstr>
      <vt:lpstr>Leitura Especifica</vt:lpstr>
      <vt:lpstr>ATIVIDADE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142</cp:revision>
  <dcterms:modified xsi:type="dcterms:W3CDTF">2024-03-07T22:40:22Z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0x01010078B88B489F286B4B8BA54BD469AAE54D</vt:lpwstr>
  </property>
</Properties>
</file>