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6"/>
  </p:notesMasterIdLst>
  <p:sldIdLst>
    <p:sldId id="256" r:id="rId5"/>
    <p:sldId id="266" r:id="rId6"/>
    <p:sldId id="342" r:id="rId7"/>
    <p:sldId id="343" r:id="rId8"/>
    <p:sldId id="345" r:id="rId9"/>
    <p:sldId id="346" r:id="rId10"/>
    <p:sldId id="344" r:id="rId11"/>
    <p:sldId id="347" r:id="rId12"/>
    <p:sldId id="349" r:id="rId13"/>
    <p:sldId id="352" r:id="rId14"/>
    <p:sldId id="353" r:id="rId15"/>
    <p:sldId id="354" r:id="rId16"/>
    <p:sldId id="356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5" r:id="rId25"/>
    <p:sldId id="363" r:id="rId26"/>
    <p:sldId id="364" r:id="rId27"/>
    <p:sldId id="366" r:id="rId28"/>
    <p:sldId id="367" r:id="rId29"/>
    <p:sldId id="368" r:id="rId30"/>
    <p:sldId id="331" r:id="rId31"/>
    <p:sldId id="330" r:id="rId32"/>
    <p:sldId id="332" r:id="rId33"/>
    <p:sldId id="265" r:id="rId34"/>
    <p:sldId id="25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4FC96-3C47-4F1B-B4A4-88471C9FDB95}" v="2" dt="2024-03-21T18:56:27.80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3"/>
    <p:restoredTop sz="94694"/>
  </p:normalViewPr>
  <p:slideViewPr>
    <p:cSldViewPr snapToGrid="0">
      <p:cViewPr varScale="1">
        <p:scale>
          <a:sx n="131" d="100"/>
          <a:sy n="131" d="100"/>
        </p:scale>
        <p:origin x="176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MOURA MACIEL CARDOSO" userId="S::202308337823@alunos.uniruy.edu.br::6b153a91-207a-4203-bf9c-ce4d6fb237f9" providerId="AD" clId="Web-{A224FC96-3C47-4F1B-B4A4-88471C9FDB95}"/>
    <pc:docChg chg="modSld">
      <pc:chgData name="MATHEUS MOURA MACIEL CARDOSO" userId="S::202308337823@alunos.uniruy.edu.br::6b153a91-207a-4203-bf9c-ce4d6fb237f9" providerId="AD" clId="Web-{A224FC96-3C47-4F1B-B4A4-88471C9FDB95}" dt="2024-03-21T18:56:27.802" v="1" actId="1076"/>
      <pc:docMkLst>
        <pc:docMk/>
      </pc:docMkLst>
      <pc:sldChg chg="modSp">
        <pc:chgData name="MATHEUS MOURA MACIEL CARDOSO" userId="S::202308337823@alunos.uniruy.edu.br::6b153a91-207a-4203-bf9c-ce4d6fb237f9" providerId="AD" clId="Web-{A224FC96-3C47-4F1B-B4A4-88471C9FDB95}" dt="2024-03-21T18:56:27.802" v="1" actId="1076"/>
        <pc:sldMkLst>
          <pc:docMk/>
          <pc:sldMk cId="1252073429" sldId="266"/>
        </pc:sldMkLst>
        <pc:spChg chg="mod">
          <ac:chgData name="MATHEUS MOURA MACIEL CARDOSO" userId="S::202308337823@alunos.uniruy.edu.br::6b153a91-207a-4203-bf9c-ce4d6fb237f9" providerId="AD" clId="Web-{A224FC96-3C47-4F1B-B4A4-88471C9FDB95}" dt="2024-03-21T18:56:27.802" v="1" actId="1076"/>
          <ac:spMkLst>
            <pc:docMk/>
            <pc:sldMk cId="1252073429" sldId="266"/>
            <ac:spMk id="4" creationId="{B9C2C07A-485E-5FEE-F9E2-4B184D5A44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da.minhabiblioteca.com.br/#/books/9788577802371/cfi/0!/4/2@100:0.00" TargetMode="Externa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111318" y="2353586"/>
            <a:ext cx="8895521" cy="26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ARA0387 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3500" b="1" dirty="0">
              <a:effectLst/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SISTEMAS DIGITAIS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4000" b="1" dirty="0">
              <a:solidFill>
                <a:schemeClr val="bg1"/>
              </a:solidFill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 </a:t>
            </a:r>
            <a:r>
              <a:rPr lang="pt-BR" sz="4000" b="1" dirty="0">
                <a:solidFill>
                  <a:srgbClr val="002060"/>
                </a:solidFill>
              </a:rPr>
              <a:t>AULA 03 – CONTEUDO 3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REPRESENTAÇÕES DE FUNÇÕES BOOLEANAS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Cada </a:t>
            </a:r>
            <a:r>
              <a:rPr lang="pt-BR" dirty="0" err="1"/>
              <a:t>representação</a:t>
            </a:r>
            <a:r>
              <a:rPr lang="pt-BR" dirty="0"/>
              <a:t> tem suas </a:t>
            </a:r>
            <a:r>
              <a:rPr lang="pt-BR" dirty="0" err="1"/>
              <a:t>próprias</a:t>
            </a:r>
            <a:r>
              <a:rPr lang="pt-BR" dirty="0"/>
              <a:t> vantagens e desvantagens e cada uma é </a:t>
            </a:r>
            <a:r>
              <a:rPr lang="pt-BR" dirty="0" err="1"/>
              <a:t>útil</a:t>
            </a:r>
            <a:r>
              <a:rPr lang="pt-BR" dirty="0"/>
              <a:t> em diferentes momentos durante o projeto.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Mesmo assim, as </a:t>
            </a:r>
            <a:r>
              <a:rPr lang="pt-BR" dirty="0" err="1"/>
              <a:t>representações</a:t>
            </a:r>
            <a:r>
              <a:rPr lang="pt-BR" dirty="0"/>
              <a:t>, por mais diferentes que </a:t>
            </a:r>
            <a:r>
              <a:rPr lang="pt-BR" dirty="0" err="1"/>
              <a:t>pareçam</a:t>
            </a:r>
            <a:r>
              <a:rPr lang="pt-BR" dirty="0"/>
              <a:t> entre si, representam exatamente a mesma </a:t>
            </a:r>
            <a:r>
              <a:rPr lang="pt-BR" dirty="0" err="1"/>
              <a:t>função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É como a </a:t>
            </a:r>
            <a:r>
              <a:rPr lang="pt-BR" dirty="0" err="1"/>
              <a:t>representação</a:t>
            </a:r>
            <a:r>
              <a:rPr lang="pt-BR" dirty="0"/>
              <a:t>, sob diferentes formas, de uma receita em particular de biscoitos de chocolate: </a:t>
            </a:r>
            <a:r>
              <a:rPr lang="pt-BR" b="1" dirty="0"/>
              <a:t>escrita, </a:t>
            </a:r>
            <a:r>
              <a:rPr lang="pt-BR" b="1" dirty="0" err="1"/>
              <a:t>fotográfica</a:t>
            </a:r>
            <a:r>
              <a:rPr lang="pt-BR" b="1" dirty="0"/>
              <a:t> ou mesmo em forma de </a:t>
            </a:r>
            <a:r>
              <a:rPr lang="pt-BR" b="1" dirty="0" err="1"/>
              <a:t>vídeo</a:t>
            </a:r>
            <a:r>
              <a:rPr lang="pt-BR" b="1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Não</a:t>
            </a:r>
            <a:r>
              <a:rPr lang="pt-BR" b="1" dirty="0"/>
              <a:t> interessa como a receita é representada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trata-se da mesma receita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6312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REPRESENTAÇÕES DE FUNÇÕES BOOLEANAS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721C54-D284-AC5F-B64A-3AB16CE3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" y="1335604"/>
            <a:ext cx="8122216" cy="33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35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Equações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maneira de se representar uma </a:t>
            </a:r>
            <a:r>
              <a:rPr lang="pt-BR" dirty="0" err="1"/>
              <a:t>função</a:t>
            </a:r>
            <a:r>
              <a:rPr lang="pt-BR" dirty="0"/>
              <a:t> booleana é usando uma equação.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Uma equação é um enunciado </a:t>
            </a:r>
            <a:r>
              <a:rPr lang="pt-BR" dirty="0" err="1"/>
              <a:t>matemático</a:t>
            </a:r>
            <a:r>
              <a:rPr lang="pt-BR" dirty="0"/>
              <a:t> que iguala uma </a:t>
            </a:r>
            <a:r>
              <a:rPr lang="pt-BR" dirty="0" err="1"/>
              <a:t>expressão</a:t>
            </a:r>
            <a:r>
              <a:rPr lang="pt-BR" dirty="0"/>
              <a:t> a outra. 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F</a:t>
            </a:r>
            <a:r>
              <a:rPr lang="pt-BR" b="1" dirty="0"/>
              <a:t>(</a:t>
            </a:r>
            <a:r>
              <a:rPr lang="pt-BR" b="1" dirty="0" err="1"/>
              <a:t>a,b</a:t>
            </a:r>
            <a:r>
              <a:rPr lang="pt-BR" b="1" dirty="0"/>
              <a:t>) = </a:t>
            </a:r>
            <a:r>
              <a:rPr lang="pt-BR" b="1" dirty="0" err="1"/>
              <a:t>A'b</a:t>
            </a:r>
            <a:r>
              <a:rPr lang="pt-BR" b="1" dirty="0"/>
              <a:t>'+ </a:t>
            </a:r>
            <a:r>
              <a:rPr lang="pt-BR" b="1" dirty="0" err="1"/>
              <a:t>a'b</a:t>
            </a:r>
            <a:r>
              <a:rPr lang="pt-BR" b="1" dirty="0"/>
              <a:t> </a:t>
            </a:r>
            <a:r>
              <a:rPr lang="pt-BR" dirty="0"/>
              <a:t>é um exemplo de equação.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segundo membro da equação é referido frequentemente como sendo uma </a:t>
            </a:r>
            <a:r>
              <a:rPr lang="pt-BR" dirty="0" err="1"/>
              <a:t>expressão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cujo valor pode ser 0 ou 1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0822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Equações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pt-BR" sz="4200" dirty="0"/>
              <a:t>Vimos que diferentes equações podem representar a mesma </a:t>
            </a:r>
            <a:r>
              <a:rPr lang="pt-BR" sz="4200" dirty="0" err="1"/>
              <a:t>função</a:t>
            </a:r>
            <a:r>
              <a:rPr lang="pt-BR" sz="4200" dirty="0"/>
              <a:t>. </a:t>
            </a:r>
          </a:p>
          <a:p>
            <a:pPr algn="just"/>
            <a:endParaRPr lang="pt-BR" sz="4200" dirty="0"/>
          </a:p>
          <a:p>
            <a:pPr algn="just"/>
            <a:r>
              <a:rPr lang="pt-BR" sz="4200" dirty="0"/>
              <a:t>A equação </a:t>
            </a:r>
            <a:r>
              <a:rPr lang="pt-BR" sz="4200" b="1" dirty="0" err="1"/>
              <a:t>F</a:t>
            </a:r>
            <a:r>
              <a:rPr lang="pt-BR" sz="4200" b="1" dirty="0"/>
              <a:t>(</a:t>
            </a:r>
            <a:r>
              <a:rPr lang="pt-BR" sz="4200" b="1" dirty="0" err="1"/>
              <a:t>a,b</a:t>
            </a:r>
            <a:r>
              <a:rPr lang="pt-BR" sz="4200" b="1" dirty="0"/>
              <a:t>) = </a:t>
            </a:r>
            <a:r>
              <a:rPr lang="pt-BR" sz="4200" b="1" dirty="0" err="1"/>
              <a:t>a'b</a:t>
            </a:r>
            <a:r>
              <a:rPr lang="pt-BR" sz="4200" b="1" dirty="0"/>
              <a:t>'+ </a:t>
            </a:r>
            <a:r>
              <a:rPr lang="pt-BR" sz="4200" b="1" dirty="0" err="1"/>
              <a:t>a'b</a:t>
            </a:r>
            <a:r>
              <a:rPr lang="pt-BR" sz="4200" b="1" dirty="0"/>
              <a:t> </a:t>
            </a:r>
            <a:r>
              <a:rPr lang="pt-BR" sz="4200" dirty="0"/>
              <a:t>representa a mesma </a:t>
            </a:r>
            <a:r>
              <a:rPr lang="pt-BR" sz="4200" dirty="0" err="1"/>
              <a:t>função</a:t>
            </a:r>
            <a:r>
              <a:rPr lang="pt-BR" sz="4200" dirty="0"/>
              <a:t> que </a:t>
            </a:r>
            <a:r>
              <a:rPr lang="pt-BR" sz="4200" b="1" dirty="0" err="1"/>
              <a:t>F</a:t>
            </a:r>
            <a:r>
              <a:rPr lang="pt-BR" sz="4200" b="1" dirty="0"/>
              <a:t>(</a:t>
            </a:r>
            <a:r>
              <a:rPr lang="pt-BR" sz="4200" b="1" dirty="0" err="1"/>
              <a:t>a,b</a:t>
            </a:r>
            <a:r>
              <a:rPr lang="pt-BR" sz="4200" b="1" dirty="0"/>
              <a:t>) = a’</a:t>
            </a:r>
            <a:r>
              <a:rPr lang="pt-BR" sz="4200" dirty="0"/>
              <a:t>. </a:t>
            </a:r>
          </a:p>
          <a:p>
            <a:pPr algn="just"/>
            <a:endParaRPr lang="pt-BR" sz="4200" dirty="0"/>
          </a:p>
          <a:p>
            <a:pPr algn="just"/>
            <a:r>
              <a:rPr lang="pt-BR" sz="4200" dirty="0"/>
              <a:t>Ambas as equações realizam exatamente o mesmo mapeamento dos valores de entrada em valores de </a:t>
            </a:r>
            <a:r>
              <a:rPr lang="pt-BR" sz="4200" dirty="0" err="1"/>
              <a:t>saída</a:t>
            </a:r>
            <a:r>
              <a:rPr lang="pt-BR" sz="4200" dirty="0"/>
              <a:t> – escolha quaisquer valores de entrada (</a:t>
            </a:r>
            <a:r>
              <a:rPr lang="pt-BR" sz="4200" dirty="0">
                <a:solidFill>
                  <a:srgbClr val="FF0000"/>
                </a:solidFill>
              </a:rPr>
              <a:t>por exemplo, a = 0 e </a:t>
            </a:r>
            <a:r>
              <a:rPr lang="pt-BR" sz="4200" dirty="0" err="1">
                <a:solidFill>
                  <a:srgbClr val="FF0000"/>
                </a:solidFill>
              </a:rPr>
              <a:t>b</a:t>
            </a:r>
            <a:r>
              <a:rPr lang="pt-BR" sz="4200" dirty="0">
                <a:solidFill>
                  <a:srgbClr val="FF0000"/>
                </a:solidFill>
              </a:rPr>
              <a:t> = 0</a:t>
            </a:r>
            <a:r>
              <a:rPr lang="pt-BR" sz="4200" dirty="0"/>
              <a:t>) e ambas as equações </a:t>
            </a:r>
            <a:r>
              <a:rPr lang="pt-BR" sz="4200" dirty="0" err="1"/>
              <a:t>irão</a:t>
            </a:r>
            <a:r>
              <a:rPr lang="pt-BR" sz="4200" dirty="0"/>
              <a:t> transformar esses valores de entrada no mesmo valor de </a:t>
            </a:r>
            <a:r>
              <a:rPr lang="pt-BR" sz="4200" dirty="0" err="1"/>
              <a:t>saída</a:t>
            </a:r>
            <a:r>
              <a:rPr lang="pt-BR" sz="4200" dirty="0"/>
              <a:t> (</a:t>
            </a:r>
            <a:r>
              <a:rPr lang="pt-BR" sz="4200" dirty="0">
                <a:solidFill>
                  <a:srgbClr val="FF0000"/>
                </a:solidFill>
              </a:rPr>
              <a:t>a = 0 e </a:t>
            </a:r>
            <a:r>
              <a:rPr lang="pt-BR" sz="4200" dirty="0" err="1">
                <a:solidFill>
                  <a:srgbClr val="FF0000"/>
                </a:solidFill>
              </a:rPr>
              <a:t>b</a:t>
            </a:r>
            <a:r>
              <a:rPr lang="pt-BR" sz="4200" dirty="0">
                <a:solidFill>
                  <a:srgbClr val="FF0000"/>
                </a:solidFill>
              </a:rPr>
              <a:t> = 0 </a:t>
            </a:r>
            <a:r>
              <a:rPr lang="pt-BR" sz="4200" b="1" dirty="0" err="1"/>
              <a:t>serão</a:t>
            </a:r>
            <a:r>
              <a:rPr lang="pt-BR" sz="4200" b="1" dirty="0"/>
              <a:t> mapeados para </a:t>
            </a:r>
            <a:r>
              <a:rPr lang="pt-BR" sz="4200" b="1" dirty="0" err="1"/>
              <a:t>F</a:t>
            </a:r>
            <a:r>
              <a:rPr lang="pt-BR" sz="4200" b="1" dirty="0"/>
              <a:t> = 1 por ambas as equações</a:t>
            </a:r>
            <a:r>
              <a:rPr lang="pt-BR" sz="4200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45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Equações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Uma vantagem de uma equação ser representada como </a:t>
            </a:r>
            <a:r>
              <a:rPr lang="pt-BR" dirty="0" err="1"/>
              <a:t>função</a:t>
            </a:r>
            <a:r>
              <a:rPr lang="pt-BR" dirty="0"/>
              <a:t> booleana, em </a:t>
            </a:r>
            <a:r>
              <a:rPr lang="pt-BR" dirty="0" err="1"/>
              <a:t>comparação</a:t>
            </a:r>
            <a:r>
              <a:rPr lang="pt-BR" dirty="0"/>
              <a:t> a outras </a:t>
            </a:r>
            <a:r>
              <a:rPr lang="pt-BR" dirty="0" err="1"/>
              <a:t>representações</a:t>
            </a:r>
            <a:r>
              <a:rPr lang="pt-BR" dirty="0"/>
              <a:t>, é que podemos facilmente manipular essa equação usando as propriedades da </a:t>
            </a:r>
            <a:r>
              <a:rPr lang="pt-BR" dirty="0" err="1"/>
              <a:t>álgebra</a:t>
            </a:r>
            <a:r>
              <a:rPr lang="pt-BR" dirty="0"/>
              <a:t> booleana.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Isso nos capacita a simplificar uma equação, provar que duas equações representam a mesma </a:t>
            </a:r>
            <a:r>
              <a:rPr lang="pt-BR" dirty="0" err="1"/>
              <a:t>função</a:t>
            </a:r>
            <a:r>
              <a:rPr lang="pt-BR" dirty="0"/>
              <a:t>, demonstrar propriedades relativas a uma </a:t>
            </a:r>
            <a:r>
              <a:rPr lang="pt-BR" dirty="0" err="1"/>
              <a:t>função</a:t>
            </a:r>
            <a:r>
              <a:rPr lang="pt-BR" dirty="0"/>
              <a:t>, e mais.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4747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Circuitos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1400" dirty="0"/>
              <a:t>Uma segunda forma de se representar uma </a:t>
            </a:r>
            <a:r>
              <a:rPr lang="pt-BR" sz="1400" dirty="0" err="1"/>
              <a:t>função</a:t>
            </a:r>
            <a:r>
              <a:rPr lang="pt-BR" sz="1400" dirty="0"/>
              <a:t> booleana é usando um circuito com portas </a:t>
            </a:r>
            <a:r>
              <a:rPr lang="pt-BR" sz="1400" dirty="0" err="1"/>
              <a:t>lógicas</a:t>
            </a:r>
            <a:r>
              <a:rPr lang="pt-BR" sz="1400" dirty="0"/>
              <a:t>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Um circuito é uma </a:t>
            </a:r>
            <a:r>
              <a:rPr lang="pt-BR" sz="1400" dirty="0" err="1"/>
              <a:t>interconexão</a:t>
            </a:r>
            <a:r>
              <a:rPr lang="pt-BR" sz="1400" dirty="0"/>
              <a:t> de componentes.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Como os componentes, portas </a:t>
            </a:r>
            <a:r>
              <a:rPr lang="pt-BR" sz="1400" dirty="0" err="1"/>
              <a:t>lógicas</a:t>
            </a:r>
            <a:r>
              <a:rPr lang="pt-BR" sz="1400" dirty="0"/>
              <a:t>, </a:t>
            </a:r>
            <a:r>
              <a:rPr lang="pt-BR" sz="1400" dirty="0" err="1"/>
              <a:t>têm</a:t>
            </a:r>
            <a:r>
              <a:rPr lang="pt-BR" sz="1400" dirty="0"/>
              <a:t> um mapeamento predefinido entre valores de entrada e valores de </a:t>
            </a:r>
            <a:r>
              <a:rPr lang="pt-BR" sz="1400" dirty="0" err="1"/>
              <a:t>saída</a:t>
            </a:r>
            <a:r>
              <a:rPr lang="pt-BR" sz="1400" dirty="0"/>
              <a:t> e como os fios apenas transmitem os valores sem alterá-</a:t>
            </a:r>
            <a:r>
              <a:rPr lang="pt-BR" sz="1400" dirty="0" err="1"/>
              <a:t>los</a:t>
            </a:r>
            <a:r>
              <a:rPr lang="pt-BR" sz="1400" dirty="0"/>
              <a:t>, um circuito descreve uma </a:t>
            </a:r>
            <a:r>
              <a:rPr lang="pt-BR" sz="1400" dirty="0" err="1"/>
              <a:t>função</a:t>
            </a:r>
            <a:r>
              <a:rPr lang="pt-BR" sz="1400" dirty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Vimos que diferentes circuitos podem representar a mesma </a:t>
            </a:r>
            <a:r>
              <a:rPr lang="pt-BR" sz="1400" dirty="0" err="1"/>
              <a:t>função</a:t>
            </a:r>
            <a:r>
              <a:rPr lang="pt-BR" sz="1400" dirty="0"/>
              <a:t>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Os dois circuitos da Fig. 2.28 representam ambos a mesma </a:t>
            </a:r>
            <a:r>
              <a:rPr lang="pt-BR" sz="1400" dirty="0" err="1"/>
              <a:t>função</a:t>
            </a:r>
            <a:r>
              <a:rPr lang="pt-BR" sz="1400" dirty="0"/>
              <a:t> F.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O circuito inferior usa menos portas mas a </a:t>
            </a:r>
            <a:r>
              <a:rPr lang="pt-BR" sz="1400" dirty="0" err="1"/>
              <a:t>função</a:t>
            </a:r>
            <a:r>
              <a:rPr lang="pt-BR" sz="1400" dirty="0"/>
              <a:t> é exatamente a mesma que a do circuito superior.</a:t>
            </a:r>
          </a:p>
        </p:txBody>
      </p:sp>
    </p:spTree>
    <p:extLst>
      <p:ext uri="{BB962C8B-B14F-4D97-AF65-F5344CB8AC3E}">
        <p14:creationId xmlns:p14="http://schemas.microsoft.com/office/powerpoint/2010/main" val="90230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Circuitos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Uma vantagem de se representar um circuito como </a:t>
            </a:r>
            <a:r>
              <a:rPr lang="pt-BR" dirty="0" err="1"/>
              <a:t>função</a:t>
            </a:r>
            <a:r>
              <a:rPr lang="pt-BR" dirty="0"/>
              <a:t> booleana, em </a:t>
            </a:r>
            <a:r>
              <a:rPr lang="pt-BR" dirty="0" err="1"/>
              <a:t>comparação</a:t>
            </a:r>
            <a:r>
              <a:rPr lang="pt-BR" dirty="0"/>
              <a:t> a outras </a:t>
            </a:r>
            <a:r>
              <a:rPr lang="pt-BR" dirty="0" err="1"/>
              <a:t>representações</a:t>
            </a:r>
            <a:r>
              <a:rPr lang="pt-BR" dirty="0"/>
              <a:t>, </a:t>
            </a:r>
            <a:r>
              <a:rPr lang="pt-BR" b="1" dirty="0"/>
              <a:t>é que um circuito pode representar a </a:t>
            </a:r>
            <a:r>
              <a:rPr lang="pt-BR" b="1" dirty="0" err="1"/>
              <a:t>implementação</a:t>
            </a:r>
            <a:r>
              <a:rPr lang="pt-BR" b="1" dirty="0"/>
              <a:t> </a:t>
            </a:r>
            <a:r>
              <a:rPr lang="pt-BR" b="1" dirty="0" err="1"/>
              <a:t>física</a:t>
            </a:r>
            <a:r>
              <a:rPr lang="pt-BR" b="1" dirty="0"/>
              <a:t> real de uma </a:t>
            </a:r>
            <a:r>
              <a:rPr lang="pt-BR" b="1" dirty="0" err="1"/>
              <a:t>função</a:t>
            </a:r>
            <a:r>
              <a:rPr lang="pt-BR" b="1" dirty="0"/>
              <a:t> booleana</a:t>
            </a:r>
            <a:r>
              <a:rPr lang="pt-BR" dirty="0"/>
              <a:t> e, </a:t>
            </a:r>
            <a:r>
              <a:rPr lang="pt-BR" dirty="0">
                <a:solidFill>
                  <a:srgbClr val="FF0000"/>
                </a:solidFill>
              </a:rPr>
              <a:t>em </a:t>
            </a:r>
            <a:r>
              <a:rPr lang="pt-BR" dirty="0" err="1">
                <a:solidFill>
                  <a:srgbClr val="FF0000"/>
                </a:solidFill>
              </a:rPr>
              <a:t>última</a:t>
            </a:r>
            <a:r>
              <a:rPr lang="pt-BR" dirty="0">
                <a:solidFill>
                  <a:srgbClr val="FF0000"/>
                </a:solidFill>
              </a:rPr>
              <a:t> análise, o nosso objetivo é a </a:t>
            </a:r>
            <a:r>
              <a:rPr lang="pt-BR" dirty="0" err="1">
                <a:solidFill>
                  <a:srgbClr val="FF0000"/>
                </a:solidFill>
              </a:rPr>
              <a:t>implementação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física</a:t>
            </a:r>
            <a:r>
              <a:rPr lang="pt-BR" dirty="0">
                <a:solidFill>
                  <a:srgbClr val="FF0000"/>
                </a:solidFill>
              </a:rPr>
              <a:t> de circuitos digitais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Uma outra vantagem </a:t>
            </a:r>
            <a:r>
              <a:rPr lang="pt-BR" b="1" dirty="0"/>
              <a:t>é que um circuito desenhado graficamente pode permitir que as pessoas entendam uma </a:t>
            </a:r>
            <a:r>
              <a:rPr lang="pt-BR" b="1" dirty="0" err="1"/>
              <a:t>função</a:t>
            </a:r>
            <a:r>
              <a:rPr lang="pt-BR" b="1" dirty="0"/>
              <a:t> de forma </a:t>
            </a:r>
            <a:r>
              <a:rPr lang="pt-BR" b="1" dirty="0" err="1"/>
              <a:t>rápida</a:t>
            </a:r>
            <a:r>
              <a:rPr lang="pt-BR" b="1" dirty="0"/>
              <a:t> e </a:t>
            </a:r>
            <a:r>
              <a:rPr lang="pt-BR" b="1" dirty="0" err="1"/>
              <a:t>fácil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0861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Tabela-verdade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9" y="1200150"/>
            <a:ext cx="5278838" cy="33944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Uma terceira maneira de se representar uma </a:t>
            </a:r>
            <a:r>
              <a:rPr lang="pt-BR" sz="2400" dirty="0" err="1"/>
              <a:t>função</a:t>
            </a:r>
            <a:r>
              <a:rPr lang="pt-BR" sz="2400" dirty="0"/>
              <a:t> booleana é usando uma tabela-verdade.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coluna esquerda de uma tabela-verdade lista as variáveis de entrada e mostra todas as </a:t>
            </a:r>
            <a:r>
              <a:rPr lang="pt-BR" sz="2400" dirty="0" err="1"/>
              <a:t>combinações</a:t>
            </a:r>
            <a:r>
              <a:rPr lang="pt-BR" sz="2400" dirty="0"/>
              <a:t> </a:t>
            </a:r>
            <a:r>
              <a:rPr lang="pt-BR" sz="2400" dirty="0" err="1"/>
              <a:t>possíveis</a:t>
            </a:r>
            <a:r>
              <a:rPr lang="pt-BR" sz="2400" dirty="0"/>
              <a:t> de valores para essas entradas, usando uma linha para cada </a:t>
            </a:r>
            <a:r>
              <a:rPr lang="pt-BR" sz="2400" dirty="0" err="1"/>
              <a:t>combinação</a:t>
            </a:r>
            <a:r>
              <a:rPr lang="pt-BR" sz="2400" dirty="0"/>
              <a:t>, como está mostrado na Fig. 2.29. 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CEF97E49-B032-A3CD-C4D0-E728441B8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87" y="1200150"/>
            <a:ext cx="2298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901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Tabela-verdade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9" y="1200150"/>
            <a:ext cx="7551148" cy="339447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500" dirty="0"/>
              <a:t>A coluna direita de uma tabela-verdade lista </a:t>
            </a:r>
            <a:r>
              <a:rPr lang="pt-BR" sz="2500" dirty="0" err="1"/>
              <a:t>então</a:t>
            </a:r>
            <a:r>
              <a:rPr lang="pt-BR" sz="2500" dirty="0"/>
              <a:t> o valor (1 ou 0) de </a:t>
            </a:r>
            <a:r>
              <a:rPr lang="pt-BR" sz="2500" dirty="0" err="1"/>
              <a:t>saída</a:t>
            </a:r>
            <a:r>
              <a:rPr lang="pt-BR" sz="2500" dirty="0"/>
              <a:t> da </a:t>
            </a:r>
            <a:r>
              <a:rPr lang="pt-BR" sz="2500" dirty="0" err="1"/>
              <a:t>função</a:t>
            </a:r>
            <a:r>
              <a:rPr lang="pt-BR" sz="2500" dirty="0"/>
              <a:t>, correspondente à </a:t>
            </a:r>
            <a:r>
              <a:rPr lang="pt-BR" sz="2500" dirty="0" err="1"/>
              <a:t>combinação</a:t>
            </a:r>
            <a:r>
              <a:rPr lang="pt-BR" sz="2500" dirty="0"/>
              <a:t> dos valores de entrada daquela linha em particular, como foi mostrado na Fig. 2.28(</a:t>
            </a:r>
            <a:r>
              <a:rPr lang="pt-BR" sz="2500" dirty="0" err="1"/>
              <a:t>d</a:t>
            </a:r>
            <a:r>
              <a:rPr lang="pt-BR" sz="2500" dirty="0"/>
              <a:t>). 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Qualquer </a:t>
            </a:r>
            <a:r>
              <a:rPr lang="pt-BR" sz="2500" dirty="0" err="1"/>
              <a:t>função</a:t>
            </a:r>
            <a:r>
              <a:rPr lang="pt-BR" sz="2500" dirty="0"/>
              <a:t> de duas variáveis </a:t>
            </a:r>
            <a:r>
              <a:rPr lang="pt-BR" sz="2500" dirty="0" err="1"/>
              <a:t>tera</a:t>
            </a:r>
            <a:r>
              <a:rPr lang="pt-BR" sz="2500" dirty="0"/>
              <a:t>́ essas quatro </a:t>
            </a:r>
            <a:r>
              <a:rPr lang="pt-BR" sz="2500" dirty="0" err="1"/>
              <a:t>combinações</a:t>
            </a:r>
            <a:r>
              <a:rPr lang="pt-BR" sz="2500" dirty="0"/>
              <a:t> de entrada na coluna esquerda. 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As pessoas usualmente listam as </a:t>
            </a:r>
            <a:r>
              <a:rPr lang="pt-BR" sz="2500" dirty="0" err="1"/>
              <a:t>combinações</a:t>
            </a:r>
            <a:r>
              <a:rPr lang="pt-BR" sz="2500" dirty="0"/>
              <a:t> de entrada em ordem de valores </a:t>
            </a:r>
            <a:r>
              <a:rPr lang="pt-BR" sz="2500" dirty="0" err="1"/>
              <a:t>binários</a:t>
            </a:r>
            <a:r>
              <a:rPr lang="pt-BR" sz="2500" dirty="0"/>
              <a:t> crescentes (</a:t>
            </a:r>
            <a:r>
              <a:rPr lang="pt-BR" sz="2500" b="1" dirty="0"/>
              <a:t>00 = 0,01 = 1,10 = 2 e 11 =3</a:t>
            </a:r>
            <a:r>
              <a:rPr lang="pt-BR" sz="25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05473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Tabela-verdade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9" y="1200150"/>
            <a:ext cx="7551148" cy="339447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400" dirty="0"/>
              <a:t>No entanto, </a:t>
            </a:r>
            <a:r>
              <a:rPr lang="pt-BR" sz="2400" dirty="0" err="1"/>
              <a:t>poderíamos</a:t>
            </a:r>
            <a:r>
              <a:rPr lang="pt-BR" sz="2400" dirty="0"/>
              <a:t> ter listado as </a:t>
            </a:r>
            <a:r>
              <a:rPr lang="pt-BR" sz="2400" dirty="0" err="1"/>
              <a:t>combinações</a:t>
            </a:r>
            <a:r>
              <a:rPr lang="pt-BR" sz="2400" dirty="0"/>
              <a:t> em qualquer ordem, desde que todas as </a:t>
            </a:r>
            <a:r>
              <a:rPr lang="pt-BR" sz="2400" dirty="0" err="1"/>
              <a:t>combinações</a:t>
            </a:r>
            <a:r>
              <a:rPr lang="pt-BR" sz="2400" dirty="0"/>
              <a:t> </a:t>
            </a:r>
            <a:r>
              <a:rPr lang="pt-BR" sz="2400" dirty="0" err="1"/>
              <a:t>possíveis</a:t>
            </a:r>
            <a:r>
              <a:rPr lang="pt-BR" sz="2400" dirty="0"/>
              <a:t> fossem listadas.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qualquer </a:t>
            </a:r>
            <a:r>
              <a:rPr lang="pt-BR" sz="2400" dirty="0" err="1"/>
              <a:t>combinação</a:t>
            </a:r>
            <a:r>
              <a:rPr lang="pt-BR" sz="2400" dirty="0"/>
              <a:t> dos valores de entrada, (por exemplo, a = 0 e </a:t>
            </a:r>
            <a:r>
              <a:rPr lang="pt-BR" sz="2400" dirty="0" err="1"/>
              <a:t>b</a:t>
            </a:r>
            <a:r>
              <a:rPr lang="pt-BR" sz="2400" dirty="0"/>
              <a:t> = 0), simplesmente precisamos olhar o valor correspondente na coluna de </a:t>
            </a:r>
            <a:r>
              <a:rPr lang="pt-BR" sz="2400" dirty="0" err="1"/>
              <a:t>saída</a:t>
            </a:r>
            <a:r>
              <a:rPr lang="pt-BR" sz="2400" dirty="0"/>
              <a:t> (no caso de a = 0 e </a:t>
            </a:r>
            <a:r>
              <a:rPr lang="pt-BR" sz="2400" dirty="0" err="1"/>
              <a:t>b</a:t>
            </a:r>
            <a:r>
              <a:rPr lang="pt-BR" sz="2400" dirty="0"/>
              <a:t> = 0, a </a:t>
            </a:r>
            <a:r>
              <a:rPr lang="pt-BR" sz="2400" dirty="0" err="1"/>
              <a:t>saída</a:t>
            </a:r>
            <a:r>
              <a:rPr lang="pt-BR" sz="2400" dirty="0"/>
              <a:t> mostrada na Fig. 2.28(</a:t>
            </a:r>
            <a:r>
              <a:rPr lang="pt-BR" sz="2400" dirty="0" err="1"/>
              <a:t>d</a:t>
            </a:r>
            <a:r>
              <a:rPr lang="pt-BR" sz="2400" dirty="0"/>
              <a:t>) é 1) para determinar a </a:t>
            </a:r>
            <a:r>
              <a:rPr lang="pt-BR" sz="2400" dirty="0" err="1"/>
              <a:t>saída</a:t>
            </a:r>
            <a:r>
              <a:rPr lang="pt-BR" sz="2400" dirty="0"/>
              <a:t> da </a:t>
            </a:r>
            <a:r>
              <a:rPr lang="pt-BR" sz="2400" dirty="0" err="1"/>
              <a:t>função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Fig. 2.30 mostra as estruturas das tabelas-verdade de </a:t>
            </a:r>
            <a:r>
              <a:rPr lang="pt-BR" sz="2400" dirty="0" err="1"/>
              <a:t>funções</a:t>
            </a:r>
            <a:r>
              <a:rPr lang="pt-BR" sz="2400" dirty="0"/>
              <a:t> de duas, </a:t>
            </a:r>
            <a:r>
              <a:rPr lang="pt-BR" sz="2400" dirty="0" err="1"/>
              <a:t>três</a:t>
            </a:r>
            <a:r>
              <a:rPr lang="pt-BR" sz="2400" dirty="0"/>
              <a:t> e quatro entradas.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364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3545" y="439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/>
                </a:solidFill>
                <a:effectLst/>
              </a:rPr>
              <a:t>Semana 1: Tema ­ 1. FUNÇÕES LÓGICAS E PORTAS LÓGICAS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u="none" strike="noStrike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effectLst/>
              </a:rPr>
              <a:t>1.4 CONVERSÃO ENTRE TABELAS­VERDADE E CIRCUITOS LÓGICOS </a:t>
            </a:r>
          </a:p>
          <a:p>
            <a:pPr marL="0" indent="0" hangingPunct="1">
              <a:buFont typeface="Arial"/>
              <a:buNone/>
            </a:pPr>
            <a:endParaRPr lang="pt-BR" b="1" dirty="0"/>
          </a:p>
          <a:p>
            <a:pPr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0734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DAF2EE7D-55BC-F549-3DA6-CCE81191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" y="154426"/>
            <a:ext cx="8250677" cy="48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017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dirty="0">
                <a:solidFill>
                  <a:schemeClr val="bg1"/>
                </a:solidFill>
              </a:rPr>
              <a:t>O PROCESSO DE PROJETO LÓGICO COMBINACIONAL</a:t>
            </a: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130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7" y="58368"/>
            <a:ext cx="7551149" cy="857251"/>
          </a:xfrm>
        </p:spPr>
        <p:txBody>
          <a:bodyPr>
            <a:noAutofit/>
          </a:bodyPr>
          <a:lstStyle/>
          <a:p>
            <a:r>
              <a:rPr lang="pt-BR" sz="3200" b="1" dirty="0"/>
              <a:t>O PROCESSO DE PROJETO LÓGICO COMBINACIONAL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995869"/>
            <a:ext cx="7551148" cy="3394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/>
              <a:t>Baseado nas </a:t>
            </a:r>
            <a:r>
              <a:rPr lang="pt-BR" sz="1800" dirty="0" err="1"/>
              <a:t>seções</a:t>
            </a:r>
            <a:r>
              <a:rPr lang="pt-BR" sz="1800" dirty="0"/>
              <a:t> anteriores, podemos definir um </a:t>
            </a:r>
            <a:r>
              <a:rPr lang="pt-BR" sz="1800" dirty="0" err="1"/>
              <a:t>método</a:t>
            </a:r>
            <a:r>
              <a:rPr lang="pt-BR" sz="1800" dirty="0"/>
              <a:t> direto para projetar </a:t>
            </a:r>
            <a:r>
              <a:rPr lang="pt-BR" sz="1800" dirty="0" err="1"/>
              <a:t>lógica</a:t>
            </a:r>
            <a:r>
              <a:rPr lang="pt-BR" sz="1800" dirty="0"/>
              <a:t> </a:t>
            </a:r>
            <a:r>
              <a:rPr lang="pt-BR" sz="1800" dirty="0" err="1"/>
              <a:t>combinacional</a:t>
            </a:r>
            <a:r>
              <a:rPr lang="pt-BR" sz="1800" dirty="0"/>
              <a:t>, resumido na Tabela 2.5.</a:t>
            </a:r>
          </a:p>
          <a:p>
            <a:pPr algn="just"/>
            <a:endParaRPr lang="pt-BR" sz="2400" dirty="0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372EA6D-C79F-9D82-9E4E-18CCBBB7C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" y="1773077"/>
            <a:ext cx="7772400" cy="33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1821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8" y="19456"/>
            <a:ext cx="7551149" cy="857251"/>
          </a:xfrm>
        </p:spPr>
        <p:txBody>
          <a:bodyPr>
            <a:noAutofit/>
          </a:bodyPr>
          <a:lstStyle/>
          <a:p>
            <a:r>
              <a:rPr lang="pt-BR" sz="2000" b="1" dirty="0"/>
              <a:t>EXEMPLO 2.24	Detector de um padrão composto por </a:t>
            </a:r>
            <a:r>
              <a:rPr lang="pt-BR" sz="2000" b="1" dirty="0" err="1"/>
              <a:t>três</a:t>
            </a:r>
            <a:r>
              <a:rPr lang="pt-BR" sz="2000" b="1" dirty="0"/>
              <a:t> 1s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9" y="1200150"/>
            <a:ext cx="7551148" cy="33944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400" dirty="0"/>
              <a:t>Queremos implementar um circuito que pode detectar se um padrão de, no </a:t>
            </a:r>
            <a:r>
              <a:rPr lang="pt-BR" sz="2400" dirty="0" err="1"/>
              <a:t>mínimo</a:t>
            </a:r>
            <a:r>
              <a:rPr lang="pt-BR" sz="2400" dirty="0"/>
              <a:t>, </a:t>
            </a:r>
            <a:r>
              <a:rPr lang="pt-BR" sz="2400" dirty="0" err="1"/>
              <a:t>três</a:t>
            </a:r>
            <a:r>
              <a:rPr lang="pt-BR" sz="2400" dirty="0"/>
              <a:t> 1s adjacentes ocorre em algum ponto de uma entrada de 8 bits.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Nesse caso, um 1 </a:t>
            </a:r>
            <a:r>
              <a:rPr lang="pt-BR" sz="2400" dirty="0" err="1"/>
              <a:t>sera</a:t>
            </a:r>
            <a:r>
              <a:rPr lang="pt-BR" sz="2400" dirty="0"/>
              <a:t>́ produzido na sua </a:t>
            </a:r>
            <a:r>
              <a:rPr lang="pt-BR" sz="2400" dirty="0" err="1"/>
              <a:t>saída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entradas são a, </a:t>
            </a:r>
            <a:r>
              <a:rPr lang="pt-BR" sz="2400" dirty="0" err="1"/>
              <a:t>b</a:t>
            </a:r>
            <a:r>
              <a:rPr lang="pt-BR" sz="2400" dirty="0"/>
              <a:t>, </a:t>
            </a:r>
            <a:r>
              <a:rPr lang="pt-BR" sz="2400" dirty="0" err="1"/>
              <a:t>c</a:t>
            </a:r>
            <a:r>
              <a:rPr lang="pt-BR" sz="2400" dirty="0"/>
              <a:t>, </a:t>
            </a:r>
            <a:r>
              <a:rPr lang="pt-BR" sz="2400" dirty="0" err="1"/>
              <a:t>d</a:t>
            </a:r>
            <a:r>
              <a:rPr lang="pt-BR" sz="2400" dirty="0"/>
              <a:t>, e, </a:t>
            </a:r>
            <a:r>
              <a:rPr lang="pt-BR" sz="2400" dirty="0" err="1"/>
              <a:t>f</a:t>
            </a:r>
            <a:r>
              <a:rPr lang="pt-BR" sz="2400" dirty="0"/>
              <a:t>, </a:t>
            </a:r>
            <a:r>
              <a:rPr lang="pt-BR" sz="2400" dirty="0" err="1"/>
              <a:t>g</a:t>
            </a:r>
            <a:r>
              <a:rPr lang="pt-BR" sz="2400" dirty="0"/>
              <a:t> e </a:t>
            </a:r>
            <a:r>
              <a:rPr lang="pt-BR" sz="2400" dirty="0" err="1"/>
              <a:t>h</a:t>
            </a:r>
            <a:r>
              <a:rPr lang="pt-BR" sz="2400" dirty="0"/>
              <a:t>, e a </a:t>
            </a:r>
            <a:r>
              <a:rPr lang="pt-BR" sz="2400" dirty="0" err="1"/>
              <a:t>saída</a:t>
            </a:r>
            <a:r>
              <a:rPr lang="pt-BR" sz="2400" dirty="0"/>
              <a:t> é </a:t>
            </a:r>
            <a:r>
              <a:rPr lang="pt-BR" sz="2400" dirty="0" err="1"/>
              <a:t>y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Assim, para uma entrada </a:t>
            </a:r>
            <a:r>
              <a:rPr lang="pt-BR" sz="2400" dirty="0" err="1"/>
              <a:t>abcdefgh</a:t>
            </a:r>
            <a:r>
              <a:rPr lang="pt-BR" sz="2400" dirty="0"/>
              <a:t> = 00011101, </a:t>
            </a:r>
            <a:r>
              <a:rPr lang="pt-BR" sz="2400" dirty="0" err="1"/>
              <a:t>y</a:t>
            </a:r>
            <a:r>
              <a:rPr lang="pt-BR" sz="2400" dirty="0"/>
              <a:t> deve ser 1, </a:t>
            </a:r>
            <a:r>
              <a:rPr lang="pt-BR" sz="2400" dirty="0" err="1"/>
              <a:t>ja</a:t>
            </a:r>
            <a:r>
              <a:rPr lang="pt-BR" sz="2400" dirty="0"/>
              <a:t>́ que há </a:t>
            </a:r>
            <a:r>
              <a:rPr lang="pt-BR" sz="2400" dirty="0" err="1"/>
              <a:t>três</a:t>
            </a:r>
            <a:r>
              <a:rPr lang="pt-BR" sz="2400" dirty="0"/>
              <a:t> 1s adjacentes (nas entradas </a:t>
            </a:r>
            <a:r>
              <a:rPr lang="pt-BR" sz="2400" dirty="0" err="1"/>
              <a:t>d</a:t>
            </a:r>
            <a:r>
              <a:rPr lang="pt-BR" sz="2400" dirty="0"/>
              <a:t>, e e </a:t>
            </a:r>
            <a:r>
              <a:rPr lang="pt-BR" sz="2400" dirty="0" err="1"/>
              <a:t>f</a:t>
            </a:r>
            <a:r>
              <a:rPr lang="pt-BR" sz="24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188054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8" y="19456"/>
            <a:ext cx="7551149" cy="857251"/>
          </a:xfrm>
        </p:spPr>
        <p:txBody>
          <a:bodyPr>
            <a:noAutofit/>
          </a:bodyPr>
          <a:lstStyle/>
          <a:p>
            <a:r>
              <a:rPr lang="pt-BR" sz="2000" b="1" dirty="0"/>
              <a:t>EXEMPLO 2.24	Detector de um padrão composto por </a:t>
            </a:r>
            <a:r>
              <a:rPr lang="pt-BR" sz="2000" b="1" dirty="0" err="1"/>
              <a:t>três</a:t>
            </a:r>
            <a:r>
              <a:rPr lang="pt-BR" sz="2000" b="1" dirty="0"/>
              <a:t> 1s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9" y="1200150"/>
            <a:ext cx="7551148" cy="339447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2400" dirty="0"/>
              <a:t>Para uma entrada 10101011, a </a:t>
            </a:r>
            <a:r>
              <a:rPr lang="pt-BR" sz="2400" dirty="0" err="1"/>
              <a:t>saída</a:t>
            </a:r>
            <a:r>
              <a:rPr lang="pt-BR" sz="2400" dirty="0"/>
              <a:t> deve resultar 0, porque </a:t>
            </a:r>
            <a:r>
              <a:rPr lang="pt-BR" sz="2400" dirty="0" err="1"/>
              <a:t>não</a:t>
            </a:r>
            <a:r>
              <a:rPr lang="pt-BR" sz="2400" dirty="0"/>
              <a:t> há </a:t>
            </a:r>
            <a:r>
              <a:rPr lang="pt-BR" sz="2400" dirty="0" err="1"/>
              <a:t>três</a:t>
            </a:r>
            <a:r>
              <a:rPr lang="pt-BR" sz="2400" dirty="0"/>
              <a:t> 1s adjacentes em lugar algum.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Uma entrada 11110000 deve resultar em </a:t>
            </a:r>
            <a:r>
              <a:rPr lang="pt-BR" sz="2400" dirty="0" err="1"/>
              <a:t>y</a:t>
            </a:r>
            <a:r>
              <a:rPr lang="pt-BR" sz="2400" dirty="0"/>
              <a:t> = 1, </a:t>
            </a:r>
            <a:r>
              <a:rPr lang="pt-BR" sz="2400" dirty="0" err="1"/>
              <a:t>ja</a:t>
            </a:r>
            <a:r>
              <a:rPr lang="pt-BR" sz="2400" dirty="0"/>
              <a:t>́ que a </a:t>
            </a:r>
            <a:r>
              <a:rPr lang="pt-BR" sz="2400" dirty="0" err="1"/>
              <a:t>presença</a:t>
            </a:r>
            <a:r>
              <a:rPr lang="pt-BR" sz="2400" dirty="0"/>
              <a:t> de mais de </a:t>
            </a:r>
            <a:r>
              <a:rPr lang="pt-BR" sz="2400" dirty="0" err="1"/>
              <a:t>três</a:t>
            </a:r>
            <a:r>
              <a:rPr lang="pt-BR" sz="2400" dirty="0"/>
              <a:t> 1s adjacentes também deve produzir 1 de </a:t>
            </a:r>
            <a:r>
              <a:rPr lang="pt-BR" sz="2400" dirty="0" err="1"/>
              <a:t>saída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Esse circuito é um exemplo extremamente simples de uma classe geral de circuitos conhecida como detectores de </a:t>
            </a:r>
            <a:r>
              <a:rPr lang="pt-BR" sz="2400" dirty="0" err="1"/>
              <a:t>padrões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Os detectores de </a:t>
            </a:r>
            <a:r>
              <a:rPr lang="pt-BR" sz="2400" dirty="0" err="1"/>
              <a:t>padrões</a:t>
            </a:r>
            <a:r>
              <a:rPr lang="pt-BR" sz="2400" dirty="0"/>
              <a:t> são largamente usados, por exemplo, no processamento de imagens para detectar coisas, como pessoas ou tanques, em uma imagem digitalizada de </a:t>
            </a:r>
            <a:r>
              <a:rPr lang="pt-BR" sz="2400" dirty="0" err="1"/>
              <a:t>vídeo</a:t>
            </a:r>
            <a:r>
              <a:rPr lang="pt-BR" sz="2400" dirty="0"/>
              <a:t>, ou para detectar falas </a:t>
            </a:r>
            <a:r>
              <a:rPr lang="pt-BR" sz="2400" dirty="0" err="1"/>
              <a:t>específicas</a:t>
            </a:r>
            <a:r>
              <a:rPr lang="pt-BR" sz="2400" dirty="0"/>
              <a:t> em uma sequência de </a:t>
            </a:r>
            <a:r>
              <a:rPr lang="pt-BR" sz="2400" dirty="0" err="1"/>
              <a:t>áudio</a:t>
            </a:r>
            <a:r>
              <a:rPr lang="pt-BR" sz="2400" dirty="0"/>
              <a:t> digitalizado.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16260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8" y="19456"/>
            <a:ext cx="7551149" cy="857251"/>
          </a:xfrm>
        </p:spPr>
        <p:txBody>
          <a:bodyPr>
            <a:noAutofit/>
          </a:bodyPr>
          <a:lstStyle/>
          <a:p>
            <a:r>
              <a:rPr lang="pt-BR" sz="2000" b="1" dirty="0"/>
              <a:t>EXEMPLO 2.24	Detector de um padrão composto por </a:t>
            </a:r>
            <a:r>
              <a:rPr lang="pt-BR" sz="2000" b="1" dirty="0" err="1"/>
              <a:t>três</a:t>
            </a:r>
            <a:r>
              <a:rPr lang="pt-BR" sz="2000" b="1" dirty="0"/>
              <a:t> 1s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7B3CB58-9549-C2D7-B4C2-2BB4CCB9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2" y="1229333"/>
            <a:ext cx="7772400" cy="34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346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0ECC415-9F94-EDCD-DED3-C2F54EB50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105121"/>
            <a:ext cx="7772400" cy="49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433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ATIVIDADE PRÁTICA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42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F9E1-1CB0-320F-154F-FADF3A2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/>
              </a:rPr>
              <a:t>Leitura Especifica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B8F2-B6B3-2647-98D7-5650DEF55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br>
              <a:rPr lang="pt-BR" sz="2200" dirty="0">
                <a:effectLst/>
              </a:rPr>
            </a:br>
            <a:r>
              <a:rPr lang="pt-BR" sz="2300" dirty="0">
                <a:effectLst/>
                <a:highlight>
                  <a:srgbClr val="FFFFFF"/>
                </a:highlight>
              </a:rPr>
              <a:t>VAHID, Frank. Sistemas Digitais: Projeto, </a:t>
            </a:r>
            <a:r>
              <a:rPr lang="pt-BR" sz="2300" dirty="0" err="1">
                <a:effectLst/>
                <a:highlight>
                  <a:srgbClr val="FFFFFF"/>
                </a:highlight>
              </a:rPr>
              <a:t>Otimização</a:t>
            </a:r>
            <a:r>
              <a:rPr lang="pt-BR" sz="2300" dirty="0">
                <a:effectLst/>
                <a:highlight>
                  <a:srgbClr val="FFFFFF"/>
                </a:highlight>
              </a:rPr>
              <a:t> e </a:t>
            </a:r>
            <a:r>
              <a:rPr lang="pt-BR" sz="2300" dirty="0" err="1">
                <a:effectLst/>
                <a:highlight>
                  <a:srgbClr val="FFFFFF"/>
                </a:highlight>
              </a:rPr>
              <a:t>HDLs</a:t>
            </a:r>
            <a:r>
              <a:rPr lang="pt-BR" sz="2300" dirty="0">
                <a:effectLst/>
                <a:highlight>
                  <a:srgbClr val="FFFFFF"/>
                </a:highlight>
              </a:rPr>
              <a:t> [BV:MB]. </a:t>
            </a:r>
          </a:p>
          <a:p>
            <a:pPr marL="0" indent="0" algn="ctr">
              <a:buNone/>
            </a:pPr>
            <a:r>
              <a:rPr lang="pt-BR" sz="2300" dirty="0">
                <a:effectLst/>
                <a:highlight>
                  <a:srgbClr val="FFFFFF"/>
                </a:highlight>
              </a:rPr>
              <a:t>Porto Alegre: Bookman, 2008.</a:t>
            </a:r>
          </a:p>
          <a:p>
            <a:pPr marL="0" indent="0" algn="ctr">
              <a:buNone/>
            </a:pPr>
            <a:r>
              <a:rPr lang="pt-BR" sz="2300" dirty="0">
                <a:highlight>
                  <a:srgbClr val="FFFFFF"/>
                </a:highlight>
              </a:rPr>
              <a:t>Disponível em:</a:t>
            </a:r>
            <a:br>
              <a:rPr lang="pt-BR" sz="2300" dirty="0">
                <a:effectLst/>
                <a:highlight>
                  <a:srgbClr val="FFFFFF"/>
                </a:highlight>
              </a:rPr>
            </a:br>
            <a:endParaRPr lang="pt-BR" sz="2300" dirty="0">
              <a:effectLst/>
            </a:endParaRPr>
          </a:p>
          <a:p>
            <a:pPr marL="0" indent="0" algn="ctr">
              <a:buNone/>
            </a:pPr>
            <a:r>
              <a:rPr lang="pt-BR" sz="2300" dirty="0">
                <a:effectLst/>
                <a:highlight>
                  <a:srgbClr val="FFFFFF"/>
                </a:highlight>
                <a:hlinkClick r:id="rId2"/>
              </a:rPr>
              <a:t>https://integrada.minhabiblioteca.com.br/#/books/9788577802371/cfi/0!/4/2@100:0.00</a:t>
            </a:r>
            <a:endParaRPr lang="pt-BR" sz="230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sz="1400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endParaRPr lang="pt-BR" sz="2200" dirty="0"/>
          </a:p>
          <a:p>
            <a:r>
              <a:rPr lang="pt-BR" sz="2200" b="1" dirty="0" err="1">
                <a:effectLst/>
              </a:rPr>
              <a:t>Capítulo</a:t>
            </a:r>
            <a:r>
              <a:rPr lang="pt-BR" sz="2200" b="1" dirty="0">
                <a:effectLst/>
              </a:rPr>
              <a:t> 2:</a:t>
            </a:r>
          </a:p>
          <a:p>
            <a:pPr marL="0" indent="0">
              <a:buNone/>
            </a:pPr>
            <a:r>
              <a:rPr lang="pt-BR" sz="2200" b="1" dirty="0"/>
              <a:t>Seção 2.7 (páginas 82 à 88)</a:t>
            </a:r>
            <a:endParaRPr lang="pt-BR" sz="2200" b="1" dirty="0">
              <a:effectLst/>
            </a:endParaRPr>
          </a:p>
          <a:p>
            <a:pPr marL="0" indent="0">
              <a:buNone/>
            </a:pPr>
            <a:endParaRPr lang="pt-BR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338587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ATIVIDADE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sz="9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9600" b="1" dirty="0">
                <a:solidFill>
                  <a:schemeClr val="tx1"/>
                </a:solidFill>
              </a:rPr>
              <a:t>Fazer o EXEMPLO 2.25 - Contador de </a:t>
            </a:r>
            <a:r>
              <a:rPr lang="pt-BR" sz="9600" b="1" dirty="0" err="1">
                <a:solidFill>
                  <a:schemeClr val="tx1"/>
                </a:solidFill>
              </a:rPr>
              <a:t>número</a:t>
            </a:r>
            <a:r>
              <a:rPr lang="pt-BR" sz="9600" b="1" dirty="0">
                <a:solidFill>
                  <a:schemeClr val="tx1"/>
                </a:solidFill>
              </a:rPr>
              <a:t> de 1s.</a:t>
            </a:r>
          </a:p>
          <a:p>
            <a:pPr marL="0" indent="0" algn="ctr">
              <a:buNone/>
            </a:pPr>
            <a:endParaRPr lang="pt-BR" sz="9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9600" dirty="0">
                <a:solidFill>
                  <a:schemeClr val="tx1"/>
                </a:solidFill>
              </a:rPr>
              <a:t>Disponível na página 83 do livro de leitura especifica.</a:t>
            </a:r>
          </a:p>
          <a:p>
            <a:pPr marL="0" indent="0" algn="ctr">
              <a:buNone/>
            </a:pPr>
            <a:endParaRPr lang="pt-BR" sz="9600" b="1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pt-BR" sz="9600" b="1" dirty="0">
                <a:effectLst/>
                <a:highlight>
                  <a:srgbClr val="FFFFFF"/>
                </a:highlight>
              </a:rPr>
              <a:t>Essa atividade vai valer 1,0 ponto na nota da AV </a:t>
            </a:r>
          </a:p>
          <a:p>
            <a:pPr marL="0" indent="0" algn="ctr">
              <a:buNone/>
            </a:pPr>
            <a:endParaRPr lang="pt-BR" sz="9600" b="1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r>
              <a:rPr lang="pt-BR" sz="96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Deverá ser entregue via chat </a:t>
            </a:r>
            <a:r>
              <a:rPr lang="pt-BR" sz="9600" dirty="0">
                <a:solidFill>
                  <a:srgbClr val="FF0000"/>
                </a:solidFill>
                <a:highlight>
                  <a:srgbClr val="FFFFFF"/>
                </a:highlight>
              </a:rPr>
              <a:t>Teams até o dia 21/03/2024</a:t>
            </a:r>
            <a:endParaRPr lang="pt-BR" sz="960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endParaRPr lang="pt-BR" sz="2800" b="1" dirty="0">
              <a:effectLst/>
            </a:endParaRPr>
          </a:p>
          <a:p>
            <a:pPr marL="0" indent="0" algn="ctr">
              <a:buNone/>
            </a:pPr>
            <a:endParaRPr lang="pt-BR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pt-BR" sz="2000" b="1" dirty="0">
              <a:effectLst/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pt-BR" b="1" dirty="0">
              <a:effectLst/>
            </a:endParaRPr>
          </a:p>
          <a:p>
            <a:pPr marL="0" indent="0">
              <a:buNone/>
            </a:pPr>
            <a:br>
              <a:rPr lang="pt-BR" sz="1800" dirty="0">
                <a:effectLst/>
                <a:latin typeface="TimesNewRomanPSMT"/>
              </a:rPr>
            </a:b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226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dirty="0">
                <a:solidFill>
                  <a:schemeClr val="bg1"/>
                </a:solidFill>
              </a:rPr>
              <a:t>Á</a:t>
            </a: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LGEBRA BOOLEANA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3288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5EBA-898C-99D7-A565-0C805789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FE931-58E4-866B-DC55-ABAD36995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>
                <a:effectLst/>
              </a:rPr>
              <a:t>FLOYD, </a:t>
            </a:r>
            <a:r>
              <a:rPr lang="pt-BR" sz="1200" dirty="0" err="1">
                <a:effectLst/>
              </a:rPr>
              <a:t>THomas</a:t>
            </a:r>
            <a:r>
              <a:rPr lang="pt-BR" sz="1200" dirty="0">
                <a:effectLst/>
              </a:rPr>
              <a:t> L. </a:t>
            </a:r>
            <a:r>
              <a:rPr lang="pt-BR" sz="1200" b="1" dirty="0">
                <a:effectLst/>
              </a:rPr>
              <a:t>Sistemas Digitais: Fundamentos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9 ed. Porto Alegre: Bookman, 2007.</a:t>
            </a:r>
            <a:br>
              <a:rPr lang="pt-BR" sz="1200" dirty="0">
                <a:effectLst/>
              </a:rPr>
            </a:b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/#/books/9788577801077/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VAHID, Frank. </a:t>
            </a:r>
            <a:r>
              <a:rPr lang="pt-BR" sz="1200" b="1" dirty="0">
                <a:effectLst/>
              </a:rPr>
              <a:t>Sistemas Digitais: Projeto, </a:t>
            </a:r>
            <a:r>
              <a:rPr lang="pt-BR" sz="1200" b="1" dirty="0" err="1">
                <a:effectLst/>
              </a:rPr>
              <a:t>Otimização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HDLs</a:t>
            </a:r>
            <a:r>
              <a:rPr lang="pt-BR" sz="1200" dirty="0">
                <a:effectLst/>
              </a:rPr>
              <a:t>. Porto Alegre: Bookman, 2008.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/#/books/9788577802371/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WIDMER, Neal S. </a:t>
            </a:r>
            <a:r>
              <a:rPr lang="pt-BR" sz="1200" b="1" dirty="0">
                <a:effectLst/>
              </a:rPr>
              <a:t>Sistemas digitais: </a:t>
            </a:r>
            <a:r>
              <a:rPr lang="pt-BR" sz="1200" b="1" dirty="0" err="1">
                <a:effectLst/>
              </a:rPr>
              <a:t>princípios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12 ed.. São Paulo: Pearson, 2018.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plataforma.bvirtual.com.br</a:t>
            </a:r>
            <a:r>
              <a:rPr lang="pt-BR" sz="1200" dirty="0">
                <a:effectLst/>
              </a:rPr>
              <a:t>/Acervo/</a:t>
            </a:r>
            <a:r>
              <a:rPr lang="pt-BR" sz="1200" dirty="0" err="1">
                <a:effectLst/>
              </a:rPr>
              <a:t>Publicacao</a:t>
            </a:r>
            <a:r>
              <a:rPr lang="pt-BR" sz="1200" dirty="0">
                <a:effectLst/>
              </a:rPr>
              <a:t>/168497 </a:t>
            </a:r>
          </a:p>
        </p:txBody>
      </p:sp>
    </p:spTree>
    <p:extLst>
      <p:ext uri="{BB962C8B-B14F-4D97-AF65-F5344CB8AC3E}">
        <p14:creationId xmlns:p14="http://schemas.microsoft.com/office/powerpoint/2010/main" val="290017478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40BA-E328-7413-6BD9-A9F701A5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08CC4-93EA-94D2-CD20-0AAAEE554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As portas </a:t>
            </a:r>
            <a:r>
              <a:rPr lang="pt-BR" dirty="0" err="1"/>
              <a:t>lógicas</a:t>
            </a:r>
            <a:r>
              <a:rPr lang="pt-BR" dirty="0"/>
              <a:t> são </a:t>
            </a:r>
            <a:r>
              <a:rPr lang="pt-BR" dirty="0" err="1"/>
              <a:t>úteis</a:t>
            </a:r>
            <a:r>
              <a:rPr lang="pt-BR" dirty="0"/>
              <a:t> para implementar circuitos, mas as equações são melhores para manipular esses circuitos.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ferramentas </a:t>
            </a:r>
            <a:r>
              <a:rPr lang="pt-BR" dirty="0" err="1"/>
              <a:t>algébricas</a:t>
            </a:r>
            <a:r>
              <a:rPr lang="pt-BR" dirty="0"/>
              <a:t> da </a:t>
            </a:r>
            <a:r>
              <a:rPr lang="pt-BR" dirty="0" err="1"/>
              <a:t>álgebra</a:t>
            </a:r>
            <a:r>
              <a:rPr lang="pt-BR" dirty="0"/>
              <a:t> booleana permitem-nos manipular as equações booleanas de modo que podemos fazer coisas tais como </a:t>
            </a:r>
            <a:r>
              <a:rPr lang="pt-BR" b="1" dirty="0"/>
              <a:t>simplificar as equações</a:t>
            </a:r>
            <a:r>
              <a:rPr lang="pt-BR" dirty="0"/>
              <a:t>, </a:t>
            </a:r>
            <a:r>
              <a:rPr lang="pt-BR" b="1" dirty="0"/>
              <a:t>verificar se duas equações são equivalentes, encontrar a inversa de uma equação, demonstrar as propriedades das equações,</a:t>
            </a:r>
            <a:r>
              <a:rPr lang="pt-BR" dirty="0"/>
              <a:t> etc.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uma equação booleana, consistindo em </a:t>
            </a:r>
            <a:r>
              <a:rPr lang="pt-BR" dirty="0" err="1"/>
              <a:t>operações</a:t>
            </a:r>
            <a:r>
              <a:rPr lang="pt-BR" dirty="0"/>
              <a:t> AND, OR e NOT, pode ser facilmente transformada em um circuito de portas AND, OR e NOT, pode-se considerar a </a:t>
            </a:r>
            <a:r>
              <a:rPr lang="pt-BR" dirty="0" err="1"/>
              <a:t>manipulação</a:t>
            </a:r>
            <a:r>
              <a:rPr lang="pt-BR" dirty="0"/>
              <a:t> das equações booleanas como sendo uma </a:t>
            </a:r>
            <a:r>
              <a:rPr lang="pt-BR" dirty="0" err="1"/>
              <a:t>manipulação</a:t>
            </a:r>
            <a:r>
              <a:rPr lang="pt-BR" dirty="0"/>
              <a:t> de circuitos digitais.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455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40BA-E328-7413-6BD9-A9F701A5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08CC4-93EA-94D2-CD20-0AAAEE554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 err="1"/>
              <a:t>Notação</a:t>
            </a:r>
            <a:r>
              <a:rPr lang="pt-BR" dirty="0"/>
              <a:t> e terminologia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Operadores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Escrever os operadores AND, OR e NOT nas equações é </a:t>
            </a:r>
            <a:r>
              <a:rPr lang="pt-BR" dirty="0" err="1"/>
              <a:t>incômodo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Assim, a </a:t>
            </a:r>
            <a:r>
              <a:rPr lang="pt-BR" dirty="0" err="1"/>
              <a:t>álgebra</a:t>
            </a:r>
            <a:r>
              <a:rPr lang="pt-BR" dirty="0"/>
              <a:t> booleana usa uma </a:t>
            </a:r>
            <a:r>
              <a:rPr lang="pt-BR" dirty="0" err="1"/>
              <a:t>notação</a:t>
            </a:r>
            <a:r>
              <a:rPr lang="pt-BR" dirty="0"/>
              <a:t> mais simples para esses operadores: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4558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40BA-E328-7413-6BD9-A9F701A5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ÁLGEBRA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08CC4-93EA-94D2-CD20-0AAAEE554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/>
              <a:t>“</a:t>
            </a:r>
            <a:r>
              <a:rPr lang="pt-BR" sz="1600" b="1" dirty="0"/>
              <a:t>NOT(a)</a:t>
            </a:r>
            <a:r>
              <a:rPr lang="pt-BR" sz="1600" dirty="0"/>
              <a:t>” é escrito tipicamente como </a:t>
            </a:r>
            <a:r>
              <a:rPr lang="pt-BR" sz="1600" b="1" dirty="0"/>
              <a:t>a’. </a:t>
            </a:r>
            <a:r>
              <a:rPr lang="pt-BR" sz="1600" dirty="0"/>
              <a:t>Usaremos </a:t>
            </a:r>
            <a:r>
              <a:rPr lang="pt-BR" sz="1600" b="1" dirty="0"/>
              <a:t>a'</a:t>
            </a:r>
            <a:r>
              <a:rPr lang="pt-BR" sz="1600" dirty="0"/>
              <a:t> que é lido como “</a:t>
            </a:r>
            <a:r>
              <a:rPr lang="pt-BR" sz="1600" b="1" dirty="0"/>
              <a:t>a linha</a:t>
            </a:r>
            <a:r>
              <a:rPr lang="pt-BR" sz="1600" dirty="0"/>
              <a:t>”. O termo </a:t>
            </a:r>
            <a:r>
              <a:rPr lang="pt-BR" sz="1600" b="1" dirty="0"/>
              <a:t>a'</a:t>
            </a:r>
            <a:r>
              <a:rPr lang="pt-BR" sz="1600" dirty="0"/>
              <a:t> é também conhecido como o </a:t>
            </a:r>
            <a:r>
              <a:rPr lang="pt-BR" sz="1600" dirty="0">
                <a:solidFill>
                  <a:srgbClr val="FF0000"/>
                </a:solidFill>
              </a:rPr>
              <a:t>complemento de a</a:t>
            </a:r>
            <a:r>
              <a:rPr lang="pt-BR" sz="1600" dirty="0"/>
              <a:t>, ou o </a:t>
            </a:r>
            <a:r>
              <a:rPr lang="pt-BR" sz="1600" dirty="0">
                <a:solidFill>
                  <a:srgbClr val="FF0000"/>
                </a:solidFill>
              </a:rPr>
              <a:t>inverso de a</a:t>
            </a:r>
            <a:r>
              <a:rPr lang="pt-BR" sz="1600" dirty="0"/>
              <a:t>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“</a:t>
            </a:r>
            <a:r>
              <a:rPr lang="pt-BR" sz="1600" b="1" dirty="0"/>
              <a:t>a OR </a:t>
            </a:r>
            <a:r>
              <a:rPr lang="pt-BR" sz="1600" b="1" dirty="0" err="1"/>
              <a:t>b</a:t>
            </a:r>
            <a:r>
              <a:rPr lang="pt-BR" sz="1600" dirty="0"/>
              <a:t>” é escrito tipicamente como “</a:t>
            </a:r>
            <a:r>
              <a:rPr lang="pt-BR" sz="1600" b="1" dirty="0"/>
              <a:t>a + </a:t>
            </a:r>
            <a:r>
              <a:rPr lang="pt-BR" sz="1600" b="1" dirty="0" err="1"/>
              <a:t>b</a:t>
            </a:r>
            <a:r>
              <a:rPr lang="pt-BR" sz="1600" dirty="0"/>
              <a:t>”, com a </a:t>
            </a:r>
            <a:r>
              <a:rPr lang="pt-BR" sz="1600" dirty="0" err="1"/>
              <a:t>intenção</a:t>
            </a:r>
            <a:r>
              <a:rPr lang="pt-BR" sz="1600" dirty="0"/>
              <a:t> </a:t>
            </a:r>
            <a:r>
              <a:rPr lang="pt-BR" sz="1600" dirty="0" err="1"/>
              <a:t>específica</a:t>
            </a:r>
            <a:r>
              <a:rPr lang="pt-BR" sz="1600" dirty="0"/>
              <a:t> de ser semelhante ao operador de </a:t>
            </a:r>
            <a:r>
              <a:rPr lang="pt-BR" sz="1600" dirty="0" err="1"/>
              <a:t>adição</a:t>
            </a:r>
            <a:r>
              <a:rPr lang="pt-BR" sz="1600" dirty="0"/>
              <a:t> da </a:t>
            </a:r>
            <a:r>
              <a:rPr lang="pt-BR" sz="1600" dirty="0" err="1"/>
              <a:t>álgebra</a:t>
            </a:r>
            <a:r>
              <a:rPr lang="pt-BR" sz="1600" dirty="0"/>
              <a:t> comum. A </a:t>
            </a:r>
            <a:r>
              <a:rPr lang="pt-BR" sz="1600" dirty="0" err="1"/>
              <a:t>expressão</a:t>
            </a:r>
            <a:r>
              <a:rPr lang="pt-BR" sz="1600" dirty="0"/>
              <a:t> “</a:t>
            </a:r>
            <a:r>
              <a:rPr lang="pt-BR" sz="1600" b="1" dirty="0"/>
              <a:t>a + </a:t>
            </a:r>
            <a:r>
              <a:rPr lang="pt-BR" sz="1600" b="1" dirty="0" err="1"/>
              <a:t>b</a:t>
            </a:r>
            <a:r>
              <a:rPr lang="pt-BR" sz="1600" dirty="0"/>
              <a:t>” é </a:t>
            </a:r>
            <a:r>
              <a:rPr lang="pt-BR" sz="1600" dirty="0" err="1"/>
              <a:t>então</a:t>
            </a:r>
            <a:r>
              <a:rPr lang="pt-BR" sz="1600" dirty="0"/>
              <a:t> referida como a </a:t>
            </a:r>
            <a:r>
              <a:rPr lang="pt-BR" sz="1600" dirty="0">
                <a:solidFill>
                  <a:srgbClr val="FF0000"/>
                </a:solidFill>
              </a:rPr>
              <a:t>soma de a e b</a:t>
            </a:r>
            <a:r>
              <a:rPr lang="pt-BR" sz="1600" dirty="0"/>
              <a:t>. A </a:t>
            </a:r>
            <a:r>
              <a:rPr lang="pt-BR" sz="1600" dirty="0" err="1"/>
              <a:t>expressão</a:t>
            </a:r>
            <a:r>
              <a:rPr lang="pt-BR" sz="1600" dirty="0"/>
              <a:t> “</a:t>
            </a:r>
            <a:r>
              <a:rPr lang="pt-BR" sz="1600" b="1" dirty="0"/>
              <a:t>a + </a:t>
            </a:r>
            <a:r>
              <a:rPr lang="pt-BR" sz="1600" b="1" dirty="0" err="1"/>
              <a:t>b</a:t>
            </a:r>
            <a:r>
              <a:rPr lang="pt-BR" sz="1600" dirty="0"/>
              <a:t>” </a:t>
            </a:r>
            <a:r>
              <a:rPr lang="pt-BR" sz="1600" dirty="0">
                <a:solidFill>
                  <a:srgbClr val="FF0000"/>
                </a:solidFill>
              </a:rPr>
              <a:t>é lida usualmente como “a ou </a:t>
            </a:r>
            <a:r>
              <a:rPr lang="pt-BR" sz="1600" dirty="0" err="1">
                <a:solidFill>
                  <a:srgbClr val="FF0000"/>
                </a:solidFill>
              </a:rPr>
              <a:t>b</a:t>
            </a:r>
            <a:r>
              <a:rPr lang="pt-BR" sz="1600" dirty="0">
                <a:solidFill>
                  <a:srgbClr val="FF0000"/>
                </a:solidFill>
              </a:rPr>
              <a:t>”.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“</a:t>
            </a:r>
            <a:r>
              <a:rPr lang="pt-BR" sz="1600" b="1" dirty="0"/>
              <a:t>a AND </a:t>
            </a:r>
            <a:r>
              <a:rPr lang="pt-BR" sz="1600" b="1" dirty="0" err="1"/>
              <a:t>b</a:t>
            </a:r>
            <a:r>
              <a:rPr lang="pt-BR" sz="1600" dirty="0"/>
              <a:t>” é escrito tipicamente como “</a:t>
            </a:r>
            <a:r>
              <a:rPr lang="pt-BR" sz="1600" b="1" dirty="0"/>
              <a:t>a </a:t>
            </a:r>
            <a:r>
              <a:rPr lang="pt-BR" sz="1600" b="1" dirty="0" err="1"/>
              <a:t>b</a:t>
            </a:r>
            <a:r>
              <a:rPr lang="pt-BR" sz="1600" dirty="0"/>
              <a:t>” ou “</a:t>
            </a:r>
            <a:r>
              <a:rPr lang="pt-BR" sz="1600" b="1" dirty="0"/>
              <a:t>a · </a:t>
            </a:r>
            <a:r>
              <a:rPr lang="pt-BR" sz="1600" b="1" dirty="0" err="1"/>
              <a:t>b</a:t>
            </a:r>
            <a:r>
              <a:rPr lang="pt-BR" sz="1600" dirty="0"/>
              <a:t>”, com a </a:t>
            </a:r>
            <a:r>
              <a:rPr lang="pt-BR" sz="1600" dirty="0" err="1"/>
              <a:t>intenção</a:t>
            </a:r>
            <a:r>
              <a:rPr lang="pt-BR" sz="1600" dirty="0"/>
              <a:t> </a:t>
            </a:r>
            <a:r>
              <a:rPr lang="pt-BR" sz="1600" dirty="0" err="1"/>
              <a:t>específica</a:t>
            </a:r>
            <a:r>
              <a:rPr lang="pt-BR" sz="1600" dirty="0"/>
              <a:t> de ser similar ao operador de </a:t>
            </a:r>
            <a:r>
              <a:rPr lang="pt-BR" sz="1600" dirty="0" err="1"/>
              <a:t>multiplicação</a:t>
            </a:r>
            <a:r>
              <a:rPr lang="pt-BR" sz="1600" dirty="0"/>
              <a:t> da </a:t>
            </a:r>
            <a:r>
              <a:rPr lang="pt-BR" sz="1600" dirty="0" err="1"/>
              <a:t>álgebra</a:t>
            </a:r>
            <a:r>
              <a:rPr lang="pt-BR" sz="1600" dirty="0"/>
              <a:t> comum e é referido mesmo como o </a:t>
            </a:r>
            <a:r>
              <a:rPr lang="pt-BR" sz="1600" dirty="0">
                <a:solidFill>
                  <a:srgbClr val="FF0000"/>
                </a:solidFill>
              </a:rPr>
              <a:t>produto de a e b</a:t>
            </a:r>
            <a:r>
              <a:rPr lang="pt-BR" sz="1600" dirty="0"/>
              <a:t>. Como na </a:t>
            </a:r>
            <a:r>
              <a:rPr lang="pt-BR" sz="1600" dirty="0" err="1"/>
              <a:t>álgebra</a:t>
            </a:r>
            <a:r>
              <a:rPr lang="pt-BR" sz="1600" dirty="0"/>
              <a:t> comum, podemos mesmo escrever “</a:t>
            </a:r>
            <a:r>
              <a:rPr lang="pt-BR" sz="1600" b="1" dirty="0" err="1"/>
              <a:t>ab</a:t>
            </a:r>
            <a:r>
              <a:rPr lang="pt-BR" sz="1600" dirty="0"/>
              <a:t>” como sendo o produto de a e </a:t>
            </a:r>
            <a:r>
              <a:rPr lang="pt-BR" sz="1600" dirty="0" err="1"/>
              <a:t>b</a:t>
            </a:r>
            <a:r>
              <a:rPr lang="pt-BR" sz="1600" dirty="0"/>
              <a:t>, </a:t>
            </a:r>
            <a:r>
              <a:rPr lang="pt-BR" sz="1600" dirty="0">
                <a:solidFill>
                  <a:srgbClr val="FF0000"/>
                </a:solidFill>
              </a:rPr>
              <a:t>desde que fique claro que a e </a:t>
            </a:r>
            <a:r>
              <a:rPr lang="pt-BR" sz="1600" dirty="0" err="1">
                <a:solidFill>
                  <a:srgbClr val="FF0000"/>
                </a:solidFill>
              </a:rPr>
              <a:t>b</a:t>
            </a:r>
            <a:r>
              <a:rPr lang="pt-BR" sz="1600" dirty="0">
                <a:solidFill>
                  <a:srgbClr val="FF0000"/>
                </a:solidFill>
              </a:rPr>
              <a:t> são variáveis separadas</a:t>
            </a:r>
            <a:r>
              <a:rPr lang="pt-BR" sz="1600" dirty="0"/>
              <a:t>. A </a:t>
            </a:r>
            <a:r>
              <a:rPr lang="pt-BR" sz="1600" dirty="0" err="1"/>
              <a:t>expressão</a:t>
            </a:r>
            <a:r>
              <a:rPr lang="pt-BR" sz="1600" dirty="0"/>
              <a:t> “</a:t>
            </a:r>
            <a:r>
              <a:rPr lang="pt-BR" sz="1600" b="1" dirty="0"/>
              <a:t>a * </a:t>
            </a:r>
            <a:r>
              <a:rPr lang="pt-BR" sz="1600" b="1" dirty="0" err="1"/>
              <a:t>b</a:t>
            </a:r>
            <a:r>
              <a:rPr lang="pt-BR" sz="1600" dirty="0"/>
              <a:t>” </a:t>
            </a:r>
            <a:r>
              <a:rPr lang="pt-BR" sz="1600" dirty="0">
                <a:solidFill>
                  <a:srgbClr val="FF0000"/>
                </a:solidFill>
              </a:rPr>
              <a:t>é lida usualmente como </a:t>
            </a:r>
            <a:r>
              <a:rPr lang="pt-BR" sz="1600" dirty="0"/>
              <a:t>“</a:t>
            </a:r>
            <a:r>
              <a:rPr lang="pt-BR" sz="1600" b="1" dirty="0"/>
              <a:t>a e </a:t>
            </a:r>
            <a:r>
              <a:rPr lang="pt-BR" sz="1600" b="1" dirty="0" err="1"/>
              <a:t>b</a:t>
            </a:r>
            <a:r>
              <a:rPr lang="pt-BR" sz="1600" dirty="0"/>
              <a:t>” ou simplesmente “</a:t>
            </a:r>
            <a:r>
              <a:rPr lang="pt-BR" sz="1600" b="1" dirty="0" err="1"/>
              <a:t>ab</a:t>
            </a:r>
            <a:r>
              <a:rPr lang="pt-BR" sz="16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1533176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3181A-9F8E-69B9-15C5-AECF775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EXEMPLO - Lendo equações booleanas</a:t>
            </a:r>
          </a:p>
        </p:txBody>
      </p:sp>
      <p:pic>
        <p:nvPicPr>
          <p:cNvPr id="7" name="Imagem 6" descr="Texto, Carta&#10;&#10;Descrição gerada automaticamente">
            <a:extLst>
              <a:ext uri="{FF2B5EF4-FFF2-40B4-BE49-F238E27FC236}">
                <a16:creationId xmlns:a16="http://schemas.microsoft.com/office/drawing/2014/main" id="{AEA89888-1074-63BD-742F-116E7C29E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9" y="1194308"/>
            <a:ext cx="7999763" cy="27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dirty="0">
                <a:solidFill>
                  <a:schemeClr val="bg1"/>
                </a:solidFill>
              </a:rPr>
              <a:t>REPRESENTAÇÕES DE FUNÇÕES BOOLEANAS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967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21-EDB6-413A-DE78-1E79003F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REPRESENTAÇÕES DE FUNÇÕES BOOLEANAS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370D-3F61-B441-AA88-5707D6ED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400" dirty="0"/>
              <a:t>Uma </a:t>
            </a:r>
            <a:r>
              <a:rPr lang="pt-BR" sz="2400" dirty="0" err="1"/>
              <a:t>função</a:t>
            </a:r>
            <a:r>
              <a:rPr lang="pt-BR" sz="2400" dirty="0"/>
              <a:t> booleana é um mapeamento de cada uma das </a:t>
            </a:r>
            <a:r>
              <a:rPr lang="pt-BR" sz="2400" dirty="0" err="1"/>
              <a:t>combinações</a:t>
            </a:r>
            <a:r>
              <a:rPr lang="pt-BR" sz="2400" dirty="0"/>
              <a:t> </a:t>
            </a:r>
            <a:r>
              <a:rPr lang="pt-BR" sz="2400" dirty="0" err="1"/>
              <a:t>possíveis</a:t>
            </a:r>
            <a:r>
              <a:rPr lang="pt-BR" sz="2400" dirty="0"/>
              <a:t> de </a:t>
            </a:r>
            <a:r>
              <a:rPr lang="pt-BR" sz="2400" b="1" dirty="0"/>
              <a:t>valores das variáveis da </a:t>
            </a:r>
            <a:r>
              <a:rPr lang="pt-BR" sz="2400" b="1" dirty="0" err="1"/>
              <a:t>função</a:t>
            </a:r>
            <a:r>
              <a:rPr lang="pt-BR" sz="2400" b="1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(as entradas) para ou 0 ou 1 (a </a:t>
            </a:r>
            <a:r>
              <a:rPr lang="pt-BR" sz="2400" dirty="0" err="1">
                <a:solidFill>
                  <a:srgbClr val="FF0000"/>
                </a:solidFill>
              </a:rPr>
              <a:t>saída</a:t>
            </a:r>
            <a:r>
              <a:rPr lang="pt-BR" sz="2400" dirty="0">
                <a:solidFill>
                  <a:srgbClr val="FF0000"/>
                </a:solidFill>
              </a:rPr>
              <a:t>)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 exemplo de uma </a:t>
            </a:r>
            <a:r>
              <a:rPr lang="pt-BR" sz="2400" dirty="0" err="1"/>
              <a:t>função</a:t>
            </a:r>
            <a:r>
              <a:rPr lang="pt-BR" sz="2400" dirty="0"/>
              <a:t> booleana descrita em </a:t>
            </a:r>
            <a:r>
              <a:rPr lang="pt-BR" sz="2400" dirty="0" err="1"/>
              <a:t>português</a:t>
            </a:r>
            <a:r>
              <a:rPr lang="pt-BR" sz="2400" dirty="0"/>
              <a:t> comum </a:t>
            </a:r>
            <a:r>
              <a:rPr lang="pt-BR" sz="2400" b="1" dirty="0"/>
              <a:t>é uma </a:t>
            </a:r>
            <a:r>
              <a:rPr lang="pt-BR" sz="2400" b="1" dirty="0" err="1"/>
              <a:t>função</a:t>
            </a:r>
            <a:r>
              <a:rPr lang="pt-BR" sz="2400" b="1" dirty="0"/>
              <a:t> </a:t>
            </a:r>
            <a:r>
              <a:rPr lang="pt-BR" sz="2400" b="1" dirty="0" err="1"/>
              <a:t>F</a:t>
            </a:r>
            <a:r>
              <a:rPr lang="pt-BR" sz="2400" b="1" dirty="0"/>
              <a:t> das variáveis a e </a:t>
            </a:r>
            <a:r>
              <a:rPr lang="pt-BR" sz="2400" b="1" dirty="0" err="1"/>
              <a:t>b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tais que a </a:t>
            </a:r>
            <a:r>
              <a:rPr lang="pt-BR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função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 dá como </a:t>
            </a:r>
            <a:r>
              <a:rPr lang="pt-BR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saída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 1 quando a é 0 e </a:t>
            </a:r>
            <a:r>
              <a:rPr lang="pt-BR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 é 0, ou quando a é 0 e </a:t>
            </a:r>
            <a:r>
              <a:rPr lang="pt-BR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</a:rPr>
              <a:t> é 1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Há diversas outras </a:t>
            </a:r>
            <a:r>
              <a:rPr lang="pt-BR" sz="2400" dirty="0" err="1"/>
              <a:t>representações</a:t>
            </a:r>
            <a:r>
              <a:rPr lang="pt-BR" sz="2400" dirty="0"/>
              <a:t> melhores do que a </a:t>
            </a:r>
            <a:r>
              <a:rPr lang="pt-BR" sz="2400" dirty="0" err="1"/>
              <a:t>descrição</a:t>
            </a:r>
            <a:r>
              <a:rPr lang="pt-BR" sz="2400" dirty="0"/>
              <a:t> em </a:t>
            </a:r>
            <a:r>
              <a:rPr lang="pt-BR" sz="2400" dirty="0" err="1"/>
              <a:t>português</a:t>
            </a:r>
            <a:r>
              <a:rPr lang="pt-BR" sz="2400" dirty="0"/>
              <a:t> de uma </a:t>
            </a:r>
            <a:r>
              <a:rPr lang="pt-BR" sz="2400" dirty="0" err="1"/>
              <a:t>função</a:t>
            </a:r>
            <a:r>
              <a:rPr lang="pt-BR" sz="2400" dirty="0"/>
              <a:t> booleana, incluindo equações, circuitos e tabelas-verdade. </a:t>
            </a:r>
          </a:p>
        </p:txBody>
      </p:sp>
    </p:spTree>
    <p:extLst>
      <p:ext uri="{BB962C8B-B14F-4D97-AF65-F5344CB8AC3E}">
        <p14:creationId xmlns:p14="http://schemas.microsoft.com/office/powerpoint/2010/main" val="10172766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7a7fb6-9777-4377-b9e3-f237fe78fe78">
      <Terms xmlns="http://schemas.microsoft.com/office/infopath/2007/PartnerControls"/>
    </lcf76f155ced4ddcb4097134ff3c332f>
    <TaxCatchAll xmlns="93577d7a-5f02-4630-922e-f09338a9bce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B88B489F286B4B8BA54BD469AAE54D" ma:contentTypeVersion="12" ma:contentTypeDescription="Create a new document." ma:contentTypeScope="" ma:versionID="2fa2b5703684a7abfa9971d867560914">
  <xsd:schema xmlns:xsd="http://www.w3.org/2001/XMLSchema" xmlns:xs="http://www.w3.org/2001/XMLSchema" xmlns:p="http://schemas.microsoft.com/office/2006/metadata/properties" xmlns:ns2="797a7fb6-9777-4377-b9e3-f237fe78fe78" xmlns:ns3="93577d7a-5f02-4630-922e-f09338a9bce8" targetNamespace="http://schemas.microsoft.com/office/2006/metadata/properties" ma:root="true" ma:fieldsID="82ccf00364d3c55a91c119826507f4ae" ns2:_="" ns3:_="">
    <xsd:import namespace="797a7fb6-9777-4377-b9e3-f237fe78fe78"/>
    <xsd:import namespace="93577d7a-5f02-4630-922e-f09338a9b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a7fb6-9777-4377-b9e3-f237fe78f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7d7a-5f02-4630-922e-f09338a9bc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29f63cd-23af-4589-a3fe-b2dac90dd187}" ma:internalName="TaxCatchAll" ma:showField="CatchAllData" ma:web="93577d7a-5f02-4630-922e-f09338a9b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1E1128-CC94-4969-83CC-4B931ABFB8F0}"/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1952</Words>
  <Application>Microsoft Office PowerPoint</Application>
  <PresentationFormat>Apresentação na tela (16:9)</PresentationFormat>
  <Paragraphs>157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Office Theme</vt:lpstr>
      <vt:lpstr>Apresentação do PowerPoint</vt:lpstr>
      <vt:lpstr>Apresentação do PowerPoint</vt:lpstr>
      <vt:lpstr>Apresentação do PowerPoint</vt:lpstr>
      <vt:lpstr>ÁLGEBRA BOOLEANA</vt:lpstr>
      <vt:lpstr>ÁLGEBRA BOOLEANA</vt:lpstr>
      <vt:lpstr>ÁLGEBRA BOOLEANA</vt:lpstr>
      <vt:lpstr>EXEMPLO - Lendo equações booleanas</vt:lpstr>
      <vt:lpstr>Apresentação do PowerPoint</vt:lpstr>
      <vt:lpstr>REPRESENTAÇÕES DE FUNÇÕES BOOLEANAS</vt:lpstr>
      <vt:lpstr>REPRESENTAÇÕES DE FUNÇÕES BOOLEANAS</vt:lpstr>
      <vt:lpstr>REPRESENTAÇÕES DE FUNÇÕES BOOLEANAS</vt:lpstr>
      <vt:lpstr>Equações</vt:lpstr>
      <vt:lpstr>Equações</vt:lpstr>
      <vt:lpstr>Equações</vt:lpstr>
      <vt:lpstr>Circuitos</vt:lpstr>
      <vt:lpstr>Circuitos</vt:lpstr>
      <vt:lpstr>Tabela-verdade</vt:lpstr>
      <vt:lpstr>Tabela-verdade</vt:lpstr>
      <vt:lpstr>Tabela-verdade</vt:lpstr>
      <vt:lpstr>Apresentação do PowerPoint</vt:lpstr>
      <vt:lpstr>Apresentação do PowerPoint</vt:lpstr>
      <vt:lpstr>O PROCESSO DE PROJETO LÓGICO COMBINACIONAL</vt:lpstr>
      <vt:lpstr>EXEMPLO 2.24 Detector de um padrão composto por três 1s</vt:lpstr>
      <vt:lpstr>EXEMPLO 2.24 Detector de um padrão composto por três 1s</vt:lpstr>
      <vt:lpstr>EXEMPLO 2.24 Detector de um padrão composto por três 1s</vt:lpstr>
      <vt:lpstr>Apresentação do PowerPoint</vt:lpstr>
      <vt:lpstr>Apresentação do PowerPoint</vt:lpstr>
      <vt:lpstr>Leitura Especifica</vt:lpstr>
      <vt:lpstr>ATIVIDADE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Eduardo Tourinho</cp:lastModifiedBy>
  <cp:revision>154</cp:revision>
  <dcterms:modified xsi:type="dcterms:W3CDTF">2024-03-21T18:56:34Z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0x01010078B88B489F286B4B8BA54BD469AAE54D</vt:lpwstr>
  </property>
</Properties>
</file>