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5"/>
  </p:notesMasterIdLst>
  <p:sldIdLst>
    <p:sldId id="256" r:id="rId5"/>
    <p:sldId id="266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39" r:id="rId14"/>
    <p:sldId id="345" r:id="rId15"/>
    <p:sldId id="344" r:id="rId16"/>
    <p:sldId id="346" r:id="rId17"/>
    <p:sldId id="347" r:id="rId18"/>
    <p:sldId id="348" r:id="rId19"/>
    <p:sldId id="351" r:id="rId20"/>
    <p:sldId id="349" r:id="rId21"/>
    <p:sldId id="350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31" r:id="rId30"/>
    <p:sldId id="330" r:id="rId31"/>
    <p:sldId id="332" r:id="rId32"/>
    <p:sldId id="265" r:id="rId33"/>
    <p:sldId id="259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8"/>
    <p:restoredTop sz="94694"/>
  </p:normalViewPr>
  <p:slideViewPr>
    <p:cSldViewPr snapToGrid="0">
      <p:cViewPr varScale="1">
        <p:scale>
          <a:sx n="136" d="100"/>
          <a:sy n="136" d="100"/>
        </p:scale>
        <p:origin x="200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7" y="17442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6" y="874693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ada.minhabiblioteca.com.br/#/books/9788577802371/cfi/0!/4/2@100:0.00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111318" y="2353586"/>
            <a:ext cx="8895521" cy="26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ARA0387 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3500" b="1" dirty="0">
              <a:effectLst/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SISTEMAS DIGITAIS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4000" b="1" dirty="0">
              <a:solidFill>
                <a:schemeClr val="bg1"/>
              </a:solidFill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 </a:t>
            </a:r>
            <a:r>
              <a:rPr lang="pt-BR" sz="4000" b="1" dirty="0">
                <a:solidFill>
                  <a:srgbClr val="002060"/>
                </a:solidFill>
              </a:rPr>
              <a:t>AULA 04 – CONTEUDO 4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7" y="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Regras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92120-5BC6-D771-AC9D-893504EC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6" y="874513"/>
            <a:ext cx="7551149" cy="3394473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A Tabela 4–1 apresenta uma lista de 12 regras </a:t>
            </a:r>
            <a:r>
              <a:rPr lang="pt-BR" sz="1600" dirty="0" err="1"/>
              <a:t>básicas</a:t>
            </a:r>
            <a:r>
              <a:rPr lang="pt-BR" sz="1600" dirty="0"/>
              <a:t> </a:t>
            </a:r>
            <a:r>
              <a:rPr lang="pt-BR" sz="1600" dirty="0" err="1"/>
              <a:t>úteis</a:t>
            </a:r>
            <a:r>
              <a:rPr lang="pt-BR" sz="1600" dirty="0"/>
              <a:t> na </a:t>
            </a:r>
            <a:r>
              <a:rPr lang="pt-BR" sz="1600" dirty="0" err="1"/>
              <a:t>manipulação</a:t>
            </a:r>
            <a:r>
              <a:rPr lang="pt-BR" sz="1600" dirty="0"/>
              <a:t> e </a:t>
            </a:r>
            <a:r>
              <a:rPr lang="pt-BR" sz="1600" dirty="0" err="1"/>
              <a:t>simplificação</a:t>
            </a:r>
            <a:r>
              <a:rPr lang="pt-BR" sz="1600" dirty="0"/>
              <a:t> de </a:t>
            </a:r>
            <a:r>
              <a:rPr lang="pt-BR" sz="1600" dirty="0" err="1"/>
              <a:t>expressões</a:t>
            </a:r>
            <a:r>
              <a:rPr lang="pt-BR" sz="1600" dirty="0"/>
              <a:t> Booleanas.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As regras de 1 a 9 </a:t>
            </a:r>
            <a:r>
              <a:rPr lang="pt-BR" sz="1600" dirty="0" err="1"/>
              <a:t>serão</a:t>
            </a:r>
            <a:r>
              <a:rPr lang="pt-BR" sz="1600" dirty="0"/>
              <a:t> analisadas em termos de suas </a:t>
            </a:r>
            <a:r>
              <a:rPr lang="pt-BR" sz="1600" dirty="0" err="1"/>
              <a:t>aplicações</a:t>
            </a:r>
            <a:r>
              <a:rPr lang="pt-BR" sz="1600" dirty="0"/>
              <a:t> em portas </a:t>
            </a:r>
            <a:r>
              <a:rPr lang="pt-BR" sz="1600" dirty="0" err="1"/>
              <a:t>lógicas</a:t>
            </a:r>
            <a:r>
              <a:rPr lang="pt-BR" sz="1600" dirty="0"/>
              <a:t>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As regras de 10 a 12 </a:t>
            </a:r>
            <a:r>
              <a:rPr lang="pt-BR" sz="1600" dirty="0" err="1"/>
              <a:t>serão</a:t>
            </a:r>
            <a:r>
              <a:rPr lang="pt-BR" sz="1600" dirty="0"/>
              <a:t> obtidas em termos de regras mais simples e das leis discutidas anteriormente.</a:t>
            </a:r>
          </a:p>
          <a:p>
            <a:endParaRPr lang="pt-BR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EF31A10A-9FDD-2D14-C4FF-2B3A9F62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381" y="3034409"/>
            <a:ext cx="3667158" cy="21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024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Regras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A1C40F5-75D9-9B41-B0C5-C74C5EADD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84" y="874693"/>
            <a:ext cx="7110554" cy="41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416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Regras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B7A750E-9672-3FE4-5864-12471128C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66" y="997830"/>
            <a:ext cx="6717803" cy="41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5003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Regras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E818272-D4CE-361D-40E5-EA78A1D55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4" y="874693"/>
            <a:ext cx="6632182" cy="41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26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Regras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BBEDC24-4E2B-3F6D-2C19-68855FEFB537}"/>
              </a:ext>
            </a:extLst>
          </p:cNvPr>
          <p:cNvGrpSpPr/>
          <p:nvPr/>
        </p:nvGrpSpPr>
        <p:grpSpPr>
          <a:xfrm>
            <a:off x="694045" y="1178986"/>
            <a:ext cx="6951094" cy="3694672"/>
            <a:chOff x="364106" y="1763448"/>
            <a:chExt cx="6630583" cy="3467523"/>
          </a:xfrm>
        </p:grpSpPr>
        <p:pic>
          <p:nvPicPr>
            <p:cNvPr id="5" name="Imagem 4" descr="Interface gráfica do usuário&#10;&#10;Descrição gerada automaticamente">
              <a:extLst>
                <a:ext uri="{FF2B5EF4-FFF2-40B4-BE49-F238E27FC236}">
                  <a16:creationId xmlns:a16="http://schemas.microsoft.com/office/drawing/2014/main" id="{57BA55CB-8A46-2530-7274-A4DA4318C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0" y="1763448"/>
              <a:ext cx="6626389" cy="1751689"/>
            </a:xfrm>
            <a:prstGeom prst="rect">
              <a:avLst/>
            </a:prstGeom>
          </p:spPr>
        </p:pic>
        <p:pic>
          <p:nvPicPr>
            <p:cNvPr id="7" name="Imagem 6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D32C9186-9375-1B27-743F-6FFC805EE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106" y="3487185"/>
              <a:ext cx="6626389" cy="1743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66141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Regras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6C8CAA5-0ED8-9207-FF13-5095DAE62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" y="1418865"/>
            <a:ext cx="7772400" cy="27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68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Regras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pic>
        <p:nvPicPr>
          <p:cNvPr id="5" name="Imagem 4" descr="Interface gráfica do usuário, Tabela&#10;&#10;Descrição gerada automaticamente com confiança média">
            <a:extLst>
              <a:ext uri="{FF2B5EF4-FFF2-40B4-BE49-F238E27FC236}">
                <a16:creationId xmlns:a16="http://schemas.microsoft.com/office/drawing/2014/main" id="{220AD47D-51A5-B74D-2F7F-D5875111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1" y="970961"/>
            <a:ext cx="7072764" cy="40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584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Regras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58DF7BC-4192-8730-90C5-97C59557C471}"/>
              </a:ext>
            </a:extLst>
          </p:cNvPr>
          <p:cNvGrpSpPr/>
          <p:nvPr/>
        </p:nvGrpSpPr>
        <p:grpSpPr>
          <a:xfrm>
            <a:off x="1085720" y="917472"/>
            <a:ext cx="6163493" cy="4226028"/>
            <a:chOff x="642660" y="1112363"/>
            <a:chExt cx="7056790" cy="4923611"/>
          </a:xfrm>
        </p:grpSpPr>
        <p:pic>
          <p:nvPicPr>
            <p:cNvPr id="5" name="Imagem 4" descr="Texto&#10;&#10;Descrição gerada automaticamente">
              <a:extLst>
                <a:ext uri="{FF2B5EF4-FFF2-40B4-BE49-F238E27FC236}">
                  <a16:creationId xmlns:a16="http://schemas.microsoft.com/office/drawing/2014/main" id="{541B84CD-64FD-7720-D717-1AFF69C81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60" y="1112363"/>
              <a:ext cx="7056790" cy="2192294"/>
            </a:xfrm>
            <a:prstGeom prst="rect">
              <a:avLst/>
            </a:prstGeom>
          </p:spPr>
        </p:pic>
        <p:pic>
          <p:nvPicPr>
            <p:cNvPr id="7" name="Imagem 6" descr="Interface gráfica do usuário&#10;&#10;Descrição gerada automaticamente">
              <a:extLst>
                <a:ext uri="{FF2B5EF4-FFF2-40B4-BE49-F238E27FC236}">
                  <a16:creationId xmlns:a16="http://schemas.microsoft.com/office/drawing/2014/main" id="{7A8A4AAA-DB46-4586-B353-0A0B84205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60" y="3304657"/>
              <a:ext cx="7056790" cy="2731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12925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Regras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F5C86B2-C13A-297C-64CF-31E83B9C9A2B}"/>
              </a:ext>
            </a:extLst>
          </p:cNvPr>
          <p:cNvGrpSpPr/>
          <p:nvPr/>
        </p:nvGrpSpPr>
        <p:grpSpPr>
          <a:xfrm>
            <a:off x="1200464" y="871151"/>
            <a:ext cx="5785154" cy="4272349"/>
            <a:chOff x="758226" y="1136138"/>
            <a:chExt cx="5785154" cy="4272349"/>
          </a:xfrm>
        </p:grpSpPr>
        <p:pic>
          <p:nvPicPr>
            <p:cNvPr id="5" name="Imagem 4" descr="Texto&#10;&#10;Descrição gerada automaticamente">
              <a:extLst>
                <a:ext uri="{FF2B5EF4-FFF2-40B4-BE49-F238E27FC236}">
                  <a16:creationId xmlns:a16="http://schemas.microsoft.com/office/drawing/2014/main" id="{301DBC52-7DAC-D18B-0891-4EE40CF3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284" y="1136138"/>
              <a:ext cx="5775096" cy="2549367"/>
            </a:xfrm>
            <a:prstGeom prst="rect">
              <a:avLst/>
            </a:prstGeom>
          </p:spPr>
        </p:pic>
        <p:pic>
          <p:nvPicPr>
            <p:cNvPr id="7" name="Imagem 6" descr="Tabela&#10;&#10;Descrição gerada automaticamente">
              <a:extLst>
                <a:ext uri="{FF2B5EF4-FFF2-40B4-BE49-F238E27FC236}">
                  <a16:creationId xmlns:a16="http://schemas.microsoft.com/office/drawing/2014/main" id="{CAA32C89-9230-F687-1CD9-982A0098F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26" y="3685505"/>
              <a:ext cx="5779173" cy="1722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77382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TEOREMAS DE DEMORGAN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25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Semana 4: Tema ­ 2. ÁLGEBRA BOOLEANA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u="none" strike="noStrike" dirty="0">
              <a:solidFill>
                <a:schemeClr val="bg1"/>
              </a:solidFill>
              <a:effectLst/>
            </a:endParaRPr>
          </a:p>
          <a:p>
            <a:pPr marL="0" indent="0" hangingPunct="1"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2.1 TEOREMAS DA ÁLGEBRA BOOLEANA </a:t>
            </a:r>
          </a:p>
          <a:p>
            <a:pPr marL="0" indent="0" hangingPunct="1">
              <a:buFont typeface="Arial"/>
              <a:buNone/>
            </a:pPr>
            <a:endParaRPr lang="pt-BR" b="1" dirty="0"/>
          </a:p>
          <a:p>
            <a:pPr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0734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B68AC-54D3-DCB4-8FF9-928C72A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TEOREMAS DE DEMORGAN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2D857-2601-1DA9-506B-DA052F785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dirty="0"/>
              <a:t>Um dos teoremas de </a:t>
            </a:r>
            <a:r>
              <a:rPr lang="pt-BR" b="1" dirty="0" err="1"/>
              <a:t>DeMorgan</a:t>
            </a:r>
            <a:r>
              <a:rPr lang="pt-BR" dirty="0"/>
              <a:t> é:</a:t>
            </a:r>
          </a:p>
          <a:p>
            <a:pPr algn="just"/>
            <a:r>
              <a:rPr lang="pt-BR" dirty="0"/>
              <a:t>O complemento de um produto de variáveis é igual a soma dos complementos das variáveis.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Dizendo de outra forma,</a:t>
            </a:r>
          </a:p>
          <a:p>
            <a:pPr algn="just"/>
            <a:r>
              <a:rPr lang="pt-BR" dirty="0"/>
              <a:t>O complemento de duas ou mais variáveis submetidas a uma </a:t>
            </a:r>
            <a:r>
              <a:rPr lang="pt-BR" dirty="0" err="1"/>
              <a:t>operação</a:t>
            </a:r>
            <a:r>
              <a:rPr lang="pt-BR" dirty="0"/>
              <a:t> AND é equivalente a uma </a:t>
            </a:r>
            <a:r>
              <a:rPr lang="pt-BR" dirty="0" err="1"/>
              <a:t>operação</a:t>
            </a:r>
            <a:r>
              <a:rPr lang="pt-BR" dirty="0"/>
              <a:t> OR entre os complementos das variáveis individuais.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</a:t>
            </a:r>
            <a:r>
              <a:rPr lang="pt-BR" dirty="0" err="1"/>
              <a:t>fórmula</a:t>
            </a:r>
            <a:r>
              <a:rPr lang="pt-BR" dirty="0"/>
              <a:t> que expressa esse teorema para duas variáveis é: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F8AB32-5E82-CFC2-1C91-BE52A5B6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16" y="4268807"/>
            <a:ext cx="1829888" cy="5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1594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B68AC-54D3-DCB4-8FF9-928C72A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TEOREMAS DE DEMORGAN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2D857-2601-1DA9-506B-DA052F785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dirty="0"/>
              <a:t>O segundo teorema de </a:t>
            </a:r>
            <a:r>
              <a:rPr lang="pt-BR" b="1" dirty="0" err="1"/>
              <a:t>DeMorgan</a:t>
            </a:r>
            <a:r>
              <a:rPr lang="pt-BR" dirty="0"/>
              <a:t> é expresso da seguinte forma:</a:t>
            </a:r>
          </a:p>
          <a:p>
            <a:pPr algn="just"/>
            <a:r>
              <a:rPr lang="pt-BR" dirty="0"/>
              <a:t>O complemento de uma soma de variáveis é igual ao produto do complemento das variáveis.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Dizendo de outra forma,</a:t>
            </a:r>
          </a:p>
          <a:p>
            <a:pPr algn="just"/>
            <a:r>
              <a:rPr lang="pt-BR" dirty="0"/>
              <a:t>O complemento de duas ou mais variáveis submetidas a uma </a:t>
            </a:r>
            <a:r>
              <a:rPr lang="pt-BR" dirty="0" err="1"/>
              <a:t>operação</a:t>
            </a:r>
            <a:r>
              <a:rPr lang="pt-BR" dirty="0"/>
              <a:t> OR é equivalente a uma </a:t>
            </a:r>
            <a:r>
              <a:rPr lang="pt-BR" dirty="0" err="1"/>
              <a:t>operação</a:t>
            </a:r>
            <a:r>
              <a:rPr lang="pt-BR" dirty="0"/>
              <a:t> AND entre os complementos das variáveis individuais.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fórmula</a:t>
            </a:r>
            <a:r>
              <a:rPr lang="pt-BR" dirty="0"/>
              <a:t> para a </a:t>
            </a:r>
            <a:r>
              <a:rPr lang="pt-BR" dirty="0" err="1"/>
              <a:t>expressão</a:t>
            </a:r>
            <a:r>
              <a:rPr lang="pt-BR" dirty="0"/>
              <a:t> desse teorema para duas variáveis é: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6590C-66AE-8226-1729-1157446C3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57" y="4268807"/>
            <a:ext cx="1708606" cy="6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6395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B68AC-54D3-DCB4-8FF9-928C72A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TEOREMAS DE DEMORGAN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2D857-2601-1DA9-506B-DA052F785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400" dirty="0"/>
              <a:t>A Figura 4–15 mostra as </a:t>
            </a:r>
            <a:r>
              <a:rPr lang="pt-BR" sz="2400" dirty="0" err="1"/>
              <a:t>equivalências</a:t>
            </a:r>
            <a:r>
              <a:rPr lang="pt-BR" sz="2400" dirty="0"/>
              <a:t> de portas e as tabelas-verdade para as Equações 4–6 e 4–7.</a:t>
            </a:r>
          </a:p>
          <a:p>
            <a:endParaRPr lang="pt-BR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689B18F-F713-A75C-6AF4-7916FE5C7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0" y="1704561"/>
            <a:ext cx="7772400" cy="34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29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B68AC-54D3-DCB4-8FF9-928C72A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TEOREMAS DE DEMORGAN</a:t>
            </a:r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34186EF3-85F4-284E-DC1A-33717702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817"/>
            <a:ext cx="8259376" cy="37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649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B68AC-54D3-DCB4-8FF9-928C72A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Aplicando os Teoremas de </a:t>
            </a:r>
            <a:r>
              <a:rPr lang="pt-BR" sz="3600" b="1" dirty="0" err="1"/>
              <a:t>DeMorgan</a:t>
            </a:r>
            <a:endParaRPr lang="pt-BR" sz="3600" b="1" dirty="0"/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23CFC404-9BBC-687B-B7A6-A9050C4A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337"/>
            <a:ext cx="8300329" cy="19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630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B68AC-54D3-DCB4-8FF9-928C72A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Aplicando os Teoremas de </a:t>
            </a:r>
            <a:r>
              <a:rPr lang="pt-BR" sz="3600" b="1" dirty="0" err="1"/>
              <a:t>DeMorgan</a:t>
            </a:r>
            <a:endParaRPr lang="pt-BR" sz="3600" b="1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C198A161-9BFC-3B5D-87A3-8B6E2FB03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9" y="1033645"/>
            <a:ext cx="7215045" cy="38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4207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ATIVIDADE PRÁTICA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42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F9E1-1CB0-320F-154F-FADF3A2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/>
              </a:rPr>
              <a:t>Leitura Especifica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B8F2-B6B3-2647-98D7-5650DEF55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br>
              <a:rPr lang="pt-BR" sz="2200" dirty="0">
                <a:effectLst/>
              </a:rPr>
            </a:br>
            <a:r>
              <a:rPr lang="pt-BR" sz="2300" dirty="0">
                <a:effectLst/>
                <a:highlight>
                  <a:srgbClr val="FFFFFF"/>
                </a:highlight>
              </a:rPr>
              <a:t>VAHID, Frank. Sistemas Digitais: Projeto, </a:t>
            </a:r>
            <a:r>
              <a:rPr lang="pt-BR" sz="2300" dirty="0" err="1">
                <a:effectLst/>
                <a:highlight>
                  <a:srgbClr val="FFFFFF"/>
                </a:highlight>
              </a:rPr>
              <a:t>Otimização</a:t>
            </a:r>
            <a:r>
              <a:rPr lang="pt-BR" sz="2300" dirty="0">
                <a:effectLst/>
                <a:highlight>
                  <a:srgbClr val="FFFFFF"/>
                </a:highlight>
              </a:rPr>
              <a:t> e </a:t>
            </a:r>
            <a:r>
              <a:rPr lang="pt-BR" sz="2300" dirty="0" err="1">
                <a:effectLst/>
                <a:highlight>
                  <a:srgbClr val="FFFFFF"/>
                </a:highlight>
              </a:rPr>
              <a:t>HDLs</a:t>
            </a:r>
            <a:r>
              <a:rPr lang="pt-BR" sz="2300" dirty="0">
                <a:effectLst/>
                <a:highlight>
                  <a:srgbClr val="FFFFFF"/>
                </a:highlight>
              </a:rPr>
              <a:t> [BV:MB]. </a:t>
            </a:r>
          </a:p>
          <a:p>
            <a:pPr marL="0" indent="0" algn="ctr">
              <a:buNone/>
            </a:pPr>
            <a:r>
              <a:rPr lang="pt-BR" sz="2300" dirty="0">
                <a:effectLst/>
                <a:highlight>
                  <a:srgbClr val="FFFFFF"/>
                </a:highlight>
              </a:rPr>
              <a:t>Porto Alegre: Bookman, 2008.</a:t>
            </a:r>
          </a:p>
          <a:p>
            <a:pPr marL="0" indent="0" algn="ctr">
              <a:buNone/>
            </a:pPr>
            <a:r>
              <a:rPr lang="pt-BR" sz="2300" dirty="0">
                <a:highlight>
                  <a:srgbClr val="FFFFFF"/>
                </a:highlight>
              </a:rPr>
              <a:t>Disponível em:</a:t>
            </a:r>
            <a:br>
              <a:rPr lang="pt-BR" sz="2300" dirty="0">
                <a:effectLst/>
                <a:highlight>
                  <a:srgbClr val="FFFFFF"/>
                </a:highlight>
              </a:rPr>
            </a:br>
            <a:endParaRPr lang="pt-BR" sz="2300" dirty="0">
              <a:effectLst/>
            </a:endParaRPr>
          </a:p>
          <a:p>
            <a:pPr marL="0" indent="0" algn="ctr">
              <a:buNone/>
            </a:pPr>
            <a:r>
              <a:rPr lang="pt-BR" sz="2300" dirty="0">
                <a:effectLst/>
                <a:highlight>
                  <a:srgbClr val="FFFFFF"/>
                </a:highlight>
                <a:hlinkClick r:id="rId2"/>
              </a:rPr>
              <a:t>https://integrada.minhabiblioteca.com.br/#/books/9788577802371/cfi/0!/4/2@100:0.00</a:t>
            </a:r>
            <a:endParaRPr lang="pt-BR" sz="230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pt-BR" sz="1400" dirty="0"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endParaRPr lang="pt-BR" sz="2200" dirty="0"/>
          </a:p>
          <a:p>
            <a:r>
              <a:rPr lang="pt-BR" sz="2200" b="1" dirty="0" err="1">
                <a:effectLst/>
              </a:rPr>
              <a:t>Capítulo</a:t>
            </a:r>
            <a:r>
              <a:rPr lang="pt-BR" sz="2200" b="1" dirty="0">
                <a:effectLst/>
              </a:rPr>
              <a:t> 2:</a:t>
            </a:r>
          </a:p>
          <a:p>
            <a:pPr marL="0" indent="0">
              <a:buNone/>
            </a:pPr>
            <a:endParaRPr lang="pt-BR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33858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C8F3-2E7A-198A-8532-C19309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ATIVIDADE</a:t>
            </a:r>
            <a:endParaRPr lang="pt-BR" sz="88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188ED-87FF-1E7B-248A-7ACFB2D0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sz="9600" b="1" dirty="0">
                <a:solidFill>
                  <a:schemeClr val="tx1"/>
                </a:solidFill>
              </a:rPr>
              <a:t>Fazer o EXEMPLO 2.11 - Aplicando as propriedades da </a:t>
            </a:r>
            <a:r>
              <a:rPr lang="pt-BR" sz="9600" b="1" dirty="0" err="1">
                <a:solidFill>
                  <a:schemeClr val="tx1"/>
                </a:solidFill>
              </a:rPr>
              <a:t>álgebra</a:t>
            </a:r>
            <a:r>
              <a:rPr lang="pt-BR" sz="9600" b="1" dirty="0">
                <a:solidFill>
                  <a:schemeClr val="tx1"/>
                </a:solidFill>
              </a:rPr>
              <a:t> booleana.</a:t>
            </a:r>
          </a:p>
          <a:p>
            <a:endParaRPr lang="pt-BR" sz="9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9600" dirty="0">
                <a:solidFill>
                  <a:schemeClr val="tx1"/>
                </a:solidFill>
              </a:rPr>
              <a:t>Disponível na página 67 do livro de leitura especifica.</a:t>
            </a:r>
          </a:p>
          <a:p>
            <a:endParaRPr lang="pt-BR" sz="9600" b="1" dirty="0">
              <a:solidFill>
                <a:schemeClr val="tx1"/>
              </a:solidFill>
              <a:effectLst/>
            </a:endParaRPr>
          </a:p>
          <a:p>
            <a:r>
              <a:rPr lang="pt-BR" sz="9600" b="1" dirty="0">
                <a:solidFill>
                  <a:schemeClr val="tx1"/>
                </a:solidFill>
              </a:rPr>
              <a:t>Fazer o EXEMPLO 2.14 - Aplicando as propriedades adicionais.</a:t>
            </a:r>
          </a:p>
          <a:p>
            <a:pPr marL="0" indent="0">
              <a:buNone/>
            </a:pPr>
            <a:r>
              <a:rPr lang="pt-BR" sz="9600" dirty="0">
                <a:solidFill>
                  <a:schemeClr val="tx1"/>
                </a:solidFill>
              </a:rPr>
              <a:t>Disponível na página 69 do livro de leitura especifica.</a:t>
            </a:r>
          </a:p>
          <a:p>
            <a:pPr marL="0" indent="0" algn="ctr">
              <a:buNone/>
            </a:pPr>
            <a:endParaRPr lang="pt-BR" sz="2800" b="1" dirty="0">
              <a:effectLst/>
            </a:endParaRPr>
          </a:p>
          <a:p>
            <a:pPr marL="0" indent="0" algn="ctr">
              <a:buNone/>
            </a:pPr>
            <a:endParaRPr lang="pt-BR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pt-BR" sz="2000" b="1" dirty="0">
              <a:effectLst/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pt-BR" b="1" dirty="0">
              <a:effectLst/>
            </a:endParaRPr>
          </a:p>
          <a:p>
            <a:pPr marL="0" indent="0">
              <a:buNone/>
            </a:pPr>
            <a:br>
              <a:rPr lang="pt-BR" sz="1800" dirty="0">
                <a:effectLst/>
                <a:latin typeface="TimesNewRomanPSMT"/>
              </a:rPr>
            </a:b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2262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5EBA-898C-99D7-A565-0C805789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FE931-58E4-866B-DC55-ABAD36995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>
                <a:effectLst/>
              </a:rPr>
              <a:t>FLOYD, </a:t>
            </a:r>
            <a:r>
              <a:rPr lang="pt-BR" sz="1200" dirty="0" err="1">
                <a:effectLst/>
              </a:rPr>
              <a:t>THomas</a:t>
            </a:r>
            <a:r>
              <a:rPr lang="pt-BR" sz="1200" dirty="0">
                <a:effectLst/>
              </a:rPr>
              <a:t> L. </a:t>
            </a:r>
            <a:r>
              <a:rPr lang="pt-BR" sz="1200" b="1" dirty="0">
                <a:effectLst/>
              </a:rPr>
              <a:t>Sistemas Digitais: Fundamentos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9 ed. Porto Alegre: Bookman, 2007.</a:t>
            </a:r>
            <a:br>
              <a:rPr lang="pt-BR" sz="1200" dirty="0">
                <a:effectLst/>
              </a:rPr>
            </a:b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/#/books/9788577801077/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VAHID, Frank. </a:t>
            </a:r>
            <a:r>
              <a:rPr lang="pt-BR" sz="1200" b="1" dirty="0">
                <a:effectLst/>
              </a:rPr>
              <a:t>Sistemas Digitais: Projeto, </a:t>
            </a:r>
            <a:r>
              <a:rPr lang="pt-BR" sz="1200" b="1" dirty="0" err="1">
                <a:effectLst/>
              </a:rPr>
              <a:t>Otimização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HDLs</a:t>
            </a:r>
            <a:r>
              <a:rPr lang="pt-BR" sz="1200" dirty="0">
                <a:effectLst/>
              </a:rPr>
              <a:t>. Porto Alegre: Bookman, 2008.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/#/books/9788577802371/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WIDMER, Neal S. </a:t>
            </a:r>
            <a:r>
              <a:rPr lang="pt-BR" sz="1200" b="1" dirty="0">
                <a:effectLst/>
              </a:rPr>
              <a:t>Sistemas digitais: </a:t>
            </a:r>
            <a:r>
              <a:rPr lang="pt-BR" sz="1200" b="1" dirty="0" err="1">
                <a:effectLst/>
              </a:rPr>
              <a:t>princípios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12 ed.. São Paulo: Pearson, 2018.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plataforma.bvirtual.com.br</a:t>
            </a:r>
            <a:r>
              <a:rPr lang="pt-BR" sz="1200" dirty="0">
                <a:effectLst/>
              </a:rPr>
              <a:t>/Acervo/</a:t>
            </a:r>
            <a:r>
              <a:rPr lang="pt-BR" sz="1200" dirty="0" err="1">
                <a:effectLst/>
              </a:rPr>
              <a:t>Publicacao</a:t>
            </a:r>
            <a:r>
              <a:rPr lang="pt-BR" sz="1200" dirty="0">
                <a:effectLst/>
              </a:rPr>
              <a:t>/168497 </a:t>
            </a:r>
          </a:p>
        </p:txBody>
      </p:sp>
    </p:spTree>
    <p:extLst>
      <p:ext uri="{BB962C8B-B14F-4D97-AF65-F5344CB8AC3E}">
        <p14:creationId xmlns:p14="http://schemas.microsoft.com/office/powerpoint/2010/main" val="29001747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Leis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92120-5BC6-D771-AC9D-893504EC5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As leis </a:t>
            </a:r>
            <a:r>
              <a:rPr lang="pt-BR" dirty="0" err="1"/>
              <a:t>básicas</a:t>
            </a:r>
            <a:r>
              <a:rPr lang="pt-BR" dirty="0"/>
              <a:t> da </a:t>
            </a:r>
            <a:r>
              <a:rPr lang="pt-BR" dirty="0" err="1"/>
              <a:t>álgebra</a:t>
            </a:r>
            <a:r>
              <a:rPr lang="pt-BR" dirty="0"/>
              <a:t> Booleana – </a:t>
            </a:r>
            <a:r>
              <a:rPr lang="pt-BR" b="1" dirty="0"/>
              <a:t>as leis comutativas para a </a:t>
            </a:r>
            <a:r>
              <a:rPr lang="pt-BR" b="1" dirty="0" err="1"/>
              <a:t>adição</a:t>
            </a:r>
            <a:r>
              <a:rPr lang="pt-BR" dirty="0"/>
              <a:t> e </a:t>
            </a:r>
            <a:r>
              <a:rPr lang="pt-BR" b="1" dirty="0" err="1"/>
              <a:t>multiplicação</a:t>
            </a:r>
            <a:r>
              <a:rPr lang="pt-BR" dirty="0"/>
              <a:t>, </a:t>
            </a:r>
            <a:r>
              <a:rPr lang="pt-BR" b="1" dirty="0"/>
              <a:t>as leis associativas para a </a:t>
            </a:r>
            <a:r>
              <a:rPr lang="pt-BR" b="1" dirty="0" err="1"/>
              <a:t>adição</a:t>
            </a:r>
            <a:r>
              <a:rPr lang="pt-BR" dirty="0"/>
              <a:t> e </a:t>
            </a:r>
            <a:r>
              <a:rPr lang="pt-BR" b="1" dirty="0" err="1"/>
              <a:t>multiplicação</a:t>
            </a:r>
            <a:r>
              <a:rPr lang="pt-BR" b="1" dirty="0"/>
              <a:t> </a:t>
            </a:r>
            <a:r>
              <a:rPr lang="pt-BR" dirty="0"/>
              <a:t>e a </a:t>
            </a:r>
            <a:r>
              <a:rPr lang="pt-BR" b="1" dirty="0"/>
              <a:t>lei distributiva</a:t>
            </a:r>
            <a:r>
              <a:rPr lang="pt-BR" dirty="0"/>
              <a:t> – </a:t>
            </a:r>
            <a:r>
              <a:rPr lang="pt-BR" dirty="0">
                <a:solidFill>
                  <a:srgbClr val="FF0000"/>
                </a:solidFill>
              </a:rPr>
              <a:t>são as mesmas que para a </a:t>
            </a:r>
            <a:r>
              <a:rPr lang="pt-BR" dirty="0" err="1">
                <a:solidFill>
                  <a:srgbClr val="FF0000"/>
                </a:solidFill>
              </a:rPr>
              <a:t>álgebra</a:t>
            </a:r>
            <a:r>
              <a:rPr lang="pt-BR" dirty="0">
                <a:solidFill>
                  <a:srgbClr val="FF0000"/>
                </a:solidFill>
              </a:rPr>
              <a:t> comum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Cada uma das leis está ilustrada com duas ou </a:t>
            </a:r>
            <a:r>
              <a:rPr lang="pt-BR" dirty="0" err="1"/>
              <a:t>três</a:t>
            </a:r>
            <a:r>
              <a:rPr lang="pt-BR" dirty="0"/>
              <a:t> variáveis, </a:t>
            </a:r>
            <a:r>
              <a:rPr lang="pt-BR" dirty="0" err="1"/>
              <a:t>porém</a:t>
            </a:r>
            <a:r>
              <a:rPr lang="pt-BR" dirty="0"/>
              <a:t> o </a:t>
            </a:r>
            <a:r>
              <a:rPr lang="pt-BR" dirty="0" err="1"/>
              <a:t>número</a:t>
            </a:r>
            <a:r>
              <a:rPr lang="pt-BR" dirty="0"/>
              <a:t> de variáveis </a:t>
            </a:r>
            <a:r>
              <a:rPr lang="pt-BR" dirty="0" err="1"/>
              <a:t>não</a:t>
            </a:r>
            <a:r>
              <a:rPr lang="pt-BR" dirty="0"/>
              <a:t> é limitado para essas leis.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6165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7" y="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Leis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6F7EDB-D77C-D690-19C5-C3C506DB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6" y="874513"/>
            <a:ext cx="7551149" cy="339447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200" b="1" dirty="0"/>
              <a:t>Lei Comutativa: </a:t>
            </a:r>
            <a:r>
              <a:rPr lang="pt-BR" sz="2200" dirty="0"/>
              <a:t>A </a:t>
            </a:r>
            <a:r>
              <a:rPr lang="pt-BR" sz="2200" dirty="0">
                <a:solidFill>
                  <a:srgbClr val="FF0000"/>
                </a:solidFill>
              </a:rPr>
              <a:t>lei comutativa da </a:t>
            </a:r>
            <a:r>
              <a:rPr lang="pt-BR" sz="2200" dirty="0" err="1">
                <a:solidFill>
                  <a:srgbClr val="FF0000"/>
                </a:solidFill>
              </a:rPr>
              <a:t>adição</a:t>
            </a:r>
            <a:r>
              <a:rPr lang="pt-BR" sz="2200" dirty="0">
                <a:solidFill>
                  <a:srgbClr val="FF0000"/>
                </a:solidFill>
              </a:rPr>
              <a:t> </a:t>
            </a:r>
            <a:r>
              <a:rPr lang="pt-BR" sz="2200" dirty="0"/>
              <a:t>para duas variáveis é escrita da seguinte forma: </a:t>
            </a:r>
            <a:r>
              <a:rPr lang="pt-BR" sz="2200" b="1" dirty="0"/>
              <a:t>A+B=B+A</a:t>
            </a:r>
          </a:p>
          <a:p>
            <a:endParaRPr lang="pt-BR" sz="2200" dirty="0"/>
          </a:p>
          <a:p>
            <a:pPr algn="just"/>
            <a:r>
              <a:rPr lang="pt-BR" sz="2200" dirty="0"/>
              <a:t>Essa lei diz que a ordem das variáveis na qual a </a:t>
            </a:r>
            <a:r>
              <a:rPr lang="pt-BR" sz="2200" dirty="0" err="1"/>
              <a:t>função</a:t>
            </a:r>
            <a:r>
              <a:rPr lang="pt-BR" sz="2200" dirty="0"/>
              <a:t> OR é aplicada </a:t>
            </a:r>
            <a:r>
              <a:rPr lang="pt-BR" sz="2200" dirty="0" err="1"/>
              <a:t>não</a:t>
            </a:r>
            <a:r>
              <a:rPr lang="pt-BR" sz="2200" dirty="0"/>
              <a:t> faz </a:t>
            </a:r>
            <a:r>
              <a:rPr lang="pt-BR" sz="2200" dirty="0" err="1"/>
              <a:t>diferença</a:t>
            </a:r>
            <a:r>
              <a:rPr lang="pt-BR" sz="2200" dirty="0"/>
              <a:t>. </a:t>
            </a:r>
          </a:p>
          <a:p>
            <a:pPr algn="just"/>
            <a:r>
              <a:rPr lang="pt-BR" sz="2200" dirty="0"/>
              <a:t>Lembre-se que, na </a:t>
            </a:r>
            <a:r>
              <a:rPr lang="pt-BR" sz="2200" dirty="0" err="1"/>
              <a:t>álgebra</a:t>
            </a:r>
            <a:r>
              <a:rPr lang="pt-BR" sz="2200" dirty="0"/>
              <a:t> Booleana aplicada a circuitos </a:t>
            </a:r>
            <a:r>
              <a:rPr lang="pt-BR" sz="2200" dirty="0" err="1"/>
              <a:t>lógicos</a:t>
            </a:r>
            <a:r>
              <a:rPr lang="pt-BR" sz="2200" dirty="0"/>
              <a:t>, a </a:t>
            </a:r>
            <a:r>
              <a:rPr lang="pt-BR" sz="2200" dirty="0" err="1"/>
              <a:t>adição</a:t>
            </a:r>
            <a:r>
              <a:rPr lang="pt-BR" sz="2200" dirty="0"/>
              <a:t> e a </a:t>
            </a:r>
            <a:r>
              <a:rPr lang="pt-BR" sz="2200" dirty="0" err="1"/>
              <a:t>operação</a:t>
            </a:r>
            <a:r>
              <a:rPr lang="pt-BR" sz="2200" dirty="0"/>
              <a:t> OR são as mesmas. </a:t>
            </a:r>
          </a:p>
          <a:p>
            <a:pPr algn="just"/>
            <a:r>
              <a:rPr lang="pt-BR" sz="2200" dirty="0"/>
              <a:t>A Figura 4–1 ilustra a lei comutativa aplicada a uma porta OR e mostra que </a:t>
            </a:r>
            <a:r>
              <a:rPr lang="pt-BR" sz="2200" dirty="0" err="1"/>
              <a:t>não</a:t>
            </a:r>
            <a:r>
              <a:rPr lang="pt-BR" sz="2200" dirty="0"/>
              <a:t> importa em qual entrada cada variável é aplicada. (O </a:t>
            </a:r>
            <a:r>
              <a:rPr lang="pt-BR" sz="2200" dirty="0" err="1"/>
              <a:t>símbolo</a:t>
            </a:r>
            <a:r>
              <a:rPr lang="pt-BR" sz="2200" dirty="0"/>
              <a:t> ≡ significa “equivalente a”).</a:t>
            </a:r>
          </a:p>
          <a:p>
            <a:endParaRPr lang="pt-BR" dirty="0"/>
          </a:p>
        </p:txBody>
      </p:sp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6A8F4F0-739B-E98E-1E87-447C7E821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65" y="4268986"/>
            <a:ext cx="6285190" cy="8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493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Leis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92120-5BC6-D771-AC9D-893504EC5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</a:t>
            </a:r>
            <a:r>
              <a:rPr lang="pt-BR" sz="2400" dirty="0">
                <a:solidFill>
                  <a:srgbClr val="FF0000"/>
                </a:solidFill>
              </a:rPr>
              <a:t>lei comutativa da </a:t>
            </a:r>
            <a:r>
              <a:rPr lang="pt-BR" sz="2400" dirty="0" err="1">
                <a:solidFill>
                  <a:srgbClr val="FF0000"/>
                </a:solidFill>
              </a:rPr>
              <a:t>multiplicação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para duas variáveis é a seguinte: </a:t>
            </a:r>
            <a:r>
              <a:rPr lang="pt-BR" sz="2400" b="1" dirty="0"/>
              <a:t>AB = BA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Essa lei diz que a ordem das variáveis na qual a </a:t>
            </a:r>
            <a:r>
              <a:rPr lang="pt-BR" sz="2400" dirty="0" err="1"/>
              <a:t>operação</a:t>
            </a:r>
            <a:r>
              <a:rPr lang="pt-BR" sz="2400" dirty="0"/>
              <a:t> AND é aplicada </a:t>
            </a:r>
            <a:r>
              <a:rPr lang="pt-BR" sz="2400" dirty="0" err="1"/>
              <a:t>não</a:t>
            </a:r>
            <a:r>
              <a:rPr lang="pt-BR" sz="2400" dirty="0"/>
              <a:t> faz </a:t>
            </a:r>
            <a:r>
              <a:rPr lang="pt-BR" sz="2400" dirty="0" err="1"/>
              <a:t>diferença</a:t>
            </a:r>
            <a:r>
              <a:rPr lang="pt-BR" sz="2400" dirty="0"/>
              <a:t>. </a:t>
            </a:r>
          </a:p>
          <a:p>
            <a:pPr algn="just"/>
            <a:r>
              <a:rPr lang="pt-BR" sz="2400" dirty="0"/>
              <a:t>A Figura 4–2 ilustra essa lei aplicada a uma porta AND.</a:t>
            </a:r>
          </a:p>
          <a:p>
            <a:endParaRPr lang="pt-BR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060C593-0BAC-B117-59A9-0166FBAA1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47" y="3943350"/>
            <a:ext cx="6189019" cy="9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112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8" y="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Leis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92120-5BC6-D771-AC9D-893504EC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874513"/>
            <a:ext cx="7551149" cy="339447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b="1" dirty="0"/>
              <a:t>Lei Associativa</a:t>
            </a:r>
            <a:r>
              <a:rPr lang="pt-BR" dirty="0"/>
              <a:t>: A </a:t>
            </a:r>
            <a:r>
              <a:rPr lang="pt-BR" dirty="0">
                <a:solidFill>
                  <a:srgbClr val="FF0000"/>
                </a:solidFill>
              </a:rPr>
              <a:t>lei associativa da </a:t>
            </a:r>
            <a:r>
              <a:rPr lang="pt-BR" dirty="0" err="1">
                <a:solidFill>
                  <a:srgbClr val="FF0000"/>
                </a:solidFill>
              </a:rPr>
              <a:t>adição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escrita para </a:t>
            </a:r>
            <a:r>
              <a:rPr lang="pt-BR" dirty="0" err="1"/>
              <a:t>três</a:t>
            </a:r>
            <a:r>
              <a:rPr lang="pt-BR" dirty="0"/>
              <a:t> variáveis é mostrada a seguir: </a:t>
            </a:r>
          </a:p>
          <a:p>
            <a:pPr marL="0" indent="0" algn="just">
              <a:buNone/>
            </a:pPr>
            <a:r>
              <a:rPr lang="pt-BR" b="1" dirty="0"/>
              <a:t>A + (</a:t>
            </a:r>
            <a:r>
              <a:rPr lang="pt-BR" b="1" dirty="0" err="1"/>
              <a:t>B</a:t>
            </a:r>
            <a:r>
              <a:rPr lang="pt-BR" b="1" dirty="0"/>
              <a:t> + C) = (A + </a:t>
            </a:r>
            <a:r>
              <a:rPr lang="pt-BR" b="1" dirty="0" err="1"/>
              <a:t>B</a:t>
            </a:r>
            <a:r>
              <a:rPr lang="pt-BR" b="1" dirty="0"/>
              <a:t>) + C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 lei diz que quando é aplicada uma </a:t>
            </a:r>
            <a:r>
              <a:rPr lang="pt-BR" dirty="0" err="1"/>
              <a:t>operação</a:t>
            </a:r>
            <a:r>
              <a:rPr lang="pt-BR" dirty="0"/>
              <a:t> OR em mais de duas variáveis, o resultado é o mesmo independente da forma de agrupar as variáveis. </a:t>
            </a:r>
          </a:p>
          <a:p>
            <a:pPr algn="just"/>
            <a:r>
              <a:rPr lang="pt-BR" dirty="0"/>
              <a:t>A Figura 4–3 ilustra essa lei aplicada em portas OR de 2 entradas.</a:t>
            </a:r>
          </a:p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B64F996-B42E-37FA-9AF3-7568F5304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47" y="4068372"/>
            <a:ext cx="5680828" cy="10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397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7" y="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Leis da Álgebra Booleana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92120-5BC6-D771-AC9D-893504EC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874513"/>
            <a:ext cx="7551149" cy="339447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A </a:t>
            </a:r>
            <a:r>
              <a:rPr lang="pt-BR" sz="2400" dirty="0">
                <a:solidFill>
                  <a:srgbClr val="FF0000"/>
                </a:solidFill>
              </a:rPr>
              <a:t>lei associativa da </a:t>
            </a:r>
            <a:r>
              <a:rPr lang="pt-BR" sz="2400" dirty="0" err="1">
                <a:solidFill>
                  <a:srgbClr val="FF0000"/>
                </a:solidFill>
              </a:rPr>
              <a:t>multiplicação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escrita para </a:t>
            </a:r>
            <a:r>
              <a:rPr lang="pt-BR" sz="2400" dirty="0" err="1"/>
              <a:t>três</a:t>
            </a:r>
            <a:r>
              <a:rPr lang="pt-BR" sz="2400" dirty="0"/>
              <a:t> variáveis é mostrada a seguir: </a:t>
            </a:r>
          </a:p>
          <a:p>
            <a:pPr marL="0" indent="0" algn="just">
              <a:buNone/>
            </a:pPr>
            <a:r>
              <a:rPr lang="pt-BR" sz="2400" b="1" dirty="0"/>
              <a:t>A(BC) = (AB)C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Essa lei diz que a ordem em que as variáveis são agrupadas </a:t>
            </a:r>
            <a:r>
              <a:rPr lang="pt-BR" sz="2400" dirty="0" err="1"/>
              <a:t>não</a:t>
            </a:r>
            <a:r>
              <a:rPr lang="pt-BR" sz="2400" dirty="0"/>
              <a:t> faz </a:t>
            </a:r>
            <a:r>
              <a:rPr lang="pt-BR" sz="2400" dirty="0" err="1"/>
              <a:t>diferença</a:t>
            </a:r>
            <a:r>
              <a:rPr lang="pt-BR" sz="2400" dirty="0"/>
              <a:t> quando é aplicada uma </a:t>
            </a:r>
            <a:r>
              <a:rPr lang="pt-BR" sz="2400" dirty="0" err="1"/>
              <a:t>operação</a:t>
            </a:r>
            <a:r>
              <a:rPr lang="pt-BR" sz="2400" dirty="0"/>
              <a:t> AND em mais de duas variáveis. </a:t>
            </a:r>
          </a:p>
          <a:p>
            <a:pPr algn="just"/>
            <a:r>
              <a:rPr lang="pt-BR" sz="2400" dirty="0"/>
              <a:t>A Figura 4–4 ilustra essa lei aplicada a portas AND de 2 entradas.</a:t>
            </a:r>
          </a:p>
          <a:p>
            <a:endParaRPr lang="pt-BR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DD26BFC-3AFB-6E74-40BF-56A63E764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04" y="4087968"/>
            <a:ext cx="5118035" cy="10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309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BD3F-8F9E-B394-F89F-2509E7AA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7" y="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Leis da </a:t>
            </a:r>
            <a:r>
              <a:rPr lang="pt-BR" b="1" dirty="0" err="1"/>
              <a:t>Álgebra</a:t>
            </a:r>
            <a:r>
              <a:rPr lang="pt-BR" b="1" dirty="0"/>
              <a:t> Booleana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D92120-5BC6-D771-AC9D-893504EC5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6" y="874513"/>
            <a:ext cx="7551149" cy="339447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pt-BR" b="1" dirty="0"/>
              <a:t>Lei Distributiva</a:t>
            </a:r>
            <a:r>
              <a:rPr lang="pt-BR" dirty="0"/>
              <a:t>: A </a:t>
            </a:r>
            <a:r>
              <a:rPr lang="pt-BR" dirty="0">
                <a:solidFill>
                  <a:srgbClr val="FF0000"/>
                </a:solidFill>
              </a:rPr>
              <a:t>lei distributiva</a:t>
            </a:r>
            <a:r>
              <a:rPr lang="pt-BR" dirty="0"/>
              <a:t> escrita para </a:t>
            </a:r>
            <a:r>
              <a:rPr lang="pt-BR" dirty="0" err="1"/>
              <a:t>três</a:t>
            </a:r>
            <a:r>
              <a:rPr lang="pt-BR" dirty="0"/>
              <a:t> variáveis é mostrada a seguir: </a:t>
            </a:r>
          </a:p>
          <a:p>
            <a:pPr marL="0" indent="0" algn="just">
              <a:buNone/>
            </a:pPr>
            <a:r>
              <a:rPr lang="pt-BR" b="1" dirty="0"/>
              <a:t>A(</a:t>
            </a:r>
            <a:r>
              <a:rPr lang="pt-BR" b="1" dirty="0" err="1"/>
              <a:t>B</a:t>
            </a:r>
            <a:r>
              <a:rPr lang="pt-BR" b="1" dirty="0"/>
              <a:t> + C) = AB + AC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 lei diz que a </a:t>
            </a:r>
            <a:r>
              <a:rPr lang="pt-BR" dirty="0" err="1"/>
              <a:t>operação</a:t>
            </a:r>
            <a:r>
              <a:rPr lang="pt-BR" dirty="0"/>
              <a:t> AND de uma </a:t>
            </a:r>
            <a:r>
              <a:rPr lang="pt-BR" dirty="0" err="1"/>
              <a:t>única</a:t>
            </a:r>
            <a:r>
              <a:rPr lang="pt-BR" dirty="0"/>
              <a:t> variável com o resultado de uma </a:t>
            </a:r>
            <a:r>
              <a:rPr lang="pt-BR" dirty="0" err="1"/>
              <a:t>operação</a:t>
            </a:r>
            <a:r>
              <a:rPr lang="pt-BR" dirty="0"/>
              <a:t> OR aplicada em duas ou mais variáveis é equivalente a uma </a:t>
            </a:r>
            <a:r>
              <a:rPr lang="pt-BR" dirty="0" err="1"/>
              <a:t>operação</a:t>
            </a:r>
            <a:r>
              <a:rPr lang="pt-BR" dirty="0"/>
              <a:t> OR entre os resultados das </a:t>
            </a:r>
            <a:r>
              <a:rPr lang="pt-BR" dirty="0" err="1"/>
              <a:t>operações</a:t>
            </a:r>
            <a:r>
              <a:rPr lang="pt-BR" dirty="0"/>
              <a:t> AND entre uma </a:t>
            </a:r>
            <a:r>
              <a:rPr lang="pt-BR" dirty="0" err="1"/>
              <a:t>única</a:t>
            </a:r>
            <a:r>
              <a:rPr lang="pt-BR" dirty="0"/>
              <a:t> variável e cada uma das duas ou mais variáveis. </a:t>
            </a:r>
          </a:p>
          <a:p>
            <a:pPr algn="just"/>
            <a:r>
              <a:rPr lang="pt-BR" dirty="0"/>
              <a:t>A lei distributiva também expressa o processo de </a:t>
            </a:r>
            <a:r>
              <a:rPr lang="pt-BR" dirty="0" err="1"/>
              <a:t>fatoração</a:t>
            </a:r>
            <a:r>
              <a:rPr lang="pt-BR" dirty="0"/>
              <a:t> no qual a variável comum A é fatorada em termos-pro- duto, por exemplo, AB + AC = A(</a:t>
            </a:r>
            <a:r>
              <a:rPr lang="pt-BR" dirty="0" err="1"/>
              <a:t>B</a:t>
            </a:r>
            <a:r>
              <a:rPr lang="pt-BR" dirty="0"/>
              <a:t> + C). </a:t>
            </a:r>
          </a:p>
          <a:p>
            <a:pPr algn="just"/>
            <a:r>
              <a:rPr lang="pt-BR" dirty="0"/>
              <a:t>A Figura 4–5 ilustra a lei distributiva em termos de </a:t>
            </a:r>
            <a:r>
              <a:rPr lang="pt-BR" dirty="0" err="1"/>
              <a:t>implementação</a:t>
            </a:r>
            <a:r>
              <a:rPr lang="pt-BR" dirty="0"/>
              <a:t> com portas.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4492584-58F5-3266-3632-ED279400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79" y="3882183"/>
            <a:ext cx="3775762" cy="12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558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Regras da </a:t>
            </a:r>
            <a:r>
              <a:rPr lang="pt-BR" sz="4000" b="1" i="0" u="none" strike="noStrike" dirty="0" err="1">
                <a:solidFill>
                  <a:schemeClr val="bg1"/>
                </a:solidFill>
                <a:effectLst/>
              </a:rPr>
              <a:t>Álgebra</a:t>
            </a: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 Booleana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6805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8B88B489F286B4B8BA54BD469AAE54D" ma:contentTypeVersion="12" ma:contentTypeDescription="Crie um novo documento." ma:contentTypeScope="" ma:versionID="7fb851b022a2018d1ceaa66376bac48e">
  <xsd:schema xmlns:xsd="http://www.w3.org/2001/XMLSchema" xmlns:xs="http://www.w3.org/2001/XMLSchema" xmlns:p="http://schemas.microsoft.com/office/2006/metadata/properties" xmlns:ns2="797a7fb6-9777-4377-b9e3-f237fe78fe78" xmlns:ns3="93577d7a-5f02-4630-922e-f09338a9bce8" targetNamespace="http://schemas.microsoft.com/office/2006/metadata/properties" ma:root="true" ma:fieldsID="109c0414af09266a1e60260fc50cdae3" ns2:_="" ns3:_="">
    <xsd:import namespace="797a7fb6-9777-4377-b9e3-f237fe78fe78"/>
    <xsd:import namespace="93577d7a-5f02-4630-922e-f09338a9b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a7fb6-9777-4377-b9e3-f237fe78f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7d7a-5f02-4630-922e-f09338a9bc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29f63cd-23af-4589-a3fe-b2dac90dd187}" ma:internalName="TaxCatchAll" ma:showField="CatchAllData" ma:web="93577d7a-5f02-4630-922e-f09338a9b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7a7fb6-9777-4377-b9e3-f237fe78fe78">
      <Terms xmlns="http://schemas.microsoft.com/office/infopath/2007/PartnerControls"/>
    </lcf76f155ced4ddcb4097134ff3c332f>
    <TaxCatchAll xmlns="93577d7a-5f02-4630-922e-f09338a9bce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2E56DA-C34B-4AC4-8FE0-6A52D66BE3AA}"/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1093</Words>
  <Application>Microsoft Macintosh PowerPoint</Application>
  <PresentationFormat>Apresentação na tela (16:9)</PresentationFormat>
  <Paragraphs>115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Big Shoulders Display Black</vt:lpstr>
      <vt:lpstr>Calibri</vt:lpstr>
      <vt:lpstr>TimesNewRomanPSMT</vt:lpstr>
      <vt:lpstr>Office Theme</vt:lpstr>
      <vt:lpstr>Apresentação do PowerPoint</vt:lpstr>
      <vt:lpstr>Apresentação do PowerPoint</vt:lpstr>
      <vt:lpstr>Leis da Álgebra Booleana</vt:lpstr>
      <vt:lpstr>Leis da Álgebra Booleana</vt:lpstr>
      <vt:lpstr>Leis da Álgebra Booleana</vt:lpstr>
      <vt:lpstr>Leis da Álgebra Booleana</vt:lpstr>
      <vt:lpstr>Leis da Álgebra Booleana</vt:lpstr>
      <vt:lpstr>Leis da Álgebra Booleana</vt:lpstr>
      <vt:lpstr>Apresentação do PowerPoint</vt:lpstr>
      <vt:lpstr>Regras da Álgebra Booleana</vt:lpstr>
      <vt:lpstr>Regras da Álgebra Booleana</vt:lpstr>
      <vt:lpstr>Regras da Álgebra Booleana</vt:lpstr>
      <vt:lpstr>Regras da Álgebra Booleana</vt:lpstr>
      <vt:lpstr>Regras da Álgebra Booleana</vt:lpstr>
      <vt:lpstr>Regras da Álgebra Booleana</vt:lpstr>
      <vt:lpstr>Regras da Álgebra Booleana</vt:lpstr>
      <vt:lpstr>Regras da Álgebra Booleana</vt:lpstr>
      <vt:lpstr>Regras da Álgebra Booleana</vt:lpstr>
      <vt:lpstr>Apresentação do PowerPoint</vt:lpstr>
      <vt:lpstr>TEOREMAS DE DEMORGAN</vt:lpstr>
      <vt:lpstr>TEOREMAS DE DEMORGAN</vt:lpstr>
      <vt:lpstr>TEOREMAS DE DEMORGAN</vt:lpstr>
      <vt:lpstr>TEOREMAS DE DEMORGAN</vt:lpstr>
      <vt:lpstr>Aplicando os Teoremas de DeMorgan</vt:lpstr>
      <vt:lpstr>Aplicando os Teoremas de DeMorgan</vt:lpstr>
      <vt:lpstr>Apresentação do PowerPoint</vt:lpstr>
      <vt:lpstr>Leitura Especifica</vt:lpstr>
      <vt:lpstr>ATIVIDADE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Eduardo Tourinho</cp:lastModifiedBy>
  <cp:revision>168</cp:revision>
  <dcterms:modified xsi:type="dcterms:W3CDTF">2024-03-21T22:56:19Z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