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9"/>
  </p:notesMasterIdLst>
  <p:sldIdLst>
    <p:sldId id="256" r:id="rId5"/>
    <p:sldId id="266" r:id="rId6"/>
    <p:sldId id="333" r:id="rId7"/>
    <p:sldId id="353" r:id="rId8"/>
    <p:sldId id="334" r:id="rId9"/>
    <p:sldId id="354" r:id="rId10"/>
    <p:sldId id="355" r:id="rId11"/>
    <p:sldId id="356" r:id="rId12"/>
    <p:sldId id="358" r:id="rId13"/>
    <p:sldId id="357" r:id="rId14"/>
    <p:sldId id="359" r:id="rId15"/>
    <p:sldId id="361" r:id="rId16"/>
    <p:sldId id="360" r:id="rId17"/>
    <p:sldId id="362" r:id="rId18"/>
    <p:sldId id="365" r:id="rId19"/>
    <p:sldId id="363" r:id="rId20"/>
    <p:sldId id="366" r:id="rId21"/>
    <p:sldId id="367" r:id="rId22"/>
    <p:sldId id="368" r:id="rId23"/>
    <p:sldId id="369" r:id="rId24"/>
    <p:sldId id="331" r:id="rId25"/>
    <p:sldId id="332" r:id="rId26"/>
    <p:sldId id="265" r:id="rId27"/>
    <p:sldId id="259" r:id="rId2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53"/>
    <p:restoredTop sz="94694"/>
  </p:normalViewPr>
  <p:slideViewPr>
    <p:cSldViewPr snapToGrid="0">
      <p:cViewPr varScale="1">
        <p:scale>
          <a:sx n="143" d="100"/>
          <a:sy n="143" d="100"/>
        </p:scale>
        <p:origin x="216" y="4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7" y="17442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7" y="1303165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r4DCM9i9x6mw15EhMVXAXnxTmSXvlv0a/view?usp=sharing" TargetMode="Externa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nKguA3xwUA" TargetMode="Externa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111318" y="2353586"/>
            <a:ext cx="8895521" cy="26390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lnSpcReduction="1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ARA0387 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3500" b="1" dirty="0">
              <a:effectLst/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500" b="1" dirty="0">
                <a:effectLst/>
              </a:rPr>
              <a:t>SISTEMAS DIGITAIS</a:t>
            </a: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endParaRPr lang="pt-BR" sz="4000" b="1" dirty="0">
              <a:solidFill>
                <a:schemeClr val="bg1"/>
              </a:solidFill>
            </a:endParaRPr>
          </a:p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 </a:t>
            </a:r>
            <a:r>
              <a:rPr lang="pt-BR" sz="4000" b="1" dirty="0">
                <a:solidFill>
                  <a:srgbClr val="002060"/>
                </a:solidFill>
              </a:rPr>
              <a:t>AULA 07 – CONTEUDO 7</a:t>
            </a:r>
            <a:endParaRPr lang="pt-BR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Condições “</a:t>
            </a:r>
            <a:r>
              <a:rPr lang="pt-BR" sz="4000" b="1" dirty="0" err="1"/>
              <a:t>Don’t</a:t>
            </a:r>
            <a:r>
              <a:rPr lang="pt-BR" sz="4000" b="1" dirty="0"/>
              <a:t> </a:t>
            </a:r>
            <a:r>
              <a:rPr lang="pt-BR" sz="4000" b="1" dirty="0" err="1"/>
              <a:t>Care</a:t>
            </a:r>
            <a:r>
              <a:rPr lang="pt-BR" sz="4000" b="1" dirty="0"/>
              <a:t>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F452A-131F-A4CF-CCB6-7CC79CEE9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algn="just"/>
            <a:r>
              <a:rPr lang="pt-BR" dirty="0"/>
              <a:t>Algumas vezes surge uma </a:t>
            </a:r>
            <a:r>
              <a:rPr lang="pt-BR" dirty="0" err="1"/>
              <a:t>situação</a:t>
            </a:r>
            <a:r>
              <a:rPr lang="pt-BR" dirty="0"/>
              <a:t> na qual uma </a:t>
            </a:r>
            <a:r>
              <a:rPr lang="pt-BR" dirty="0" err="1"/>
              <a:t>combinação</a:t>
            </a:r>
            <a:r>
              <a:rPr lang="pt-BR" dirty="0"/>
              <a:t> das variáveis de entrada </a:t>
            </a:r>
            <a:r>
              <a:rPr lang="pt-BR" dirty="0" err="1"/>
              <a:t>não</a:t>
            </a:r>
            <a:r>
              <a:rPr lang="pt-BR" dirty="0"/>
              <a:t> é permitida.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Por exemplo, lembre-se que no </a:t>
            </a:r>
            <a:r>
              <a:rPr lang="pt-BR" dirty="0" err="1"/>
              <a:t>código</a:t>
            </a:r>
            <a:r>
              <a:rPr lang="pt-BR" dirty="0"/>
              <a:t> BCD abordado no </a:t>
            </a:r>
            <a:r>
              <a:rPr lang="pt-BR" dirty="0" err="1"/>
              <a:t>Capítulo</a:t>
            </a:r>
            <a:r>
              <a:rPr lang="pt-BR" dirty="0"/>
              <a:t> 2, existem seis </a:t>
            </a:r>
            <a:r>
              <a:rPr lang="pt-BR" dirty="0" err="1"/>
              <a:t>combinações</a:t>
            </a:r>
            <a:r>
              <a:rPr lang="pt-BR" dirty="0"/>
              <a:t> </a:t>
            </a:r>
            <a:r>
              <a:rPr lang="pt-BR" dirty="0" err="1"/>
              <a:t>inválidas</a:t>
            </a:r>
            <a:r>
              <a:rPr lang="pt-BR" dirty="0"/>
              <a:t>: 1010, 1011, 1100, 1101, 1110 e 1111.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Como esses estados </a:t>
            </a:r>
            <a:r>
              <a:rPr lang="pt-BR" dirty="0" err="1"/>
              <a:t>não</a:t>
            </a:r>
            <a:r>
              <a:rPr lang="pt-BR" dirty="0"/>
              <a:t> permitidos nunca </a:t>
            </a:r>
            <a:r>
              <a:rPr lang="pt-BR" dirty="0" err="1"/>
              <a:t>ocorrerão</a:t>
            </a:r>
            <a:r>
              <a:rPr lang="pt-BR" dirty="0"/>
              <a:t> numa </a:t>
            </a:r>
            <a:r>
              <a:rPr lang="pt-BR" dirty="0" err="1"/>
              <a:t>aplicação</a:t>
            </a:r>
            <a:r>
              <a:rPr lang="pt-BR" dirty="0"/>
              <a:t> envolvendo </a:t>
            </a:r>
            <a:r>
              <a:rPr lang="pt-BR" dirty="0" err="1"/>
              <a:t>código</a:t>
            </a:r>
            <a:r>
              <a:rPr lang="pt-BR" dirty="0"/>
              <a:t> BCD, eles podem ser tratados como termos “</a:t>
            </a:r>
            <a:r>
              <a:rPr lang="pt-BR" b="1" dirty="0" err="1"/>
              <a:t>don’t</a:t>
            </a:r>
            <a:r>
              <a:rPr lang="pt-BR" b="1" dirty="0"/>
              <a:t> </a:t>
            </a:r>
            <a:r>
              <a:rPr lang="pt-BR" b="1" dirty="0" err="1"/>
              <a:t>care</a:t>
            </a:r>
            <a:r>
              <a:rPr lang="pt-BR" dirty="0"/>
              <a:t>” (</a:t>
            </a:r>
            <a:r>
              <a:rPr lang="pt-BR" dirty="0" err="1"/>
              <a:t>não</a:t>
            </a:r>
            <a:r>
              <a:rPr lang="pt-BR" dirty="0"/>
              <a:t> importam) em relação aos seus efeitos na </a:t>
            </a:r>
            <a:r>
              <a:rPr lang="pt-BR" dirty="0" err="1"/>
              <a:t>saída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Ou seja, para esses termos “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care</a:t>
            </a:r>
            <a:r>
              <a:rPr lang="pt-BR" dirty="0"/>
              <a:t>” podemos associar um 1 ou um 0 à </a:t>
            </a:r>
            <a:r>
              <a:rPr lang="pt-BR" dirty="0" err="1"/>
              <a:t>saída</a:t>
            </a:r>
            <a:r>
              <a:rPr lang="pt-BR" dirty="0"/>
              <a:t>; na realidade </a:t>
            </a:r>
            <a:r>
              <a:rPr lang="pt-BR" dirty="0" err="1"/>
              <a:t>não</a:t>
            </a:r>
            <a:r>
              <a:rPr lang="pt-BR" dirty="0"/>
              <a:t> importa </a:t>
            </a:r>
            <a:r>
              <a:rPr lang="pt-BR" dirty="0" err="1"/>
              <a:t>ja</a:t>
            </a:r>
            <a:r>
              <a:rPr lang="pt-BR" dirty="0"/>
              <a:t>́ que eles nunca </a:t>
            </a:r>
            <a:r>
              <a:rPr lang="pt-BR" dirty="0" err="1"/>
              <a:t>irão</a:t>
            </a:r>
            <a:r>
              <a:rPr lang="pt-BR" dirty="0"/>
              <a:t> ocorrer.</a:t>
            </a:r>
          </a:p>
        </p:txBody>
      </p:sp>
    </p:spTree>
    <p:extLst>
      <p:ext uri="{BB962C8B-B14F-4D97-AF65-F5344CB8AC3E}">
        <p14:creationId xmlns:p14="http://schemas.microsoft.com/office/powerpoint/2010/main" val="947898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Condições “</a:t>
            </a:r>
            <a:r>
              <a:rPr lang="pt-BR" sz="4000" b="1" dirty="0" err="1"/>
              <a:t>Don’t</a:t>
            </a:r>
            <a:r>
              <a:rPr lang="pt-BR" sz="4000" b="1" dirty="0"/>
              <a:t> </a:t>
            </a:r>
            <a:r>
              <a:rPr lang="pt-BR" sz="4000" b="1" dirty="0" err="1"/>
              <a:t>Care</a:t>
            </a:r>
            <a:r>
              <a:rPr lang="pt-BR" sz="4000" b="1" dirty="0"/>
              <a:t>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F452A-131F-A4CF-CCB6-7CC79CEE9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pt-BR" sz="7600" dirty="0"/>
              <a:t>Os termos “</a:t>
            </a:r>
            <a:r>
              <a:rPr lang="pt-BR" sz="7600" b="1" dirty="0" err="1"/>
              <a:t>don’t</a:t>
            </a:r>
            <a:r>
              <a:rPr lang="pt-BR" sz="7600" b="1" dirty="0"/>
              <a:t> </a:t>
            </a:r>
            <a:r>
              <a:rPr lang="pt-BR" sz="7600" b="1" dirty="0" err="1"/>
              <a:t>care</a:t>
            </a:r>
            <a:r>
              <a:rPr lang="pt-BR" sz="7600" dirty="0"/>
              <a:t>” podem ser usados para se obter vantagens no uso do mapa de </a:t>
            </a:r>
            <a:r>
              <a:rPr lang="pt-BR" sz="7600" dirty="0" err="1"/>
              <a:t>Karnaugh</a:t>
            </a:r>
            <a:r>
              <a:rPr lang="pt-BR" sz="7600" dirty="0"/>
              <a:t>. </a:t>
            </a:r>
          </a:p>
          <a:p>
            <a:pPr algn="just"/>
            <a:endParaRPr lang="pt-BR" sz="7600" dirty="0"/>
          </a:p>
          <a:p>
            <a:pPr algn="just"/>
            <a:r>
              <a:rPr lang="pt-BR" sz="7600" dirty="0"/>
              <a:t>A Figura 4–36 mostra que para cada termo “</a:t>
            </a:r>
            <a:r>
              <a:rPr lang="pt-BR" sz="7600" dirty="0" err="1"/>
              <a:t>don’t</a:t>
            </a:r>
            <a:r>
              <a:rPr lang="pt-BR" sz="7600" dirty="0"/>
              <a:t> </a:t>
            </a:r>
            <a:r>
              <a:rPr lang="pt-BR" sz="7600" dirty="0" err="1"/>
              <a:t>care</a:t>
            </a:r>
            <a:r>
              <a:rPr lang="pt-BR" sz="7600" dirty="0"/>
              <a:t>”, um X é colocado na </a:t>
            </a:r>
            <a:r>
              <a:rPr lang="pt-BR" sz="7600" dirty="0" err="1"/>
              <a:t>célula</a:t>
            </a:r>
            <a:r>
              <a:rPr lang="pt-BR" sz="7600" dirty="0"/>
              <a:t>. </a:t>
            </a:r>
          </a:p>
          <a:p>
            <a:pPr algn="just"/>
            <a:endParaRPr lang="pt-BR" sz="7600" dirty="0"/>
          </a:p>
          <a:p>
            <a:pPr algn="just"/>
            <a:r>
              <a:rPr lang="pt-BR" sz="7600" dirty="0"/>
              <a:t>Quando se faz o agrupamento de 1s, os </a:t>
            </a:r>
            <a:r>
              <a:rPr lang="pt-BR" sz="7600" dirty="0" err="1"/>
              <a:t>Xs</a:t>
            </a:r>
            <a:r>
              <a:rPr lang="pt-BR" sz="7600" dirty="0"/>
              <a:t> podem ser tratados como 1s para tornar os grupos maiores ou como 0s se eles </a:t>
            </a:r>
            <a:r>
              <a:rPr lang="pt-BR" sz="7600" dirty="0" err="1"/>
              <a:t>não</a:t>
            </a:r>
            <a:r>
              <a:rPr lang="pt-BR" sz="7600" dirty="0"/>
              <a:t> representam vantagens. </a:t>
            </a:r>
          </a:p>
          <a:p>
            <a:pPr algn="just"/>
            <a:endParaRPr lang="pt-BR" sz="7600" dirty="0"/>
          </a:p>
          <a:p>
            <a:pPr algn="just"/>
            <a:r>
              <a:rPr lang="pt-BR" sz="7600" dirty="0"/>
              <a:t>Quanto maior o tamanho de um grupo, mais simplificado </a:t>
            </a:r>
            <a:r>
              <a:rPr lang="pt-BR" sz="7600" dirty="0" err="1"/>
              <a:t>sera</a:t>
            </a:r>
            <a:r>
              <a:rPr lang="pt-BR" sz="7600" dirty="0"/>
              <a:t>́ o termo resultante.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201033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Condições “</a:t>
            </a:r>
            <a:r>
              <a:rPr lang="pt-BR" sz="4000" b="1" dirty="0" err="1"/>
              <a:t>Don’t</a:t>
            </a:r>
            <a:r>
              <a:rPr lang="pt-BR" sz="4000" b="1" dirty="0"/>
              <a:t> </a:t>
            </a:r>
            <a:r>
              <a:rPr lang="pt-BR" sz="4000" b="1" dirty="0" err="1"/>
              <a:t>Care</a:t>
            </a:r>
            <a:r>
              <a:rPr lang="pt-BR" sz="4000" b="1" dirty="0"/>
              <a:t>”</a:t>
            </a:r>
          </a:p>
        </p:txBody>
      </p:sp>
      <p:pic>
        <p:nvPicPr>
          <p:cNvPr id="5" name="Imagem 4" descr="Tabela&#10;&#10;Descrição gerada automaticamente com confiança média">
            <a:extLst>
              <a:ext uri="{FF2B5EF4-FFF2-40B4-BE49-F238E27FC236}">
                <a16:creationId xmlns:a16="http://schemas.microsoft.com/office/drawing/2014/main" id="{4B395806-BB24-6C67-F988-95CF6B4A1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68" y="1075764"/>
            <a:ext cx="2471381" cy="3915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932129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Condições “</a:t>
            </a:r>
            <a:r>
              <a:rPr lang="pt-BR" sz="4000" b="1" dirty="0" err="1"/>
              <a:t>Don’t</a:t>
            </a:r>
            <a:r>
              <a:rPr lang="pt-BR" sz="4000" b="1" dirty="0"/>
              <a:t> </a:t>
            </a:r>
            <a:r>
              <a:rPr lang="pt-BR" sz="4000" b="1" dirty="0" err="1"/>
              <a:t>Care</a:t>
            </a:r>
            <a:r>
              <a:rPr lang="pt-BR" sz="4000" b="1" dirty="0"/>
              <a:t>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F452A-131F-A4CF-CCB6-7CC79CEE9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A tabela-verdade vista na Figura 4–36(a) descreve uma </a:t>
            </a:r>
            <a:r>
              <a:rPr lang="pt-BR" dirty="0" err="1"/>
              <a:t>função</a:t>
            </a:r>
            <a:r>
              <a:rPr lang="pt-BR" dirty="0"/>
              <a:t> </a:t>
            </a:r>
            <a:r>
              <a:rPr lang="pt-BR" dirty="0" err="1"/>
              <a:t>lógica</a:t>
            </a:r>
            <a:r>
              <a:rPr lang="pt-BR" dirty="0"/>
              <a:t> que tem uma </a:t>
            </a:r>
            <a:r>
              <a:rPr lang="pt-BR" dirty="0" err="1"/>
              <a:t>saída</a:t>
            </a:r>
            <a:r>
              <a:rPr lang="pt-BR" dirty="0"/>
              <a:t> 1 apenas quando o </a:t>
            </a:r>
            <a:r>
              <a:rPr lang="pt-BR" dirty="0" err="1"/>
              <a:t>código</a:t>
            </a:r>
            <a:r>
              <a:rPr lang="pt-BR" dirty="0"/>
              <a:t> BCD presente nas entradas for relativo ao 7, 8 ou 9.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os estados “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care</a:t>
            </a:r>
            <a:r>
              <a:rPr lang="pt-BR" dirty="0"/>
              <a:t>” forem usados como 1s, a </a:t>
            </a:r>
            <a:r>
              <a:rPr lang="pt-BR" dirty="0" err="1"/>
              <a:t>expressão</a:t>
            </a:r>
            <a:r>
              <a:rPr lang="pt-BR" dirty="0"/>
              <a:t> resultante para a </a:t>
            </a:r>
            <a:r>
              <a:rPr lang="pt-BR" dirty="0" err="1"/>
              <a:t>função</a:t>
            </a:r>
            <a:r>
              <a:rPr lang="pt-BR" dirty="0"/>
              <a:t> é A + BCD, conforme indicado na parte (</a:t>
            </a:r>
            <a:r>
              <a:rPr lang="pt-BR" dirty="0" err="1"/>
              <a:t>b</a:t>
            </a:r>
            <a:r>
              <a:rPr lang="pt-BR" dirty="0"/>
              <a:t>) da figura.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os estados “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care</a:t>
            </a:r>
            <a:r>
              <a:rPr lang="pt-BR" dirty="0"/>
              <a:t>” </a:t>
            </a:r>
            <a:r>
              <a:rPr lang="pt-BR" dirty="0" err="1"/>
              <a:t>não</a:t>
            </a:r>
            <a:r>
              <a:rPr lang="pt-BR" dirty="0"/>
              <a:t> forem usados como 1s, a </a:t>
            </a:r>
            <a:r>
              <a:rPr lang="pt-BR" dirty="0" err="1"/>
              <a:t>expressão</a:t>
            </a:r>
            <a:r>
              <a:rPr lang="pt-BR" dirty="0"/>
              <a:t> resultante é                       ; assim podemos perceber a vantagem de usar termos “</a:t>
            </a:r>
            <a:r>
              <a:rPr lang="pt-BR" dirty="0" err="1"/>
              <a:t>don’t</a:t>
            </a:r>
            <a:r>
              <a:rPr lang="pt-BR" dirty="0"/>
              <a:t> </a:t>
            </a:r>
            <a:r>
              <a:rPr lang="pt-BR" dirty="0" err="1"/>
              <a:t>care</a:t>
            </a:r>
            <a:r>
              <a:rPr lang="pt-BR" dirty="0"/>
              <a:t>” para obter uma </a:t>
            </a:r>
            <a:r>
              <a:rPr lang="pt-BR" dirty="0" err="1"/>
              <a:t>expressão</a:t>
            </a:r>
            <a:r>
              <a:rPr lang="pt-BR" dirty="0"/>
              <a:t> mais simples.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DF0BB2-3686-34D4-6DB5-BA6D99DB26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99" y="3899647"/>
            <a:ext cx="1246094" cy="25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28775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4000" b="1" dirty="0"/>
              <a:t>Condições “</a:t>
            </a:r>
            <a:r>
              <a:rPr lang="pt-BR" sz="4000" b="1" dirty="0" err="1"/>
              <a:t>Don’t</a:t>
            </a:r>
            <a:r>
              <a:rPr lang="pt-BR" sz="4000" b="1" dirty="0"/>
              <a:t> </a:t>
            </a:r>
            <a:r>
              <a:rPr lang="pt-BR" sz="4000" b="1" dirty="0" err="1"/>
              <a:t>Care</a:t>
            </a:r>
            <a:r>
              <a:rPr lang="pt-BR" sz="4000" b="1" dirty="0"/>
              <a:t>”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27A105F1-7B0C-8747-D6B2-F5DA6AA59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054100"/>
            <a:ext cx="38100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9589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r>
              <a:rPr lang="pt-BR" sz="4400" b="1" dirty="0">
                <a:solidFill>
                  <a:schemeClr val="bg1"/>
                </a:solidFill>
              </a:rPr>
              <a:t>Inserindo no Mapa uma </a:t>
            </a:r>
            <a:r>
              <a:rPr lang="pt-BR" sz="4400" b="1" dirty="0" err="1">
                <a:solidFill>
                  <a:schemeClr val="bg1"/>
                </a:solidFill>
              </a:rPr>
              <a:t>Expressão</a:t>
            </a:r>
            <a:r>
              <a:rPr lang="pt-BR" sz="4400" b="1" dirty="0">
                <a:solidFill>
                  <a:schemeClr val="bg1"/>
                </a:solidFill>
              </a:rPr>
              <a:t> de Produto-de-Somas Padrão</a:t>
            </a:r>
          </a:p>
        </p:txBody>
      </p:sp>
    </p:spTree>
    <p:extLst>
      <p:ext uri="{BB962C8B-B14F-4D97-AF65-F5344CB8AC3E}">
        <p14:creationId xmlns:p14="http://schemas.microsoft.com/office/powerpoint/2010/main" val="25433846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b="1" dirty="0"/>
              <a:t>Inserindo no Mapa uma </a:t>
            </a:r>
            <a:r>
              <a:rPr lang="pt-BR" sz="2000" b="1" dirty="0" err="1"/>
              <a:t>Expressão</a:t>
            </a:r>
            <a:r>
              <a:rPr lang="pt-BR" sz="2000" b="1" dirty="0"/>
              <a:t> de Produto-de-Somas Padrão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F452A-131F-A4CF-CCB6-7CC79CEE9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Para uma </a:t>
            </a:r>
            <a:r>
              <a:rPr lang="pt-BR" dirty="0" err="1"/>
              <a:t>expressão</a:t>
            </a:r>
            <a:r>
              <a:rPr lang="pt-BR" dirty="0"/>
              <a:t> de produto-de-somas na forma padrão, um 0 é colocado no mapa de </a:t>
            </a:r>
            <a:r>
              <a:rPr lang="pt-BR" dirty="0" err="1"/>
              <a:t>Karnaugh</a:t>
            </a:r>
            <a:r>
              <a:rPr lang="pt-BR" dirty="0"/>
              <a:t> para cada </a:t>
            </a:r>
            <a:r>
              <a:rPr lang="pt-BR" dirty="0" err="1"/>
              <a:t>termo-soma</a:t>
            </a:r>
            <a:r>
              <a:rPr lang="pt-BR" dirty="0"/>
              <a:t> na </a:t>
            </a:r>
            <a:r>
              <a:rPr lang="pt-BR" dirty="0" err="1"/>
              <a:t>expressão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Cada 0 é colocado na </a:t>
            </a:r>
            <a:r>
              <a:rPr lang="pt-BR" dirty="0" err="1"/>
              <a:t>célula</a:t>
            </a:r>
            <a:r>
              <a:rPr lang="pt-BR" dirty="0"/>
              <a:t> que corresponde ao valor de um </a:t>
            </a:r>
            <a:r>
              <a:rPr lang="pt-BR" dirty="0" err="1"/>
              <a:t>termo-soma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b="1" dirty="0"/>
              <a:t>Por exemplo, para o </a:t>
            </a:r>
            <a:r>
              <a:rPr lang="pt-BR" b="1" dirty="0" err="1"/>
              <a:t>termo-soma</a:t>
            </a:r>
            <a:r>
              <a:rPr lang="pt-BR" b="1" dirty="0"/>
              <a:t> A + </a:t>
            </a:r>
            <a:r>
              <a:rPr lang="pt-BR" b="1" dirty="0" err="1"/>
              <a:t>B</a:t>
            </a:r>
            <a:r>
              <a:rPr lang="pt-BR" b="1" dirty="0"/>
              <a:t> + C, um 0 é colocado na </a:t>
            </a:r>
            <a:r>
              <a:rPr lang="pt-BR" b="1" dirty="0" err="1"/>
              <a:t>célula</a:t>
            </a:r>
            <a:r>
              <a:rPr lang="pt-BR" b="1" dirty="0"/>
              <a:t> 010 num mapa de 3 variáveis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4583098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b="1" dirty="0"/>
              <a:t>Inserindo no Mapa uma </a:t>
            </a:r>
            <a:r>
              <a:rPr lang="pt-BR" sz="2000" b="1" dirty="0" err="1"/>
              <a:t>Expressão</a:t>
            </a:r>
            <a:r>
              <a:rPr lang="pt-BR" sz="2000" b="1" dirty="0"/>
              <a:t> de Produto-de-Somas Padrão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F452A-131F-A4CF-CCB6-7CC79CEE9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algn="just"/>
            <a:r>
              <a:rPr lang="pt-BR" sz="7200" dirty="0"/>
              <a:t>Quando uma </a:t>
            </a:r>
            <a:r>
              <a:rPr lang="pt-BR" sz="7200" dirty="0" err="1"/>
              <a:t>expressão</a:t>
            </a:r>
            <a:r>
              <a:rPr lang="pt-BR" sz="7200" dirty="0"/>
              <a:t> de produto-de-somas é totalmente inserida no mapa, existirá um </a:t>
            </a:r>
            <a:r>
              <a:rPr lang="pt-BR" sz="7200" dirty="0" err="1"/>
              <a:t>número</a:t>
            </a:r>
            <a:r>
              <a:rPr lang="pt-BR" sz="7200" dirty="0"/>
              <a:t> de 0s no mapa de </a:t>
            </a:r>
            <a:r>
              <a:rPr lang="pt-BR" sz="7200" dirty="0" err="1"/>
              <a:t>Karnaugh</a:t>
            </a:r>
            <a:r>
              <a:rPr lang="pt-BR" sz="7200" dirty="0"/>
              <a:t> igual ao </a:t>
            </a:r>
            <a:r>
              <a:rPr lang="pt-BR" sz="7200" dirty="0" err="1"/>
              <a:t>número</a:t>
            </a:r>
            <a:r>
              <a:rPr lang="pt-BR" sz="7200" dirty="0"/>
              <a:t> de termos-soma na </a:t>
            </a:r>
            <a:r>
              <a:rPr lang="pt-BR" sz="7200" dirty="0" err="1"/>
              <a:t>expressão</a:t>
            </a:r>
            <a:r>
              <a:rPr lang="pt-BR" sz="7200" dirty="0"/>
              <a:t> de produto-de-somas padrão. </a:t>
            </a:r>
          </a:p>
          <a:p>
            <a:pPr algn="just"/>
            <a:endParaRPr lang="pt-BR" sz="7200" dirty="0"/>
          </a:p>
          <a:p>
            <a:pPr algn="just"/>
            <a:r>
              <a:rPr lang="pt-BR" sz="7200" dirty="0"/>
              <a:t>As </a:t>
            </a:r>
            <a:r>
              <a:rPr lang="pt-BR" sz="7200" dirty="0" err="1"/>
              <a:t>células</a:t>
            </a:r>
            <a:r>
              <a:rPr lang="pt-BR" sz="7200" dirty="0"/>
              <a:t> que </a:t>
            </a:r>
            <a:r>
              <a:rPr lang="pt-BR" sz="7200" dirty="0" err="1"/>
              <a:t>não</a:t>
            </a:r>
            <a:r>
              <a:rPr lang="pt-BR" sz="7200" dirty="0"/>
              <a:t> </a:t>
            </a:r>
            <a:r>
              <a:rPr lang="pt-BR" sz="7200" dirty="0" err="1"/>
              <a:t>têm</a:t>
            </a:r>
            <a:r>
              <a:rPr lang="pt-BR" sz="7200" dirty="0"/>
              <a:t> um 0 são as </a:t>
            </a:r>
            <a:r>
              <a:rPr lang="pt-BR" sz="7200" dirty="0" err="1"/>
              <a:t>células</a:t>
            </a:r>
            <a:r>
              <a:rPr lang="pt-BR" sz="7200" dirty="0"/>
              <a:t> para as quais a </a:t>
            </a:r>
            <a:r>
              <a:rPr lang="pt-BR" sz="7200" dirty="0" err="1"/>
              <a:t>expressão</a:t>
            </a:r>
            <a:r>
              <a:rPr lang="pt-BR" sz="7200" dirty="0"/>
              <a:t> é 1. </a:t>
            </a:r>
          </a:p>
          <a:p>
            <a:pPr algn="just"/>
            <a:endParaRPr lang="pt-BR" sz="7200" dirty="0"/>
          </a:p>
          <a:p>
            <a:pPr algn="just"/>
            <a:r>
              <a:rPr lang="pt-BR" sz="7200" dirty="0"/>
              <a:t>Geralmente, quando trabalhamos com </a:t>
            </a:r>
            <a:r>
              <a:rPr lang="pt-BR" sz="7200" dirty="0" err="1"/>
              <a:t>expressões</a:t>
            </a:r>
            <a:r>
              <a:rPr lang="pt-BR" sz="7200" dirty="0"/>
              <a:t> de produto-de-somas, os 1s são deixados de fora. </a:t>
            </a:r>
          </a:p>
          <a:p>
            <a:pPr algn="just"/>
            <a:endParaRPr lang="pt-BR" sz="7200" dirty="0"/>
          </a:p>
          <a:p>
            <a:pPr algn="just"/>
            <a:r>
              <a:rPr lang="pt-BR" sz="7200" dirty="0"/>
              <a:t>Os passos a seguir e a </a:t>
            </a:r>
            <a:r>
              <a:rPr lang="pt-BR" sz="7200" dirty="0" err="1"/>
              <a:t>ilustração</a:t>
            </a:r>
            <a:r>
              <a:rPr lang="pt-BR" sz="7200" dirty="0"/>
              <a:t> dada na Figura 4–37 mostram o processo de preenchimento do mapa.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524290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b="1" dirty="0"/>
              <a:t>Inserindo no Mapa uma </a:t>
            </a:r>
            <a:r>
              <a:rPr lang="pt-BR" sz="2000" b="1" dirty="0" err="1"/>
              <a:t>Expressão</a:t>
            </a:r>
            <a:r>
              <a:rPr lang="pt-BR" sz="2000" b="1" dirty="0"/>
              <a:t> de Produto-de-Somas Padrão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F452A-131F-A4CF-CCB6-7CC79CEE9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pt-BR" b="1" dirty="0"/>
              <a:t>Passo 1</a:t>
            </a:r>
            <a:r>
              <a:rPr lang="pt-BR" dirty="0"/>
              <a:t>	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Determine o valor </a:t>
            </a:r>
            <a:r>
              <a:rPr lang="pt-BR" dirty="0" err="1"/>
              <a:t>binário</a:t>
            </a:r>
            <a:r>
              <a:rPr lang="pt-BR" dirty="0"/>
              <a:t> de cada </a:t>
            </a:r>
            <a:r>
              <a:rPr lang="pt-BR" dirty="0" err="1"/>
              <a:t>termo-soma</a:t>
            </a:r>
            <a:r>
              <a:rPr lang="pt-BR" dirty="0"/>
              <a:t> na </a:t>
            </a:r>
            <a:r>
              <a:rPr lang="pt-BR" dirty="0" err="1"/>
              <a:t>expressão</a:t>
            </a:r>
            <a:r>
              <a:rPr lang="pt-BR" dirty="0"/>
              <a:t> de produto-de-somas padrão. </a:t>
            </a:r>
          </a:p>
          <a:p>
            <a:pPr marL="0" indent="0" algn="just">
              <a:buNone/>
            </a:pPr>
            <a:r>
              <a:rPr lang="pt-BR" dirty="0"/>
              <a:t>Esse é um valor </a:t>
            </a:r>
            <a:r>
              <a:rPr lang="pt-BR" dirty="0" err="1"/>
              <a:t>binário</a:t>
            </a:r>
            <a:r>
              <a:rPr lang="pt-BR" dirty="0"/>
              <a:t> que torna o termo igual a 0.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b="1" dirty="0"/>
              <a:t>Passo 2</a:t>
            </a:r>
            <a:r>
              <a:rPr lang="pt-BR" dirty="0"/>
              <a:t>	</a:t>
            </a:r>
          </a:p>
          <a:p>
            <a:pPr marL="0" indent="0" algn="just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À medida que cada </a:t>
            </a:r>
            <a:r>
              <a:rPr lang="pt-BR" dirty="0" err="1"/>
              <a:t>termo-soma</a:t>
            </a:r>
            <a:r>
              <a:rPr lang="pt-BR" dirty="0"/>
              <a:t> é avaliado, coloque um 0 no mapa de </a:t>
            </a:r>
            <a:r>
              <a:rPr lang="pt-BR" dirty="0" err="1"/>
              <a:t>Karnaugh</a:t>
            </a:r>
            <a:r>
              <a:rPr lang="pt-BR" dirty="0"/>
              <a:t> na </a:t>
            </a:r>
            <a:r>
              <a:rPr lang="pt-BR" dirty="0" err="1"/>
              <a:t>célula</a:t>
            </a:r>
            <a:r>
              <a:rPr lang="pt-BR" dirty="0"/>
              <a:t> correspondente.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47544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b="1" dirty="0"/>
              <a:t>Inserindo no Mapa uma </a:t>
            </a:r>
            <a:r>
              <a:rPr lang="pt-BR" sz="2000" b="1" dirty="0" err="1"/>
              <a:t>Expressão</a:t>
            </a:r>
            <a:r>
              <a:rPr lang="pt-BR" sz="2000" b="1" dirty="0"/>
              <a:t> de Produto-de-Somas Padrão</a:t>
            </a:r>
          </a:p>
        </p:txBody>
      </p:sp>
      <p:pic>
        <p:nvPicPr>
          <p:cNvPr id="5" name="Imagem 4" descr="Uma imagem contendo Calendário&#10;&#10;Descrição gerada automaticamente">
            <a:extLst>
              <a:ext uri="{FF2B5EF4-FFF2-40B4-BE49-F238E27FC236}">
                <a16:creationId xmlns:a16="http://schemas.microsoft.com/office/drawing/2014/main" id="{308AB4A7-C66E-36FA-6B32-D0B087E7A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61" y="995221"/>
            <a:ext cx="7772400" cy="315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1478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pt-BR" sz="2000" b="1" dirty="0">
              <a:solidFill>
                <a:schemeClr val="bg1"/>
              </a:solidFill>
              <a:effectLst/>
            </a:endParaRPr>
          </a:p>
          <a:p>
            <a:pPr marL="0" indent="0">
              <a:buNone/>
            </a:pPr>
            <a:r>
              <a:rPr lang="pt-BR" sz="2000" dirty="0">
                <a:solidFill>
                  <a:schemeClr val="bg1"/>
                </a:solidFill>
                <a:effectLst/>
              </a:rPr>
              <a:t>Semana 7: Tema ­ 2. ÁLGEBRA BOOLEANA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000" b="0" i="0" u="none" strike="noStrike" dirty="0">
              <a:solidFill>
                <a:schemeClr val="bg1"/>
              </a:solidFill>
              <a:effectLst/>
            </a:endParaRPr>
          </a:p>
          <a:p>
            <a:pPr marL="0" indent="0" hangingPunct="1">
              <a:buNone/>
            </a:pPr>
            <a:r>
              <a:rPr lang="pt-BR" sz="2000" dirty="0">
                <a:solidFill>
                  <a:schemeClr val="bg1"/>
                </a:solidFill>
                <a:effectLst/>
              </a:rPr>
              <a:t>2.4 SIMPLIFICAÇÃO DE CIRCUITOS ATRAVÉS DE MAPAS DE KARNAUGH</a:t>
            </a:r>
          </a:p>
          <a:p>
            <a:pPr marL="0" indent="0" hangingPunct="1">
              <a:buFont typeface="Arial"/>
              <a:buNone/>
            </a:pPr>
            <a:endParaRPr lang="pt-BR" b="1" dirty="0"/>
          </a:p>
          <a:p>
            <a:pPr hangingPunct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207342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ntendo Tabela&#10;&#10;Descrição gerada automaticamente">
            <a:extLst>
              <a:ext uri="{FF2B5EF4-FFF2-40B4-BE49-F238E27FC236}">
                <a16:creationId xmlns:a16="http://schemas.microsoft.com/office/drawing/2014/main" id="{99C57897-9A3B-EEEF-BD20-5CD93DB2A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70"/>
            <a:ext cx="7772400" cy="513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979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ATIVIDADE PRÁTICA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1742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C8F3-2E7A-198A-8532-C19309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ATIVIDADE</a:t>
            </a:r>
            <a:endParaRPr lang="pt-BR" sz="88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188ED-87FF-1E7B-248A-7ACFB2D0A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Projetos – Simplificação/alteração de circuitos lógicos usando mapas de </a:t>
            </a:r>
            <a:r>
              <a:rPr lang="pt-BR" sz="1600" dirty="0" err="1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Karnaugh</a:t>
            </a:r>
            <a:endParaRPr lang="pt-BR" sz="1600" dirty="0">
              <a:solidFill>
                <a:schemeClr val="tx1"/>
              </a:solidFill>
              <a:effectLst/>
              <a:highlight>
                <a:srgbClr val="FFFFFF"/>
              </a:highlight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marL="0" indent="0" algn="just">
              <a:buNone/>
            </a:pPr>
            <a:endParaRPr lang="pt-BR" sz="1600" dirty="0">
              <a:solidFill>
                <a:schemeClr val="tx1"/>
              </a:solidFill>
              <a:effectLst/>
              <a:highlight>
                <a:srgbClr val="FFFFFF"/>
              </a:highlight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chemeClr val="tx1"/>
                </a:solidFill>
                <a:effectLst/>
                <a:highlight>
                  <a:srgbClr val="FFFFFF"/>
                </a:highlight>
              </a:rPr>
              <a:t>Acessar o link abaixo e construir os projetos lá disponíveis:</a:t>
            </a:r>
            <a:endParaRPr lang="pt-BR" sz="1600" dirty="0">
              <a:solidFill>
                <a:srgbClr val="0000FF"/>
              </a:solidFill>
              <a:effectLst/>
              <a:highlight>
                <a:srgbClr val="FFFFFF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>
              <a:buNone/>
            </a:pPr>
            <a:endParaRPr lang="pt-BR" sz="1600" dirty="0">
              <a:solidFill>
                <a:srgbClr val="0000FF"/>
              </a:solidFill>
              <a:effectLst/>
              <a:highlight>
                <a:srgbClr val="FFFFFF"/>
              </a:highlight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algn="just">
              <a:buNone/>
            </a:pPr>
            <a:r>
              <a:rPr lang="pt-BR" sz="1600" dirty="0">
                <a:solidFill>
                  <a:srgbClr val="0000FF"/>
                </a:solidFill>
                <a:effectLst/>
                <a:highlight>
                  <a:srgbClr val="FFFFFF"/>
                </a:highligh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https://drive.google.com/file/d/1r4DCM9i9x6mw15EhMVXAXnxTmSXvlv0a/view?usp=sharing</a:t>
            </a:r>
            <a:endParaRPr lang="pt-BR" sz="1600" dirty="0">
              <a:highlight>
                <a:srgbClr val="FFFFFF"/>
              </a:highlight>
            </a:endParaRPr>
          </a:p>
          <a:p>
            <a:pPr marL="0" indent="0" algn="just">
              <a:buNone/>
            </a:pPr>
            <a:endParaRPr lang="pt-BR" dirty="0">
              <a:effectLst/>
              <a:highlight>
                <a:srgbClr val="FFFFFF"/>
              </a:highlight>
            </a:endParaRPr>
          </a:p>
          <a:p>
            <a:pPr marL="0" indent="0" algn="ctr">
              <a:buNone/>
            </a:pPr>
            <a:r>
              <a:rPr lang="pt-BR" sz="1800" dirty="0">
                <a:effectLst/>
                <a:highlight>
                  <a:srgbClr val="FFFFFF"/>
                </a:highlight>
              </a:rPr>
              <a:t> </a:t>
            </a:r>
            <a:endParaRPr lang="pt-BR" sz="160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2592262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995EBA-898C-99D7-A565-0C805789E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5FE931-58E4-866B-DC55-ABAD36995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>
                <a:effectLst/>
              </a:rPr>
              <a:t>FLOYD, </a:t>
            </a:r>
            <a:r>
              <a:rPr lang="pt-BR" sz="1200" dirty="0" err="1">
                <a:effectLst/>
              </a:rPr>
              <a:t>THomas</a:t>
            </a:r>
            <a:r>
              <a:rPr lang="pt-BR" sz="1200" dirty="0">
                <a:effectLst/>
              </a:rPr>
              <a:t> L. </a:t>
            </a:r>
            <a:r>
              <a:rPr lang="pt-BR" sz="1200" b="1" dirty="0">
                <a:effectLst/>
              </a:rPr>
              <a:t>Sistemas Digitais: Fundamentos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9 ed. Porto Alegre: Bookman, 2007.</a:t>
            </a:r>
            <a:br>
              <a:rPr lang="pt-BR" sz="1200" dirty="0">
                <a:effectLst/>
              </a:rPr>
            </a:b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/#/books/9788577801077/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VAHID, Frank. </a:t>
            </a:r>
            <a:r>
              <a:rPr lang="pt-BR" sz="1200" b="1" dirty="0">
                <a:effectLst/>
              </a:rPr>
              <a:t>Sistemas Digitais: Projeto, </a:t>
            </a:r>
            <a:r>
              <a:rPr lang="pt-BR" sz="1200" b="1" dirty="0" err="1">
                <a:effectLst/>
              </a:rPr>
              <a:t>Otimização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HDLs</a:t>
            </a:r>
            <a:r>
              <a:rPr lang="pt-BR" sz="1200" dirty="0">
                <a:effectLst/>
              </a:rPr>
              <a:t>. Porto Alegre: Bookman, 2008.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integrada.minhabiblioteca.com.br</a:t>
            </a:r>
            <a:r>
              <a:rPr lang="pt-BR" sz="1200" dirty="0">
                <a:effectLst/>
              </a:rPr>
              <a:t>/#/books/9788577802371/</a:t>
            </a:r>
            <a:r>
              <a:rPr lang="pt-BR" sz="1200" dirty="0" err="1">
                <a:effectLst/>
              </a:rPr>
              <a:t>cfi</a:t>
            </a:r>
            <a:r>
              <a:rPr lang="pt-BR" sz="1200" dirty="0">
                <a:effectLst/>
              </a:rPr>
              <a:t>/0!/4/2@100:0.00 </a:t>
            </a:r>
          </a:p>
          <a:p>
            <a:pPr algn="just"/>
            <a:endParaRPr lang="pt-BR" sz="1200" dirty="0">
              <a:effectLst/>
            </a:endParaRPr>
          </a:p>
          <a:p>
            <a:pPr algn="just"/>
            <a:r>
              <a:rPr lang="pt-BR" sz="1200" dirty="0">
                <a:effectLst/>
              </a:rPr>
              <a:t>WIDMER, Neal S. </a:t>
            </a:r>
            <a:r>
              <a:rPr lang="pt-BR" sz="1200" b="1" dirty="0">
                <a:effectLst/>
              </a:rPr>
              <a:t>Sistemas digitais: </a:t>
            </a:r>
            <a:r>
              <a:rPr lang="pt-BR" sz="1200" b="1" dirty="0" err="1">
                <a:effectLst/>
              </a:rPr>
              <a:t>princípios</a:t>
            </a:r>
            <a:r>
              <a:rPr lang="pt-BR" sz="1200" b="1" dirty="0">
                <a:effectLst/>
              </a:rPr>
              <a:t> e </a:t>
            </a:r>
            <a:r>
              <a:rPr lang="pt-BR" sz="1200" b="1" dirty="0" err="1">
                <a:effectLst/>
              </a:rPr>
              <a:t>aplicações</a:t>
            </a:r>
            <a:r>
              <a:rPr lang="pt-BR" sz="1200" dirty="0">
                <a:effectLst/>
              </a:rPr>
              <a:t>. 12 ed.. São Paulo: Pearson, 2018. </a:t>
            </a:r>
            <a:r>
              <a:rPr lang="pt-BR" sz="1200" dirty="0" err="1">
                <a:effectLst/>
              </a:rPr>
              <a:t>Disponível</a:t>
            </a:r>
            <a:r>
              <a:rPr lang="pt-BR" sz="1200" dirty="0">
                <a:effectLst/>
              </a:rPr>
              <a:t> em: https://</a:t>
            </a:r>
            <a:r>
              <a:rPr lang="pt-BR" sz="1200" dirty="0" err="1">
                <a:effectLst/>
              </a:rPr>
              <a:t>plataforma.bvirtual.com.br</a:t>
            </a:r>
            <a:r>
              <a:rPr lang="pt-BR" sz="1200" dirty="0">
                <a:effectLst/>
              </a:rPr>
              <a:t>/Acervo/</a:t>
            </a:r>
            <a:r>
              <a:rPr lang="pt-BR" sz="1200" dirty="0" err="1">
                <a:effectLst/>
              </a:rPr>
              <a:t>Publicacao</a:t>
            </a:r>
            <a:r>
              <a:rPr lang="pt-BR" sz="1200" dirty="0">
                <a:effectLst/>
              </a:rPr>
              <a:t>/168497 </a:t>
            </a:r>
          </a:p>
        </p:txBody>
      </p:sp>
    </p:spTree>
    <p:extLst>
      <p:ext uri="{BB962C8B-B14F-4D97-AF65-F5344CB8AC3E}">
        <p14:creationId xmlns:p14="http://schemas.microsoft.com/office/powerpoint/2010/main" val="290017478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29CA54-36D3-540B-762B-45D60D35C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1AAF06-34BE-8464-0E6C-3E65833D6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sz="2000" dirty="0">
                <a:effectLst/>
                <a:highlight>
                  <a:srgbClr val="FFFFFF"/>
                </a:highlight>
              </a:rPr>
              <a:t>A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simplificação</a:t>
            </a:r>
            <a:r>
              <a:rPr lang="pt-BR" sz="2000" dirty="0">
                <a:effectLst/>
                <a:highlight>
                  <a:srgbClr val="FFFFFF"/>
                </a:highlight>
              </a:rPr>
              <a:t> de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expressões</a:t>
            </a:r>
            <a:r>
              <a:rPr lang="pt-BR" sz="2000" dirty="0">
                <a:effectLst/>
                <a:highlight>
                  <a:srgbClr val="FFFFFF"/>
                </a:highlight>
              </a:rPr>
              <a:t>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lógicas</a:t>
            </a:r>
            <a:r>
              <a:rPr lang="pt-BR" sz="2000" dirty="0">
                <a:effectLst/>
                <a:highlight>
                  <a:srgbClr val="FFFFFF"/>
                </a:highlight>
              </a:rPr>
              <a:t> usando mapas de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Karnaugh</a:t>
            </a:r>
            <a:r>
              <a:rPr lang="pt-BR" sz="2000" dirty="0">
                <a:effectLst/>
                <a:highlight>
                  <a:srgbClr val="FFFFFF"/>
                </a:highlight>
              </a:rPr>
              <a:t>, vista na aula passada, pode ser usada também para simplificar ou alterar circuitos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lógicos</a:t>
            </a:r>
            <a:r>
              <a:rPr lang="pt-BR" sz="2000" dirty="0">
                <a:effectLst/>
                <a:highlight>
                  <a:srgbClr val="FFFFFF"/>
                </a:highlight>
              </a:rPr>
              <a:t>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ja</a:t>
            </a:r>
            <a:r>
              <a:rPr lang="pt-BR" sz="2000" dirty="0">
                <a:effectLst/>
                <a:highlight>
                  <a:srgbClr val="FFFFFF"/>
                </a:highlight>
              </a:rPr>
              <a:t>́ em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utilização</a:t>
            </a:r>
            <a:r>
              <a:rPr lang="pt-BR" sz="2000" dirty="0">
                <a:effectLst/>
                <a:highlight>
                  <a:srgbClr val="FFFFFF"/>
                </a:highlight>
              </a:rPr>
              <a:t>, convertendo­-os em circuitos equivalentes que se utilizam de outros tipos de portas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lógicas</a:t>
            </a:r>
            <a:r>
              <a:rPr lang="pt-BR" sz="2000" dirty="0">
                <a:effectLst/>
                <a:highlight>
                  <a:srgbClr val="FFFFFF"/>
                </a:highlight>
              </a:rPr>
              <a:t>. </a:t>
            </a:r>
          </a:p>
          <a:p>
            <a:pPr algn="just"/>
            <a:endParaRPr lang="pt-BR" sz="2000" dirty="0">
              <a:highlight>
                <a:srgbClr val="FFFFFF"/>
              </a:highlight>
            </a:endParaRPr>
          </a:p>
          <a:p>
            <a:pPr algn="just"/>
            <a:r>
              <a:rPr lang="pt-BR" sz="2000" dirty="0">
                <a:effectLst/>
                <a:highlight>
                  <a:srgbClr val="FFFFFF"/>
                </a:highlight>
              </a:rPr>
              <a:t>Mas, para isso, é preciso que saibamos converter um circuito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lógico</a:t>
            </a:r>
            <a:r>
              <a:rPr lang="pt-BR" sz="2000" dirty="0">
                <a:effectLst/>
                <a:highlight>
                  <a:srgbClr val="FFFFFF"/>
                </a:highlight>
              </a:rPr>
              <a:t> em um mapeamento do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método</a:t>
            </a:r>
            <a:r>
              <a:rPr lang="pt-BR" sz="2000" dirty="0">
                <a:effectLst/>
                <a:highlight>
                  <a:srgbClr val="FFFFFF"/>
                </a:highlight>
              </a:rPr>
              <a:t> de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Karnaugh</a:t>
            </a:r>
            <a:r>
              <a:rPr lang="pt-BR" sz="2000" dirty="0">
                <a:effectLst/>
                <a:highlight>
                  <a:srgbClr val="FFFFFF"/>
                </a:highlight>
              </a:rPr>
              <a:t>. </a:t>
            </a:r>
          </a:p>
          <a:p>
            <a:pPr algn="just"/>
            <a:endParaRPr lang="pt-BR" sz="2000" dirty="0">
              <a:highlight>
                <a:srgbClr val="FFFFFF"/>
              </a:highlight>
            </a:endParaRPr>
          </a:p>
          <a:p>
            <a:pPr algn="just"/>
            <a:r>
              <a:rPr lang="pt-BR" sz="2000" dirty="0">
                <a:effectLst/>
                <a:highlight>
                  <a:srgbClr val="FFFFFF"/>
                </a:highlight>
              </a:rPr>
              <a:t>E quais os passos para essa </a:t>
            </a:r>
            <a:r>
              <a:rPr lang="pt-BR" sz="2000" dirty="0" err="1">
                <a:effectLst/>
                <a:highlight>
                  <a:srgbClr val="FFFFFF"/>
                </a:highlight>
              </a:rPr>
              <a:t>conversão</a:t>
            </a:r>
            <a:r>
              <a:rPr lang="pt-BR" sz="2000" dirty="0">
                <a:effectLst/>
                <a:highlight>
                  <a:srgbClr val="FFFFFF"/>
                </a:highlight>
              </a:rPr>
              <a:t>?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21860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3C8F3-2E7A-198A-8532-C19309A4C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>
                <a:effectLst/>
              </a:rPr>
              <a:t>VÍDEOS</a:t>
            </a:r>
            <a:endParaRPr lang="pt-BR" sz="8800" b="1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5188ED-87FF-1E7B-248A-7ACFB2D0A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000" b="1" i="0" u="none" strike="noStrike" dirty="0">
                <a:solidFill>
                  <a:schemeClr val="tx1"/>
                </a:solidFill>
                <a:effectLst/>
              </a:rPr>
              <a:t>Lógica Digital - Mapa de </a:t>
            </a:r>
            <a:r>
              <a:rPr lang="pt-BR" sz="2000" b="1" i="0" u="none" strike="noStrike" dirty="0" err="1">
                <a:solidFill>
                  <a:schemeClr val="tx1"/>
                </a:solidFill>
                <a:effectLst/>
              </a:rPr>
              <a:t>Karnaugh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pt-BR" sz="2000" b="1" i="0" u="none" strike="noStrike" dirty="0" err="1">
                <a:solidFill>
                  <a:schemeClr val="tx1"/>
                </a:solidFill>
                <a:effectLst/>
              </a:rPr>
              <a:t>c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</a:rPr>
              <a:t>/ Valores "</a:t>
            </a:r>
            <a:r>
              <a:rPr lang="pt-BR" sz="2000" b="1" i="0" u="none" strike="noStrike" dirty="0" err="1">
                <a:solidFill>
                  <a:schemeClr val="tx1"/>
                </a:solidFill>
                <a:effectLst/>
              </a:rPr>
              <a:t>Don't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</a:rPr>
              <a:t> </a:t>
            </a:r>
            <a:r>
              <a:rPr lang="pt-BR" sz="2000" b="1" i="0" u="none" strike="noStrike" dirty="0" err="1">
                <a:solidFill>
                  <a:schemeClr val="tx1"/>
                </a:solidFill>
                <a:effectLst/>
              </a:rPr>
              <a:t>Care</a:t>
            </a:r>
            <a:r>
              <a:rPr lang="pt-BR" sz="2000" b="1" i="0" u="none" strike="noStrike" dirty="0">
                <a:solidFill>
                  <a:schemeClr val="tx1"/>
                </a:solidFill>
                <a:effectLst/>
              </a:rPr>
              <a:t>" (X)</a:t>
            </a:r>
          </a:p>
          <a:p>
            <a:pPr marL="0" indent="0" algn="just">
              <a:buNone/>
            </a:pPr>
            <a:endParaRPr lang="pt-BR" sz="2000" b="1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pt-BR" sz="2000" b="1" i="0" u="none" strike="noStrike" dirty="0">
                <a:solidFill>
                  <a:schemeClr val="tx1"/>
                </a:solidFill>
                <a:effectLst/>
                <a:hlinkClick r:id="rId2"/>
              </a:rPr>
              <a:t>https://www.youtube.com/watch?v=ZnKguA3xwUA</a:t>
            </a:r>
            <a:endParaRPr lang="pt-BR" sz="2000" b="1" i="0" u="none" strike="noStrike" dirty="0">
              <a:solidFill>
                <a:schemeClr val="tx1"/>
              </a:solidFill>
              <a:effectLst/>
            </a:endParaRPr>
          </a:p>
          <a:p>
            <a:pPr marL="0" indent="0" algn="just">
              <a:buNone/>
            </a:pPr>
            <a:endParaRPr lang="pt-BR" sz="2000" b="1" i="0" u="none" strike="noStrike" dirty="0">
              <a:solidFill>
                <a:schemeClr val="tx1"/>
              </a:solidFill>
              <a:effectLst/>
            </a:endParaRPr>
          </a:p>
          <a:p>
            <a:pPr marL="0" indent="0" algn="just">
              <a:buNone/>
            </a:pPr>
            <a:endParaRPr lang="pt-BR" sz="1050" dirty="0">
              <a:effectLst/>
              <a:highlight>
                <a:srgbClr val="FFFFFF"/>
              </a:highlight>
            </a:endParaRPr>
          </a:p>
          <a:p>
            <a:endParaRPr lang="pt-BR" sz="1600" dirty="0">
              <a:effectLst/>
              <a:highlight>
                <a:srgbClr val="FFFFFF"/>
              </a:highlight>
            </a:endParaRPr>
          </a:p>
          <a:p>
            <a:endParaRPr lang="pt-BR" sz="2900" dirty="0">
              <a:effectLst/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5786294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pt-BR" sz="6000" b="1" i="0" u="none" strike="noStrike" dirty="0">
              <a:solidFill>
                <a:schemeClr val="bg1"/>
              </a:solidFill>
              <a:effectLst/>
            </a:endParaRP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Preenchendo o Mapa Diretamente </a:t>
            </a:r>
          </a:p>
          <a:p>
            <a:pPr marL="0" indent="0" algn="ctr">
              <a:buNone/>
            </a:pPr>
            <a:r>
              <a:rPr lang="pt-BR" sz="4000" b="1" i="0" u="none" strike="noStrike" dirty="0">
                <a:solidFill>
                  <a:schemeClr val="bg1"/>
                </a:solidFill>
                <a:effectLst/>
              </a:rPr>
              <a:t>a partir da Tabela-Verdade</a:t>
            </a:r>
          </a:p>
          <a:p>
            <a:pPr marL="0" indent="0" algn="ctr" hangingPunct="1">
              <a:buFont typeface="Arial"/>
              <a:buNone/>
            </a:pPr>
            <a:endParaRPr lang="pt-BR" sz="4400" b="1" dirty="0">
              <a:solidFill>
                <a:schemeClr val="bg1"/>
              </a:solidFill>
            </a:endParaRPr>
          </a:p>
          <a:p>
            <a:pPr algn="ctr" hangingPunct="1"/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8068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b="1" dirty="0"/>
              <a:t>Preenchendo o Mapa Diretamente a partir da Tabela-Verdade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F452A-131F-A4CF-CCB6-7CC79CEE9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Vimos como inserir uma </a:t>
            </a:r>
            <a:r>
              <a:rPr lang="pt-BR" dirty="0" err="1"/>
              <a:t>expressão</a:t>
            </a:r>
            <a:r>
              <a:rPr lang="pt-BR" dirty="0"/>
              <a:t> Booleana no mapa; agora vamos aprender como passar diretamente da tabela-verdade para o mapa de </a:t>
            </a:r>
            <a:r>
              <a:rPr lang="pt-BR" dirty="0" err="1"/>
              <a:t>Karnaugh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Lembre-se que uma tabela-verdade fornece a </a:t>
            </a:r>
            <a:r>
              <a:rPr lang="pt-BR" dirty="0" err="1"/>
              <a:t>expressão</a:t>
            </a:r>
            <a:r>
              <a:rPr lang="pt-BR" dirty="0"/>
              <a:t> Booleana de </a:t>
            </a:r>
            <a:r>
              <a:rPr lang="pt-BR" dirty="0" err="1"/>
              <a:t>saída</a:t>
            </a:r>
            <a:r>
              <a:rPr lang="pt-BR" dirty="0"/>
              <a:t> para todas as </a:t>
            </a:r>
            <a:r>
              <a:rPr lang="pt-BR" dirty="0" err="1"/>
              <a:t>combinações</a:t>
            </a:r>
            <a:r>
              <a:rPr lang="pt-BR" dirty="0"/>
              <a:t> de variáveis de entrada </a:t>
            </a:r>
            <a:r>
              <a:rPr lang="pt-BR" dirty="0" err="1"/>
              <a:t>possíveis</a:t>
            </a:r>
            <a:r>
              <a:rPr lang="pt-BR" dirty="0"/>
              <a:t>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Um exemplo de uma </a:t>
            </a:r>
            <a:r>
              <a:rPr lang="pt-BR" dirty="0" err="1"/>
              <a:t>expressão</a:t>
            </a:r>
            <a:r>
              <a:rPr lang="pt-BR" dirty="0"/>
              <a:t> Booleana e a sua </a:t>
            </a:r>
            <a:r>
              <a:rPr lang="pt-BR" dirty="0" err="1"/>
              <a:t>representação</a:t>
            </a:r>
            <a:r>
              <a:rPr lang="pt-BR" dirty="0"/>
              <a:t> em tabela-verdade é mostrado na Figura 4–35. </a:t>
            </a:r>
          </a:p>
        </p:txBody>
      </p:sp>
    </p:spTree>
    <p:extLst>
      <p:ext uri="{BB962C8B-B14F-4D97-AF65-F5344CB8AC3E}">
        <p14:creationId xmlns:p14="http://schemas.microsoft.com/office/powerpoint/2010/main" val="226275739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b="1" dirty="0"/>
              <a:t>Preenchendo o Mapa Diretamente a partir da Tabela-Verdade</a:t>
            </a:r>
          </a:p>
        </p:txBody>
      </p:sp>
      <p:pic>
        <p:nvPicPr>
          <p:cNvPr id="5" name="Imagem 4" descr="Diagrama&#10;&#10;Descrição gerada automaticamente">
            <a:extLst>
              <a:ext uri="{FF2B5EF4-FFF2-40B4-BE49-F238E27FC236}">
                <a16:creationId xmlns:a16="http://schemas.microsoft.com/office/drawing/2014/main" id="{5F7198AA-EDF1-3723-7568-B297B42BC9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184" y="1003300"/>
            <a:ext cx="5231553" cy="39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586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EC0FF-5EBA-7259-D438-CCDF8023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2000" b="1" dirty="0"/>
              <a:t>Preenchendo o Mapa Diretamente a partir da Tabela-Verdade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7F452A-131F-A4CF-CCB6-7CC79CEE98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pPr algn="just"/>
            <a:r>
              <a:rPr lang="pt-BR" dirty="0"/>
              <a:t>Observe na tabela-verdade que a </a:t>
            </a:r>
            <a:r>
              <a:rPr lang="pt-BR" dirty="0" err="1"/>
              <a:t>saída</a:t>
            </a:r>
            <a:r>
              <a:rPr lang="pt-BR" dirty="0"/>
              <a:t> X é 1 para quatro diferentes </a:t>
            </a:r>
            <a:r>
              <a:rPr lang="pt-BR" dirty="0" err="1"/>
              <a:t>combinações</a:t>
            </a:r>
            <a:r>
              <a:rPr lang="pt-BR" dirty="0"/>
              <a:t> das variáveis de entrada.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1s na coluna de </a:t>
            </a:r>
            <a:r>
              <a:rPr lang="pt-BR" dirty="0" err="1"/>
              <a:t>saída</a:t>
            </a:r>
            <a:r>
              <a:rPr lang="pt-BR" dirty="0"/>
              <a:t> da tabela-verdade são transferidos diretamente para o mapa de </a:t>
            </a:r>
            <a:r>
              <a:rPr lang="pt-BR" dirty="0" err="1"/>
              <a:t>Karnaugh</a:t>
            </a:r>
            <a:r>
              <a:rPr lang="pt-BR" dirty="0"/>
              <a:t> nas </a:t>
            </a:r>
            <a:r>
              <a:rPr lang="pt-BR" dirty="0" err="1"/>
              <a:t>células</a:t>
            </a:r>
            <a:r>
              <a:rPr lang="pt-BR" dirty="0"/>
              <a:t> correspondentes aos valores das </a:t>
            </a:r>
            <a:r>
              <a:rPr lang="pt-BR" dirty="0" err="1"/>
              <a:t>combinações</a:t>
            </a:r>
            <a:r>
              <a:rPr lang="pt-BR" dirty="0"/>
              <a:t> das variáveis de entrada associadas, conforme mostra a Figura 4–35.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Nessa figura podemos ver que a </a:t>
            </a:r>
            <a:r>
              <a:rPr lang="pt-BR" dirty="0" err="1"/>
              <a:t>expressão</a:t>
            </a:r>
            <a:r>
              <a:rPr lang="pt-BR" dirty="0"/>
              <a:t> Booleana, a tabela-verdade e o mapa de </a:t>
            </a:r>
            <a:r>
              <a:rPr lang="pt-BR" dirty="0" err="1"/>
              <a:t>Karnaugh</a:t>
            </a:r>
            <a:r>
              <a:rPr lang="pt-BR" dirty="0"/>
              <a:t> são simplesmente formas diferentes de representar uma </a:t>
            </a:r>
            <a:r>
              <a:rPr lang="pt-BR" dirty="0" err="1"/>
              <a:t>função</a:t>
            </a:r>
            <a:r>
              <a:rPr lang="pt-BR" dirty="0"/>
              <a:t> </a:t>
            </a:r>
            <a:r>
              <a:rPr lang="pt-BR" dirty="0" err="1"/>
              <a:t>lógica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825991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2">
            <a:extLst>
              <a:ext uri="{FF2B5EF4-FFF2-40B4-BE49-F238E27FC236}">
                <a16:creationId xmlns:a16="http://schemas.microsoft.com/office/drawing/2014/main" id="{B9C2C07A-485E-5FEE-F9E2-4B184D5A4497}"/>
              </a:ext>
            </a:extLst>
          </p:cNvPr>
          <p:cNvSpPr txBox="1">
            <a:spLocks/>
          </p:cNvSpPr>
          <p:nvPr/>
        </p:nvSpPr>
        <p:spPr>
          <a:xfrm>
            <a:off x="186856" y="388627"/>
            <a:ext cx="8229600" cy="4366245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endParaRPr lang="pt-BR" sz="3600" b="1" dirty="0">
              <a:solidFill>
                <a:schemeClr val="bg1"/>
              </a:solidFill>
            </a:endParaRPr>
          </a:p>
          <a:p>
            <a:pPr marL="0" indent="0" algn="ctr" hangingPunct="1">
              <a:buNone/>
            </a:pPr>
            <a:r>
              <a:rPr lang="pt-BR" sz="4400" b="1" dirty="0">
                <a:solidFill>
                  <a:schemeClr val="bg1"/>
                </a:solidFill>
              </a:rPr>
              <a:t>Condições “</a:t>
            </a:r>
            <a:r>
              <a:rPr lang="pt-BR" sz="4400" b="1" dirty="0" err="1">
                <a:solidFill>
                  <a:schemeClr val="bg1"/>
                </a:solidFill>
              </a:rPr>
              <a:t>Don’t</a:t>
            </a:r>
            <a:r>
              <a:rPr lang="pt-BR" sz="4400" b="1" dirty="0">
                <a:solidFill>
                  <a:schemeClr val="bg1"/>
                </a:solidFill>
              </a:rPr>
              <a:t> </a:t>
            </a:r>
            <a:r>
              <a:rPr lang="pt-BR" sz="4400" b="1" dirty="0" err="1">
                <a:solidFill>
                  <a:schemeClr val="bg1"/>
                </a:solidFill>
              </a:rPr>
              <a:t>Care</a:t>
            </a:r>
            <a:r>
              <a:rPr lang="pt-BR" sz="4400" b="1" dirty="0">
                <a:solidFill>
                  <a:schemeClr val="bg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975087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8B88B489F286B4B8BA54BD469AAE54D" ma:contentTypeVersion="12" ma:contentTypeDescription="Crie um novo documento." ma:contentTypeScope="" ma:versionID="7fb851b022a2018d1ceaa66376bac48e">
  <xsd:schema xmlns:xsd="http://www.w3.org/2001/XMLSchema" xmlns:xs="http://www.w3.org/2001/XMLSchema" xmlns:p="http://schemas.microsoft.com/office/2006/metadata/properties" xmlns:ns2="797a7fb6-9777-4377-b9e3-f237fe78fe78" xmlns:ns3="93577d7a-5f02-4630-922e-f09338a9bce8" targetNamespace="http://schemas.microsoft.com/office/2006/metadata/properties" ma:root="true" ma:fieldsID="109c0414af09266a1e60260fc50cdae3" ns2:_="" ns3:_="">
    <xsd:import namespace="797a7fb6-9777-4377-b9e3-f237fe78fe78"/>
    <xsd:import namespace="93577d7a-5f02-4630-922e-f09338a9b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7a7fb6-9777-4377-b9e3-f237fe78fe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77d7a-5f02-4630-922e-f09338a9bc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929f63cd-23af-4589-a3fe-b2dac90dd187}" ma:internalName="TaxCatchAll" ma:showField="CatchAllData" ma:web="93577d7a-5f02-4630-922e-f09338a9b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97a7fb6-9777-4377-b9e3-f237fe78fe78">
      <Terms xmlns="http://schemas.microsoft.com/office/infopath/2007/PartnerControls"/>
    </lcf76f155ced4ddcb4097134ff3c332f>
    <TaxCatchAll xmlns="93577d7a-5f02-4630-922e-f09338a9bce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8FCCCA-4831-46FE-810D-B9CD77870B23}"/>
</file>

<file path=customXml/itemProps2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4118</TotalTime>
  <Words>1096</Words>
  <Application>Microsoft Macintosh PowerPoint</Application>
  <PresentationFormat>Apresentação na tela (16:9)</PresentationFormat>
  <Paragraphs>114</Paragraphs>
  <Slides>24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8" baseType="lpstr">
      <vt:lpstr>Arial</vt:lpstr>
      <vt:lpstr>Big Shoulders Display Black</vt:lpstr>
      <vt:lpstr>Calibri</vt:lpstr>
      <vt:lpstr>Office Theme</vt:lpstr>
      <vt:lpstr>Apresentação do PowerPoint</vt:lpstr>
      <vt:lpstr>Apresentação do PowerPoint</vt:lpstr>
      <vt:lpstr>Introdução</vt:lpstr>
      <vt:lpstr>VÍDEOS</vt:lpstr>
      <vt:lpstr>Apresentação do PowerPoint</vt:lpstr>
      <vt:lpstr>Preenchendo o Mapa Diretamente a partir da Tabela-Verdade</vt:lpstr>
      <vt:lpstr>Preenchendo o Mapa Diretamente a partir da Tabela-Verdade</vt:lpstr>
      <vt:lpstr>Preenchendo o Mapa Diretamente a partir da Tabela-Verdade</vt:lpstr>
      <vt:lpstr>Apresentação do PowerPoint</vt:lpstr>
      <vt:lpstr>Condições “Don’t Care”</vt:lpstr>
      <vt:lpstr>Condições “Don’t Care”</vt:lpstr>
      <vt:lpstr>Condições “Don’t Care”</vt:lpstr>
      <vt:lpstr>Condições “Don’t Care”</vt:lpstr>
      <vt:lpstr>Condições “Don’t Care”</vt:lpstr>
      <vt:lpstr>Apresentação do PowerPoint</vt:lpstr>
      <vt:lpstr>Inserindo no Mapa uma Expressão de Produto-de-Somas Padrão</vt:lpstr>
      <vt:lpstr>Inserindo no Mapa uma Expressão de Produto-de-Somas Padrão</vt:lpstr>
      <vt:lpstr>Inserindo no Mapa uma Expressão de Produto-de-Somas Padrão</vt:lpstr>
      <vt:lpstr>Inserindo no Mapa uma Expressão de Produto-de-Somas Padrão</vt:lpstr>
      <vt:lpstr>Apresentação do PowerPoint</vt:lpstr>
      <vt:lpstr>Apresentação do PowerPoint</vt:lpstr>
      <vt:lpstr>ATIVIDADE</vt:lpstr>
      <vt:lpstr>Bibliografia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Eduardo Tourinho</cp:lastModifiedBy>
  <cp:revision>194</cp:revision>
  <dcterms:modified xsi:type="dcterms:W3CDTF">2024-05-03T00:19:40Z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