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Tahoma"/>
      <p:regular r:id="rId32"/>
      <p:bold r:id="rId33"/>
    </p:embeddedFont>
    <p:embeddedFont>
      <p:font typeface="Century Schoolbook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hCYFhN961nq8ROqMCYdsLcWey2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469B6D-FDC5-4EB5-8BD0-3AD0F01BE609}">
  <a:tblStyle styleId="{D0469B6D-FDC5-4EB5-8BD0-3AD0F01BE60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Tahoma-bold.fntdata"/><Relationship Id="rId10" Type="http://schemas.openxmlformats.org/officeDocument/2006/relationships/slide" Target="slides/slide4.xml"/><Relationship Id="rId32" Type="http://schemas.openxmlformats.org/officeDocument/2006/relationships/font" Target="fonts/Tahoma-regular.fntdata"/><Relationship Id="rId13" Type="http://schemas.openxmlformats.org/officeDocument/2006/relationships/slide" Target="slides/slide7.xml"/><Relationship Id="rId35" Type="http://schemas.openxmlformats.org/officeDocument/2006/relationships/font" Target="fonts/CenturySchoolbook-bold.fntdata"/><Relationship Id="rId12" Type="http://schemas.openxmlformats.org/officeDocument/2006/relationships/slide" Target="slides/slide6.xml"/><Relationship Id="rId34" Type="http://schemas.openxmlformats.org/officeDocument/2006/relationships/font" Target="fonts/CenturySchoolbook-regular.fntdata"/><Relationship Id="rId15" Type="http://schemas.openxmlformats.org/officeDocument/2006/relationships/slide" Target="slides/slide9.xml"/><Relationship Id="rId37" Type="http://schemas.openxmlformats.org/officeDocument/2006/relationships/font" Target="fonts/CenturySchoolbook-boldItalic.fntdata"/><Relationship Id="rId14" Type="http://schemas.openxmlformats.org/officeDocument/2006/relationships/slide" Target="slides/slide8.xml"/><Relationship Id="rId36" Type="http://schemas.openxmlformats.org/officeDocument/2006/relationships/font" Target="fonts/CenturySchoolbook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1" name="Google Shape;351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a5dddf354_0_0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ea5dddf35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a5dddf354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gea5dddf354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a5dddf354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gea5dddf354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3" name="Google Shape;483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6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0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0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4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42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2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4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43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43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4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4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44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45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3386138" y="4683125"/>
            <a:ext cx="62355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Talita Rocha Pinheiro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02</a:t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idx="1" type="body"/>
          </p:nvPr>
        </p:nvSpPr>
        <p:spPr>
          <a:xfrm>
            <a:off x="495300" y="1589050"/>
            <a:ext cx="11091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Cardinalidade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Um_para_Um (1:1): 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instância de uma entidade A está associada a no máximo a uma instância de uma entidade B, e vice-versa.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129950" y="596363"/>
            <a:ext cx="90762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1249726" y="3915500"/>
            <a:ext cx="929100" cy="14874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3296543" y="3915500"/>
            <a:ext cx="929100" cy="14874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1"/>
          <p:cNvCxnSpPr/>
          <p:nvPr/>
        </p:nvCxnSpPr>
        <p:spPr>
          <a:xfrm>
            <a:off x="1808526" y="4286975"/>
            <a:ext cx="16743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1"/>
          <p:cNvCxnSpPr/>
          <p:nvPr/>
        </p:nvCxnSpPr>
        <p:spPr>
          <a:xfrm>
            <a:off x="1994792" y="4536213"/>
            <a:ext cx="14880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11"/>
          <p:cNvCxnSpPr/>
          <p:nvPr/>
        </p:nvCxnSpPr>
        <p:spPr>
          <a:xfrm>
            <a:off x="1994792" y="4660038"/>
            <a:ext cx="14880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11"/>
          <p:cNvCxnSpPr/>
          <p:nvPr/>
        </p:nvCxnSpPr>
        <p:spPr>
          <a:xfrm>
            <a:off x="1994792" y="4907688"/>
            <a:ext cx="16743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1"/>
          <p:cNvCxnSpPr/>
          <p:nvPr/>
        </p:nvCxnSpPr>
        <p:spPr>
          <a:xfrm>
            <a:off x="1994792" y="5031513"/>
            <a:ext cx="16743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11"/>
          <p:cNvSpPr txBox="1"/>
          <p:nvPr/>
        </p:nvSpPr>
        <p:spPr>
          <a:xfrm>
            <a:off x="1435993" y="3667850"/>
            <a:ext cx="372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3296542" y="3667850"/>
            <a:ext cx="372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2365208" y="5402988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1"/>
          <p:cNvSpPr/>
          <p:nvPr/>
        </p:nvSpPr>
        <p:spPr>
          <a:xfrm>
            <a:off x="10090158" y="4239080"/>
            <a:ext cx="1496100" cy="812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5630779" y="4239080"/>
            <a:ext cx="1294296" cy="812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7846568" y="4201300"/>
            <a:ext cx="1201179" cy="906600"/>
          </a:xfrm>
          <a:prstGeom prst="diamond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5702968" y="4503542"/>
            <a:ext cx="1151583" cy="28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10420857" y="4484652"/>
            <a:ext cx="820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8042088" y="4484652"/>
            <a:ext cx="933470" cy="279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11"/>
          <p:cNvCxnSpPr/>
          <p:nvPr/>
        </p:nvCxnSpPr>
        <p:spPr>
          <a:xfrm rot="10800000">
            <a:off x="6940748" y="4654550"/>
            <a:ext cx="8811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11"/>
          <p:cNvCxnSpPr/>
          <p:nvPr/>
        </p:nvCxnSpPr>
        <p:spPr>
          <a:xfrm rot="10800000">
            <a:off x="9082458" y="4654737"/>
            <a:ext cx="10077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11"/>
          <p:cNvSpPr txBox="1"/>
          <p:nvPr/>
        </p:nvSpPr>
        <p:spPr>
          <a:xfrm>
            <a:off x="6436800" y="5325925"/>
            <a:ext cx="5145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Um funcionário pode gerenciar apenas um projeto.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7161798" y="4280040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9768641" y="4312125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>
            <p:ph idx="1" type="body"/>
          </p:nvPr>
        </p:nvSpPr>
        <p:spPr>
          <a:xfrm>
            <a:off x="440250" y="1502050"/>
            <a:ext cx="112983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Cardinalidade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Um_para_Muitos (1:N): 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instância de uma entidade A está associada a qualquer número de instâncias da entidade 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Porém, uma instância da entidade B pode estar associada, no máximo, a uma instância da entidade A.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3043742" y="4619625"/>
            <a:ext cx="931200" cy="14874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440243" y="4619625"/>
            <a:ext cx="929100" cy="14874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12"/>
          <p:cNvCxnSpPr/>
          <p:nvPr/>
        </p:nvCxnSpPr>
        <p:spPr>
          <a:xfrm>
            <a:off x="999042" y="4992688"/>
            <a:ext cx="2417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12"/>
          <p:cNvCxnSpPr/>
          <p:nvPr/>
        </p:nvCxnSpPr>
        <p:spPr>
          <a:xfrm>
            <a:off x="999042" y="4992688"/>
            <a:ext cx="2417100" cy="247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12"/>
          <p:cNvCxnSpPr/>
          <p:nvPr/>
        </p:nvCxnSpPr>
        <p:spPr>
          <a:xfrm flipH="1" rot="10800000">
            <a:off x="999042" y="5703838"/>
            <a:ext cx="2417100" cy="31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12"/>
          <p:cNvCxnSpPr/>
          <p:nvPr/>
        </p:nvCxnSpPr>
        <p:spPr>
          <a:xfrm flipH="1" rot="10800000">
            <a:off x="999042" y="5423038"/>
            <a:ext cx="2417100" cy="3126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12"/>
          <p:cNvCxnSpPr/>
          <p:nvPr/>
        </p:nvCxnSpPr>
        <p:spPr>
          <a:xfrm>
            <a:off x="999042" y="5735639"/>
            <a:ext cx="2417100" cy="1239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12"/>
          <p:cNvSpPr txBox="1"/>
          <p:nvPr/>
        </p:nvSpPr>
        <p:spPr>
          <a:xfrm>
            <a:off x="3230009" y="4394200"/>
            <a:ext cx="372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812776" y="4365625"/>
            <a:ext cx="370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 txBox="1"/>
          <p:nvPr/>
        </p:nvSpPr>
        <p:spPr>
          <a:xfrm>
            <a:off x="1966359" y="6107114"/>
            <a:ext cx="5589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2"/>
          <p:cNvSpPr txBox="1"/>
          <p:nvPr/>
        </p:nvSpPr>
        <p:spPr>
          <a:xfrm>
            <a:off x="129950" y="596363"/>
            <a:ext cx="90762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2"/>
          <p:cNvSpPr/>
          <p:nvPr/>
        </p:nvSpPr>
        <p:spPr>
          <a:xfrm>
            <a:off x="10090158" y="4239080"/>
            <a:ext cx="1496100" cy="812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5630779" y="4239080"/>
            <a:ext cx="1294296" cy="812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7846568" y="4201300"/>
            <a:ext cx="1201179" cy="906600"/>
          </a:xfrm>
          <a:prstGeom prst="diamond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5702968" y="4503542"/>
            <a:ext cx="1151583" cy="28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"/>
          <p:cNvSpPr txBox="1"/>
          <p:nvPr/>
        </p:nvSpPr>
        <p:spPr>
          <a:xfrm>
            <a:off x="10420857" y="4484652"/>
            <a:ext cx="820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 txBox="1"/>
          <p:nvPr/>
        </p:nvSpPr>
        <p:spPr>
          <a:xfrm>
            <a:off x="8042088" y="4484652"/>
            <a:ext cx="933470" cy="279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12"/>
          <p:cNvCxnSpPr/>
          <p:nvPr/>
        </p:nvCxnSpPr>
        <p:spPr>
          <a:xfrm rot="10800000">
            <a:off x="6940748" y="4654550"/>
            <a:ext cx="8811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12"/>
          <p:cNvCxnSpPr/>
          <p:nvPr/>
        </p:nvCxnSpPr>
        <p:spPr>
          <a:xfrm rot="10800000">
            <a:off x="9082458" y="4654737"/>
            <a:ext cx="10077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p12"/>
          <p:cNvSpPr txBox="1"/>
          <p:nvPr/>
        </p:nvSpPr>
        <p:spPr>
          <a:xfrm>
            <a:off x="6436800" y="5325925"/>
            <a:ext cx="5145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Um funcionário pode gerenciar vários projetos.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"/>
          <p:cNvSpPr txBox="1"/>
          <p:nvPr/>
        </p:nvSpPr>
        <p:spPr>
          <a:xfrm>
            <a:off x="7161798" y="4280040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 txBox="1"/>
          <p:nvPr/>
        </p:nvSpPr>
        <p:spPr>
          <a:xfrm>
            <a:off x="9768641" y="4312125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/>
          <p:nvPr>
            <p:ph idx="1" type="body"/>
          </p:nvPr>
        </p:nvSpPr>
        <p:spPr>
          <a:xfrm>
            <a:off x="318050" y="1556025"/>
            <a:ext cx="114363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Cardinalidade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Muitos_para_Um (N:1): 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instância da entidade A está associada a uma instância de B;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Porém, uma instância de B pode estar associada a qualquer número de instâncias de A;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666293" y="4172364"/>
            <a:ext cx="931200" cy="14874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2899376" y="4172363"/>
            <a:ext cx="929100" cy="15288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13"/>
          <p:cNvCxnSpPr/>
          <p:nvPr/>
        </p:nvCxnSpPr>
        <p:spPr>
          <a:xfrm>
            <a:off x="1225092" y="4543838"/>
            <a:ext cx="20469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13"/>
          <p:cNvCxnSpPr/>
          <p:nvPr/>
        </p:nvCxnSpPr>
        <p:spPr>
          <a:xfrm flipH="1" rot="10800000">
            <a:off x="1345742" y="4543914"/>
            <a:ext cx="1926300" cy="3714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13"/>
          <p:cNvCxnSpPr/>
          <p:nvPr/>
        </p:nvCxnSpPr>
        <p:spPr>
          <a:xfrm>
            <a:off x="1225093" y="4791489"/>
            <a:ext cx="1860600" cy="1239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13"/>
          <p:cNvCxnSpPr/>
          <p:nvPr/>
        </p:nvCxnSpPr>
        <p:spPr>
          <a:xfrm>
            <a:off x="1225093" y="5162963"/>
            <a:ext cx="1860600" cy="1254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13"/>
          <p:cNvCxnSpPr/>
          <p:nvPr/>
        </p:nvCxnSpPr>
        <p:spPr>
          <a:xfrm flipH="1" rot="10800000">
            <a:off x="1225093" y="4915175"/>
            <a:ext cx="1860600" cy="373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13"/>
          <p:cNvSpPr txBox="1"/>
          <p:nvPr/>
        </p:nvSpPr>
        <p:spPr>
          <a:xfrm>
            <a:off x="1781775" y="5659850"/>
            <a:ext cx="558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N:1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3"/>
          <p:cNvSpPr txBox="1"/>
          <p:nvPr/>
        </p:nvSpPr>
        <p:spPr>
          <a:xfrm>
            <a:off x="975326" y="3777075"/>
            <a:ext cx="370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 txBox="1"/>
          <p:nvPr/>
        </p:nvSpPr>
        <p:spPr>
          <a:xfrm>
            <a:off x="3197826" y="3732625"/>
            <a:ext cx="372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3"/>
          <p:cNvSpPr txBox="1"/>
          <p:nvPr/>
        </p:nvSpPr>
        <p:spPr>
          <a:xfrm>
            <a:off x="129950" y="596363"/>
            <a:ext cx="90762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04" name="Google Shape;3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3"/>
          <p:cNvSpPr/>
          <p:nvPr/>
        </p:nvSpPr>
        <p:spPr>
          <a:xfrm>
            <a:off x="9512642" y="4166891"/>
            <a:ext cx="1496100" cy="812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5053263" y="4166891"/>
            <a:ext cx="1294296" cy="812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7269052" y="4129111"/>
            <a:ext cx="1201179" cy="906600"/>
          </a:xfrm>
          <a:prstGeom prst="diamond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 txBox="1"/>
          <p:nvPr/>
        </p:nvSpPr>
        <p:spPr>
          <a:xfrm>
            <a:off x="5125452" y="4431353"/>
            <a:ext cx="1151583" cy="28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9843341" y="4412463"/>
            <a:ext cx="820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3"/>
          <p:cNvSpPr txBox="1"/>
          <p:nvPr/>
        </p:nvSpPr>
        <p:spPr>
          <a:xfrm>
            <a:off x="7464572" y="4412463"/>
            <a:ext cx="933470" cy="279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13"/>
          <p:cNvCxnSpPr/>
          <p:nvPr/>
        </p:nvCxnSpPr>
        <p:spPr>
          <a:xfrm rot="10800000">
            <a:off x="6363232" y="4582361"/>
            <a:ext cx="8811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13"/>
          <p:cNvCxnSpPr/>
          <p:nvPr/>
        </p:nvCxnSpPr>
        <p:spPr>
          <a:xfrm rot="10800000">
            <a:off x="8504942" y="4582548"/>
            <a:ext cx="10077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13"/>
          <p:cNvSpPr txBox="1"/>
          <p:nvPr/>
        </p:nvSpPr>
        <p:spPr>
          <a:xfrm>
            <a:off x="5859284" y="5253736"/>
            <a:ext cx="5145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Um funcionário gerencia apenas um projeto.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projeto pode ser gerenciado por vários funcionários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3"/>
          <p:cNvSpPr txBox="1"/>
          <p:nvPr/>
        </p:nvSpPr>
        <p:spPr>
          <a:xfrm>
            <a:off x="6584282" y="4207851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"/>
          <p:cNvSpPr txBox="1"/>
          <p:nvPr/>
        </p:nvSpPr>
        <p:spPr>
          <a:xfrm>
            <a:off x="9191125" y="4239936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>
            <p:ph idx="1" type="body"/>
          </p:nvPr>
        </p:nvSpPr>
        <p:spPr>
          <a:xfrm>
            <a:off x="427350" y="1427925"/>
            <a:ext cx="113373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Cardinalidade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Muitos_para_Muitos(M:N): 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instância da entidade A está associada a qualquer número de instâncias da entidade B, e vice-versa.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524634" y="3705814"/>
            <a:ext cx="929100" cy="14874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3128134" y="3705814"/>
            <a:ext cx="931200" cy="14874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14"/>
          <p:cNvCxnSpPr/>
          <p:nvPr/>
        </p:nvCxnSpPr>
        <p:spPr>
          <a:xfrm>
            <a:off x="1083435" y="4077288"/>
            <a:ext cx="2231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14"/>
          <p:cNvCxnSpPr/>
          <p:nvPr/>
        </p:nvCxnSpPr>
        <p:spPr>
          <a:xfrm>
            <a:off x="1083435" y="4077289"/>
            <a:ext cx="2231100" cy="619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14"/>
          <p:cNvCxnSpPr/>
          <p:nvPr/>
        </p:nvCxnSpPr>
        <p:spPr>
          <a:xfrm>
            <a:off x="1083435" y="4324938"/>
            <a:ext cx="22311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14"/>
          <p:cNvCxnSpPr/>
          <p:nvPr/>
        </p:nvCxnSpPr>
        <p:spPr>
          <a:xfrm flipH="1">
            <a:off x="1083302" y="4324939"/>
            <a:ext cx="2231100" cy="496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14"/>
          <p:cNvCxnSpPr/>
          <p:nvPr/>
        </p:nvCxnSpPr>
        <p:spPr>
          <a:xfrm flipH="1" rot="10800000">
            <a:off x="1083435" y="4077214"/>
            <a:ext cx="2231100" cy="619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14"/>
          <p:cNvCxnSpPr/>
          <p:nvPr/>
        </p:nvCxnSpPr>
        <p:spPr>
          <a:xfrm>
            <a:off x="1267584" y="4448764"/>
            <a:ext cx="2046900" cy="496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14"/>
          <p:cNvCxnSpPr/>
          <p:nvPr/>
        </p:nvCxnSpPr>
        <p:spPr>
          <a:xfrm flipH="1" rot="10800000">
            <a:off x="1267584" y="4448851"/>
            <a:ext cx="2046900" cy="496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14"/>
          <p:cNvSpPr txBox="1"/>
          <p:nvPr/>
        </p:nvSpPr>
        <p:spPr>
          <a:xfrm>
            <a:off x="2012651" y="5193300"/>
            <a:ext cx="929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N:M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 txBox="1"/>
          <p:nvPr/>
        </p:nvSpPr>
        <p:spPr>
          <a:xfrm>
            <a:off x="897167" y="3332750"/>
            <a:ext cx="3705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3500668" y="3332750"/>
            <a:ext cx="3726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"/>
          <p:cNvSpPr/>
          <p:nvPr/>
        </p:nvSpPr>
        <p:spPr>
          <a:xfrm>
            <a:off x="328208" y="6169181"/>
            <a:ext cx="866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OBS.: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uso de “zero” (0:1) ou (0:N)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 txBox="1"/>
          <p:nvPr/>
        </p:nvSpPr>
        <p:spPr>
          <a:xfrm>
            <a:off x="129950" y="596363"/>
            <a:ext cx="90762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37" name="Google Shape;3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4"/>
          <p:cNvSpPr/>
          <p:nvPr/>
        </p:nvSpPr>
        <p:spPr>
          <a:xfrm>
            <a:off x="9512642" y="4166891"/>
            <a:ext cx="1496100" cy="812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4"/>
          <p:cNvSpPr/>
          <p:nvPr/>
        </p:nvSpPr>
        <p:spPr>
          <a:xfrm>
            <a:off x="5053263" y="4166891"/>
            <a:ext cx="1294296" cy="812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4"/>
          <p:cNvSpPr/>
          <p:nvPr/>
        </p:nvSpPr>
        <p:spPr>
          <a:xfrm>
            <a:off x="7269052" y="4129111"/>
            <a:ext cx="1201179" cy="906600"/>
          </a:xfrm>
          <a:prstGeom prst="diamond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4"/>
          <p:cNvSpPr txBox="1"/>
          <p:nvPr/>
        </p:nvSpPr>
        <p:spPr>
          <a:xfrm>
            <a:off x="5125452" y="4431353"/>
            <a:ext cx="1151583" cy="28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9843341" y="4412463"/>
            <a:ext cx="820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7464572" y="4412463"/>
            <a:ext cx="933470" cy="279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14"/>
          <p:cNvCxnSpPr/>
          <p:nvPr/>
        </p:nvCxnSpPr>
        <p:spPr>
          <a:xfrm rot="10800000">
            <a:off x="6363232" y="4582361"/>
            <a:ext cx="8811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14"/>
          <p:cNvCxnSpPr/>
          <p:nvPr/>
        </p:nvCxnSpPr>
        <p:spPr>
          <a:xfrm rot="10800000">
            <a:off x="8504942" y="4582548"/>
            <a:ext cx="10077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14"/>
          <p:cNvSpPr txBox="1"/>
          <p:nvPr/>
        </p:nvSpPr>
        <p:spPr>
          <a:xfrm>
            <a:off x="5859284" y="5253736"/>
            <a:ext cx="5145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Um funcionário gerencia vários projetos.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projeto é gerenciado por vários funcionários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 txBox="1"/>
          <p:nvPr/>
        </p:nvSpPr>
        <p:spPr>
          <a:xfrm>
            <a:off x="6584282" y="4207851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4"/>
          <p:cNvSpPr txBox="1"/>
          <p:nvPr/>
        </p:nvSpPr>
        <p:spPr>
          <a:xfrm>
            <a:off x="9191125" y="4239936"/>
            <a:ext cx="567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5"/>
          <p:cNvSpPr/>
          <p:nvPr/>
        </p:nvSpPr>
        <p:spPr>
          <a:xfrm>
            <a:off x="316396" y="622814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Exemplos em Sala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57" name="Google Shape;3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5"/>
          <p:cNvSpPr/>
          <p:nvPr/>
        </p:nvSpPr>
        <p:spPr>
          <a:xfrm>
            <a:off x="380998" y="1646789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Um aluno realiza vários trabalhos. Um trabalho é realizado por um ou mais alunos;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Um diretor dirige no máximo um departamento. Um departamento tem no máximo um diretor;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Um autor escreve vários livros. Um livro pode ser escrito por vários autores;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Uma equipe é composta por vários jogadores. Um jogador joga apenas em uma equipe;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Um cliente realiza várias encomendas. Uma encomenda diz respeito apenas a um cliente;;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6"/>
          <p:cNvGrpSpPr/>
          <p:nvPr/>
        </p:nvGrpSpPr>
        <p:grpSpPr>
          <a:xfrm>
            <a:off x="1650974" y="2496197"/>
            <a:ext cx="9628632" cy="1493836"/>
            <a:chOff x="3200400" y="7086600"/>
            <a:chExt cx="10287000" cy="1390650"/>
          </a:xfrm>
        </p:grpSpPr>
        <p:sp>
          <p:nvSpPr>
            <p:cNvPr id="364" name="Google Shape;364;p16"/>
            <p:cNvSpPr txBox="1"/>
            <p:nvPr/>
          </p:nvSpPr>
          <p:spPr>
            <a:xfrm>
              <a:off x="3200400" y="7086600"/>
              <a:ext cx="2514600" cy="11430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 txBox="1"/>
            <p:nvPr/>
          </p:nvSpPr>
          <p:spPr>
            <a:xfrm>
              <a:off x="10744200" y="7086600"/>
              <a:ext cx="2743200" cy="11430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Projeto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6629400" y="7105650"/>
              <a:ext cx="3132000" cy="1371600"/>
            </a:xfrm>
            <a:prstGeom prst="diamond">
              <a:avLst/>
            </a:prstGeom>
            <a:solidFill>
              <a:srgbClr val="BFBFBF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trabalha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7" name="Google Shape;367;p16"/>
            <p:cNvCxnSpPr/>
            <p:nvPr/>
          </p:nvCxnSpPr>
          <p:spPr>
            <a:xfrm>
              <a:off x="9601200" y="7772400"/>
              <a:ext cx="1143000" cy="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16"/>
            <p:cNvCxnSpPr/>
            <p:nvPr/>
          </p:nvCxnSpPr>
          <p:spPr>
            <a:xfrm>
              <a:off x="5715000" y="7772400"/>
              <a:ext cx="914400" cy="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69" name="Google Shape;369;p16"/>
          <p:cNvCxnSpPr/>
          <p:nvPr/>
        </p:nvCxnSpPr>
        <p:spPr>
          <a:xfrm flipH="1">
            <a:off x="1437183" y="3766201"/>
            <a:ext cx="6435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16"/>
          <p:cNvSpPr/>
          <p:nvPr/>
        </p:nvSpPr>
        <p:spPr>
          <a:xfrm>
            <a:off x="1223433" y="4256739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71" name="Google Shape;371;p16"/>
          <p:cNvCxnSpPr/>
          <p:nvPr/>
        </p:nvCxnSpPr>
        <p:spPr>
          <a:xfrm flipH="1">
            <a:off x="2294649" y="3766201"/>
            <a:ext cx="2136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16"/>
          <p:cNvSpPr/>
          <p:nvPr/>
        </p:nvSpPr>
        <p:spPr>
          <a:xfrm>
            <a:off x="2080683" y="4256739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73" name="Google Shape;373;p16"/>
          <p:cNvCxnSpPr/>
          <p:nvPr/>
        </p:nvCxnSpPr>
        <p:spPr>
          <a:xfrm>
            <a:off x="3363383" y="3766201"/>
            <a:ext cx="2136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4" name="Google Shape;374;p16"/>
          <p:cNvSpPr/>
          <p:nvPr/>
        </p:nvSpPr>
        <p:spPr>
          <a:xfrm>
            <a:off x="3577167" y="4256739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16"/>
          <p:cNvSpPr txBox="1"/>
          <p:nvPr/>
        </p:nvSpPr>
        <p:spPr>
          <a:xfrm>
            <a:off x="368300" y="4748864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6"/>
          <p:cNvSpPr txBox="1"/>
          <p:nvPr/>
        </p:nvSpPr>
        <p:spPr>
          <a:xfrm>
            <a:off x="1866900" y="4748864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6"/>
          <p:cNvSpPr txBox="1"/>
          <p:nvPr/>
        </p:nvSpPr>
        <p:spPr>
          <a:xfrm>
            <a:off x="3149600" y="4748864"/>
            <a:ext cx="1011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 txBox="1"/>
          <p:nvPr/>
        </p:nvSpPr>
        <p:spPr>
          <a:xfrm>
            <a:off x="6786033" y="4502801"/>
            <a:ext cx="8571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16"/>
          <p:cNvCxnSpPr/>
          <p:nvPr/>
        </p:nvCxnSpPr>
        <p:spPr>
          <a:xfrm>
            <a:off x="6786033" y="3766201"/>
            <a:ext cx="2136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16"/>
          <p:cNvSpPr/>
          <p:nvPr/>
        </p:nvSpPr>
        <p:spPr>
          <a:xfrm>
            <a:off x="6999816" y="4256739"/>
            <a:ext cx="2160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" name="Google Shape;381;p16"/>
          <p:cNvSpPr txBox="1"/>
          <p:nvPr/>
        </p:nvSpPr>
        <p:spPr>
          <a:xfrm>
            <a:off x="4218516" y="2537476"/>
            <a:ext cx="6435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6"/>
          <p:cNvSpPr txBox="1"/>
          <p:nvPr/>
        </p:nvSpPr>
        <p:spPr>
          <a:xfrm>
            <a:off x="7857067" y="3520139"/>
            <a:ext cx="641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6"/>
          <p:cNvSpPr txBox="1"/>
          <p:nvPr/>
        </p:nvSpPr>
        <p:spPr>
          <a:xfrm>
            <a:off x="5518149" y="-26987"/>
            <a:ext cx="1812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16"/>
          <p:cNvCxnSpPr/>
          <p:nvPr/>
        </p:nvCxnSpPr>
        <p:spPr>
          <a:xfrm flipH="1">
            <a:off x="8974633" y="3701114"/>
            <a:ext cx="6435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5" name="Google Shape;385;p16"/>
          <p:cNvSpPr/>
          <p:nvPr/>
        </p:nvSpPr>
        <p:spPr>
          <a:xfrm>
            <a:off x="8760882" y="4191651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6" name="Google Shape;386;p16"/>
          <p:cNvCxnSpPr/>
          <p:nvPr/>
        </p:nvCxnSpPr>
        <p:spPr>
          <a:xfrm flipH="1">
            <a:off x="9832099" y="3701114"/>
            <a:ext cx="2136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7" name="Google Shape;387;p16"/>
          <p:cNvSpPr/>
          <p:nvPr/>
        </p:nvSpPr>
        <p:spPr>
          <a:xfrm>
            <a:off x="9618133" y="4191651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8" name="Google Shape;388;p16"/>
          <p:cNvCxnSpPr/>
          <p:nvPr/>
        </p:nvCxnSpPr>
        <p:spPr>
          <a:xfrm>
            <a:off x="10900833" y="3701114"/>
            <a:ext cx="2136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9" name="Google Shape;389;p16"/>
          <p:cNvSpPr/>
          <p:nvPr/>
        </p:nvSpPr>
        <p:spPr>
          <a:xfrm>
            <a:off x="11114616" y="4191651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16"/>
          <p:cNvSpPr txBox="1"/>
          <p:nvPr/>
        </p:nvSpPr>
        <p:spPr>
          <a:xfrm>
            <a:off x="8320616" y="4655201"/>
            <a:ext cx="948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6"/>
          <p:cNvSpPr txBox="1"/>
          <p:nvPr/>
        </p:nvSpPr>
        <p:spPr>
          <a:xfrm>
            <a:off x="9404349" y="4683776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6"/>
          <p:cNvSpPr txBox="1"/>
          <p:nvPr/>
        </p:nvSpPr>
        <p:spPr>
          <a:xfrm>
            <a:off x="10687049" y="4683776"/>
            <a:ext cx="1504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orcamento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6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Cardinalidade Mínima e Máxima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a5dddf354_0_0"/>
          <p:cNvSpPr txBox="1"/>
          <p:nvPr/>
        </p:nvSpPr>
        <p:spPr>
          <a:xfrm>
            <a:off x="5518149" y="-26987"/>
            <a:ext cx="1812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ea5dddf354_0_0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gea5dddf35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ea5dddf354_0_0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Notação Cardinalidade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captura de tela&#10;&#10;Descrição gerada com muito alta confiança" id="404" name="Google Shape;404;gea5dddf35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476" y="1319841"/>
            <a:ext cx="5273615" cy="26368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captura de tela&#10;&#10;Descrição gerada com muito alta confiança" id="405" name="Google Shape;405;gea5dddf354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6060" y="4178086"/>
            <a:ext cx="6179386" cy="238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 txBox="1"/>
          <p:nvPr>
            <p:ph idx="1" type="body"/>
          </p:nvPr>
        </p:nvSpPr>
        <p:spPr>
          <a:xfrm>
            <a:off x="384525" y="1509200"/>
            <a:ext cx="11201700" cy="56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entidades que são dependentes de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existência (ou de identificação) de um outra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entidade;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outra classe de restrição;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 existência de uma instância </a:t>
            </a:r>
            <a:r>
              <a:rPr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depende da existência de uma outra instância </a:t>
            </a:r>
            <a:r>
              <a:rPr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então </a:t>
            </a:r>
            <a:r>
              <a:rPr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(instância subordinada) é </a:t>
            </a:r>
            <a:r>
              <a:rPr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 de existência 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(instância dominante)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Portanto, a entidade que contém </a:t>
            </a:r>
            <a:r>
              <a:rPr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fraca com relação à entidade que contém </a:t>
            </a:r>
            <a:r>
              <a:rPr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Então, se </a:t>
            </a:r>
            <a:r>
              <a:rPr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removido, </a:t>
            </a:r>
            <a:r>
              <a:rPr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também o será;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372554" y="603915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Entidades Fracas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3" name="Google Shape;413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 txBox="1"/>
          <p:nvPr>
            <p:ph idx="1" type="body"/>
          </p:nvPr>
        </p:nvSpPr>
        <p:spPr>
          <a:xfrm>
            <a:off x="228175" y="1104800"/>
            <a:ext cx="11667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distinguir as instâncias de uma entidade?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 Banco de Dados, isto é feito através dos atributos das entidades que formam as chamadas </a:t>
            </a:r>
            <a:r>
              <a:rPr b="1"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chaves de identificação</a:t>
            </a:r>
            <a:r>
              <a:rPr i="1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 instância de uma entidade deve ter uma chave de identificação, que deve ter um valor único e não nulo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, Este atributo é usado para identificar unicamente um registro da tabela.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 Ex.: Matrícula, CPF, código, Renavam, Chassi...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Diferenciamos um atributo chave dos demais atributos colocando um * (asterisco) antes do nome do atributo ou sublinhando este.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0"/>
          <p:cNvSpPr txBox="1"/>
          <p:nvPr/>
        </p:nvSpPr>
        <p:spPr>
          <a:xfrm>
            <a:off x="228175" y="291094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23" name="Google Shape;4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4" name="Google Shape;424;p20"/>
          <p:cNvGraphicFramePr/>
          <p:nvPr/>
        </p:nvGraphicFramePr>
        <p:xfrm>
          <a:off x="5890375" y="54184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{D0469B6D-FDC5-4EB5-8BD0-3AD0F01BE609}</a:tableStyleId>
              </a:tblPr>
              <a:tblGrid>
                <a:gridCol w="1830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Aluno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*CPF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"/>
          <p:cNvSpPr txBox="1"/>
          <p:nvPr>
            <p:ph idx="1" type="body"/>
          </p:nvPr>
        </p:nvSpPr>
        <p:spPr>
          <a:xfrm>
            <a:off x="371725" y="1371600"/>
            <a:ext cx="116337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latin typeface="Arial"/>
                <a:ea typeface="Arial"/>
                <a:cs typeface="Arial"/>
                <a:sym typeface="Arial"/>
              </a:rPr>
              <a:t>As superchaves mínimas (que não têm nenhum subconjunto) são chamadas </a:t>
            </a:r>
            <a:r>
              <a:rPr i="1" lang="pt-BR" sz="1800" u="none" cap="none" strike="noStrike"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b="1" i="1" lang="pt-BR" sz="1800" u="none" cap="none" strike="noStrike">
                <a:latin typeface="Arial"/>
                <a:ea typeface="Arial"/>
                <a:cs typeface="Arial"/>
                <a:sym typeface="Arial"/>
              </a:rPr>
              <a:t>chaves candidatas</a:t>
            </a:r>
            <a:r>
              <a:rPr i="1" lang="pt-BR" sz="18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Empregado: matricula,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pt-BR" sz="1800" u="none" cap="none" strike="noStrike">
                <a:latin typeface="Arial"/>
                <a:ea typeface="Arial"/>
                <a:cs typeface="Arial"/>
                <a:sym typeface="Arial"/>
              </a:rPr>
              <a:t>nome, endereco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cpf, identidade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chave candidata escolhida pelo projetista para identificar as instâncias é chamada de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chave primária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Empregado: matricula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Chave de identificação composta: é uma chave formada por mais de um atributo;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Cenário: sistema de controle de multas de trânsito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1"/>
          <p:cNvSpPr txBox="1"/>
          <p:nvPr/>
        </p:nvSpPr>
        <p:spPr>
          <a:xfrm>
            <a:off x="228175" y="291094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33" name="Google Shape;4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3971" y="1771164"/>
            <a:ext cx="7631114" cy="4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316396" y="220248"/>
            <a:ext cx="61110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Modelos de Dados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2"/>
          <p:cNvSpPr txBox="1"/>
          <p:nvPr>
            <p:ph idx="1" type="body"/>
          </p:nvPr>
        </p:nvSpPr>
        <p:spPr>
          <a:xfrm>
            <a:off x="356175" y="966000"/>
            <a:ext cx="11304000" cy="4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Cenário: sistema de controle de multas de trânsito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Premissas: 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“toda multa está relacionada a um carro”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“carros devem ser de propriedades de pessoas que tenham carteira de habilitação”	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“carteiras de habilitação são emitidas pelo DETRAN de cada estado”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2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228175" y="291094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 Composta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42" name="Google Shape;4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9900" y="3633025"/>
            <a:ext cx="4458000" cy="335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3"/>
          <p:cNvSpPr txBox="1"/>
          <p:nvPr/>
        </p:nvSpPr>
        <p:spPr>
          <a:xfrm>
            <a:off x="416508" y="391514"/>
            <a:ext cx="90762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Regras de Integridade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Chaves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0" name="Google Shape;450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3"/>
          <p:cNvSpPr txBox="1"/>
          <p:nvPr>
            <p:ph idx="1" type="body"/>
          </p:nvPr>
        </p:nvSpPr>
        <p:spPr>
          <a:xfrm>
            <a:off x="531450" y="1924425"/>
            <a:ext cx="11129100" cy="2527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9144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“Toda instância de uma entidade possui um valor para chave de identificação própria da entidade”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“O valor da chave de identificação própria para uma instância é único e não nulo dentro da entidade”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“O valor da chave de identificação própria de uma instância não pode ser modificado”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"/>
          <p:cNvSpPr txBox="1"/>
          <p:nvPr/>
        </p:nvSpPr>
        <p:spPr>
          <a:xfrm>
            <a:off x="5518151" y="-26988"/>
            <a:ext cx="2702983" cy="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24427" y="459536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 Estrangeira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0" name="Google Shape;4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4"/>
          <p:cNvSpPr txBox="1"/>
          <p:nvPr/>
        </p:nvSpPr>
        <p:spPr>
          <a:xfrm>
            <a:off x="360947" y="1371601"/>
            <a:ext cx="11333747" cy="6324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Utilizada para permitir o relacionamento entre entidades. Utiliza-se na entidade mais fraca ou de menos importância no relacionamento.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Relacionamento 1 para 1: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 estrangeira na entidade fraca ou a de menos importância no relacionamento (Ex: Funcionário vs Cônjuge, chave estrangeira em Cônjuge);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 1 para m: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 estrangeira no lado 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Relacionamento m para n: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chaves de cada entidade seгão copiadas para o relacionamento, sendo primárias e estrangeiras, ao mesmo tempo, no relacionamento;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a5dddf354_0_84"/>
          <p:cNvSpPr txBox="1"/>
          <p:nvPr/>
        </p:nvSpPr>
        <p:spPr>
          <a:xfrm>
            <a:off x="5518151" y="-26988"/>
            <a:ext cx="2703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ea5dddf354_0_8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8" name="Google Shape;468;gea5dddf354_0_84"/>
          <p:cNvSpPr txBox="1"/>
          <p:nvPr/>
        </p:nvSpPr>
        <p:spPr>
          <a:xfrm>
            <a:off x="324427" y="459536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 Estrangeira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9" name="Google Shape;469;gea5dddf354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objeto, relógio&#10;&#10;Descrição gerada com muito alta confiança" id="470" name="Google Shape;470;gea5dddf354_0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3457" y="1573277"/>
            <a:ext cx="6438181" cy="12385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captura de tela&#10;&#10;Descrição gerada com muito alta confiança" id="471" name="Google Shape;471;gea5dddf354_0_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3985" y="3522740"/>
            <a:ext cx="7631500" cy="2687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a5dddf354_0_93"/>
          <p:cNvSpPr txBox="1"/>
          <p:nvPr/>
        </p:nvSpPr>
        <p:spPr>
          <a:xfrm>
            <a:off x="5518151" y="-26988"/>
            <a:ext cx="2703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ea5dddf354_0_9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8" name="Google Shape;478;gea5dddf354_0_93"/>
          <p:cNvSpPr txBox="1"/>
          <p:nvPr/>
        </p:nvSpPr>
        <p:spPr>
          <a:xfrm>
            <a:off x="324427" y="459536"/>
            <a:ext cx="9076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Chave Estrangeira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79" name="Google Shape;479;gea5dddf354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ea5dddf354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7720" y="2413671"/>
            <a:ext cx="7487728" cy="2246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</a:t>
            </a:r>
            <a:r>
              <a:rPr lang="pt-BR"/>
              <a:t>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Cardinalidade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18"/>
          <p:cNvSpPr/>
          <p:nvPr/>
        </p:nvSpPr>
        <p:spPr>
          <a:xfrm>
            <a:off x="452885" y="1704298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Insira no modelo ER elaborado a cardinalidade (Máxima e Mínima) das entidades presentes.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107125" y="2362200"/>
            <a:ext cx="5791200" cy="4572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Coleta e Análise de Requisitos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513525" y="3581400"/>
            <a:ext cx="4572000" cy="4572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Conceitual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615125" y="4572000"/>
            <a:ext cx="3454500" cy="4572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Lógico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3615125" y="5562600"/>
            <a:ext cx="3962400" cy="4572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Físico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>
            <a:off x="5484141" y="1943100"/>
            <a:ext cx="0" cy="457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3"/>
          <p:cNvCxnSpPr/>
          <p:nvPr/>
        </p:nvCxnSpPr>
        <p:spPr>
          <a:xfrm>
            <a:off x="5484141" y="2841625"/>
            <a:ext cx="0" cy="7317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3"/>
          <p:cNvCxnSpPr/>
          <p:nvPr/>
        </p:nvCxnSpPr>
        <p:spPr>
          <a:xfrm>
            <a:off x="5484141" y="4046537"/>
            <a:ext cx="0" cy="547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3"/>
          <p:cNvCxnSpPr/>
          <p:nvPr/>
        </p:nvCxnSpPr>
        <p:spPr>
          <a:xfrm>
            <a:off x="5484141" y="5051425"/>
            <a:ext cx="0" cy="5493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3"/>
          <p:cNvCxnSpPr/>
          <p:nvPr/>
        </p:nvCxnSpPr>
        <p:spPr>
          <a:xfrm>
            <a:off x="5484141" y="6057900"/>
            <a:ext cx="0" cy="639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3"/>
          <p:cNvSpPr txBox="1"/>
          <p:nvPr/>
        </p:nvSpPr>
        <p:spPr>
          <a:xfrm>
            <a:off x="4427925" y="1447800"/>
            <a:ext cx="24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Mini-mundo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951925" y="2971800"/>
            <a:ext cx="3464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6053525" y="4038600"/>
            <a:ext cx="4036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conceitual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155125" y="5029200"/>
            <a:ext cx="355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6256725" y="6096000"/>
            <a:ext cx="321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Esquema interno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5230283" y="-26987"/>
            <a:ext cx="1441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316396" y="220248"/>
            <a:ext cx="61110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Fases de um Projeto de BD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Conceitual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/>
          <p:nvPr/>
        </p:nvSpPr>
        <p:spPr>
          <a:xfrm>
            <a:off x="409754" y="1905582"/>
            <a:ext cx="10988616" cy="352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 </a:t>
            </a:r>
            <a:r>
              <a:rPr lang="pt-BR" sz="1800">
                <a:solidFill>
                  <a:schemeClr val="dk1"/>
                </a:solidFill>
              </a:rPr>
              <a:t>em </a:t>
            </a:r>
            <a:r>
              <a:rPr b="1" lang="pt-BR" sz="1800">
                <a:solidFill>
                  <a:schemeClr val="dk1"/>
                </a:solidFill>
              </a:rPr>
              <a:t>trios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Pensem em um ambiente para projetar um Banco de Dados (ex: supermercado, farmácia, biblioteca, restaurante, loja, aluguel de carros, food truck, etc.);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Conversem entre si para coleta e levantamento de requisitos;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Crie o modelo conceitual textual do banco de dados apresentando quais dados irão aparecer no banco de dados.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Prática: Modelo Conceitual</a:t>
            </a:r>
            <a:endParaRPr b="1" i="0" sz="3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>
            <a:off x="452885" y="1704299"/>
            <a:ext cx="11089257" cy="352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Após a criação do Modelo conceitual textual feito anteriormente, desenvolva graficamente um diagrama com os dados de uma maneira lógica, inclusive nomeando os componentes e ações que exercem uns sobre os outros.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Nesta etapa identifique apenas as entidades e os relacionamentos entre elas. Não se faz necessário ainda inserir os atributos neste diagrama.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7"/>
          <p:cNvGrpSpPr/>
          <p:nvPr/>
        </p:nvGrpSpPr>
        <p:grpSpPr>
          <a:xfrm>
            <a:off x="1650974" y="1296983"/>
            <a:ext cx="9628632" cy="1493836"/>
            <a:chOff x="3200400" y="7086600"/>
            <a:chExt cx="10287000" cy="1390650"/>
          </a:xfrm>
        </p:grpSpPr>
        <p:sp>
          <p:nvSpPr>
            <p:cNvPr id="149" name="Google Shape;149;p7"/>
            <p:cNvSpPr txBox="1"/>
            <p:nvPr/>
          </p:nvSpPr>
          <p:spPr>
            <a:xfrm>
              <a:off x="3200400" y="7086600"/>
              <a:ext cx="2514600" cy="11430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10744200" y="7086600"/>
              <a:ext cx="2743200" cy="11430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Projeto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629400" y="7105650"/>
              <a:ext cx="3132000" cy="1371600"/>
            </a:xfrm>
            <a:prstGeom prst="diamond">
              <a:avLst/>
            </a:prstGeom>
            <a:solidFill>
              <a:srgbClr val="BFBFBF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trabalha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7"/>
            <p:cNvCxnSpPr/>
            <p:nvPr/>
          </p:nvCxnSpPr>
          <p:spPr>
            <a:xfrm>
              <a:off x="9601200" y="7772400"/>
              <a:ext cx="1143000" cy="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7"/>
            <p:cNvCxnSpPr/>
            <p:nvPr/>
          </p:nvCxnSpPr>
          <p:spPr>
            <a:xfrm>
              <a:off x="5715000" y="7772400"/>
              <a:ext cx="914400" cy="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54" name="Google Shape;154;p7"/>
          <p:cNvCxnSpPr/>
          <p:nvPr/>
        </p:nvCxnSpPr>
        <p:spPr>
          <a:xfrm flipH="1">
            <a:off x="1437183" y="2566987"/>
            <a:ext cx="6435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7"/>
          <p:cNvSpPr/>
          <p:nvPr/>
        </p:nvSpPr>
        <p:spPr>
          <a:xfrm>
            <a:off x="1223433" y="3057525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6" name="Google Shape;156;p7"/>
          <p:cNvCxnSpPr/>
          <p:nvPr/>
        </p:nvCxnSpPr>
        <p:spPr>
          <a:xfrm flipH="1">
            <a:off x="2294649" y="2566987"/>
            <a:ext cx="2136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7"/>
          <p:cNvSpPr/>
          <p:nvPr/>
        </p:nvSpPr>
        <p:spPr>
          <a:xfrm>
            <a:off x="2080683" y="3057525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8" name="Google Shape;158;p7"/>
          <p:cNvCxnSpPr/>
          <p:nvPr/>
        </p:nvCxnSpPr>
        <p:spPr>
          <a:xfrm>
            <a:off x="3363383" y="2566987"/>
            <a:ext cx="2136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7"/>
          <p:cNvSpPr/>
          <p:nvPr/>
        </p:nvSpPr>
        <p:spPr>
          <a:xfrm>
            <a:off x="3577167" y="3057525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368300" y="3549650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1866900" y="3549650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3149600" y="3549650"/>
            <a:ext cx="1011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6786033" y="3303587"/>
            <a:ext cx="8571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7"/>
          <p:cNvCxnSpPr/>
          <p:nvPr/>
        </p:nvCxnSpPr>
        <p:spPr>
          <a:xfrm>
            <a:off x="6786033" y="2566987"/>
            <a:ext cx="2136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7"/>
          <p:cNvSpPr/>
          <p:nvPr/>
        </p:nvSpPr>
        <p:spPr>
          <a:xfrm>
            <a:off x="6999816" y="3057525"/>
            <a:ext cx="2160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4218516" y="1338262"/>
            <a:ext cx="6435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7857067" y="2320925"/>
            <a:ext cx="641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5518149" y="-26987"/>
            <a:ext cx="1812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7"/>
          <p:cNvCxnSpPr/>
          <p:nvPr/>
        </p:nvCxnSpPr>
        <p:spPr>
          <a:xfrm flipH="1">
            <a:off x="8974633" y="2501900"/>
            <a:ext cx="6435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7"/>
          <p:cNvSpPr/>
          <p:nvPr/>
        </p:nvSpPr>
        <p:spPr>
          <a:xfrm>
            <a:off x="8760882" y="2992437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1" name="Google Shape;171;p7"/>
          <p:cNvCxnSpPr/>
          <p:nvPr/>
        </p:nvCxnSpPr>
        <p:spPr>
          <a:xfrm flipH="1">
            <a:off x="9832099" y="2501900"/>
            <a:ext cx="2136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7"/>
          <p:cNvSpPr/>
          <p:nvPr/>
        </p:nvSpPr>
        <p:spPr>
          <a:xfrm>
            <a:off x="9618133" y="2992437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3" name="Google Shape;173;p7"/>
          <p:cNvCxnSpPr/>
          <p:nvPr/>
        </p:nvCxnSpPr>
        <p:spPr>
          <a:xfrm>
            <a:off x="10900833" y="2501900"/>
            <a:ext cx="213600" cy="490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7"/>
          <p:cNvSpPr/>
          <p:nvPr/>
        </p:nvSpPr>
        <p:spPr>
          <a:xfrm>
            <a:off x="11114616" y="2992437"/>
            <a:ext cx="213600" cy="2460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8320616" y="3455987"/>
            <a:ext cx="948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9404349" y="3484562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10687049" y="3484562"/>
            <a:ext cx="1504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orcamento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7"/>
          <p:cNvGrpSpPr/>
          <p:nvPr/>
        </p:nvGrpSpPr>
        <p:grpSpPr>
          <a:xfrm>
            <a:off x="1780536" y="4645363"/>
            <a:ext cx="9328688" cy="1752676"/>
            <a:chOff x="6400800" y="11144250"/>
            <a:chExt cx="6916800" cy="2514600"/>
          </a:xfrm>
        </p:grpSpPr>
        <p:sp>
          <p:nvSpPr>
            <p:cNvPr id="179" name="Google Shape;179;p7"/>
            <p:cNvSpPr txBox="1"/>
            <p:nvPr/>
          </p:nvSpPr>
          <p:spPr>
            <a:xfrm>
              <a:off x="6400800" y="11371262"/>
              <a:ext cx="2514600" cy="9159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p7"/>
            <p:cNvCxnSpPr/>
            <p:nvPr/>
          </p:nvCxnSpPr>
          <p:spPr>
            <a:xfrm>
              <a:off x="7543800" y="12287250"/>
              <a:ext cx="0" cy="137160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7"/>
            <p:cNvCxnSpPr/>
            <p:nvPr/>
          </p:nvCxnSpPr>
          <p:spPr>
            <a:xfrm>
              <a:off x="7543800" y="13658850"/>
              <a:ext cx="3886200" cy="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2" name="Google Shape;182;p7"/>
            <p:cNvSpPr/>
            <p:nvPr/>
          </p:nvSpPr>
          <p:spPr>
            <a:xfrm>
              <a:off x="10058400" y="11144250"/>
              <a:ext cx="3259200" cy="1371600"/>
            </a:xfrm>
            <a:prstGeom prst="diamond">
              <a:avLst/>
            </a:prstGeom>
            <a:solidFill>
              <a:srgbClr val="BFBFBF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pt-BR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supervisiona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7"/>
            <p:cNvCxnSpPr/>
            <p:nvPr/>
          </p:nvCxnSpPr>
          <p:spPr>
            <a:xfrm rot="10800000">
              <a:off x="11430000" y="12515850"/>
              <a:ext cx="0" cy="114300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8915400" y="11830050"/>
              <a:ext cx="1143000" cy="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5" name="Google Shape;185;p7"/>
          <p:cNvSpPr txBox="1"/>
          <p:nvPr/>
        </p:nvSpPr>
        <p:spPr>
          <a:xfrm>
            <a:off x="5403849" y="4732337"/>
            <a:ext cx="643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/>
          <p:nvPr/>
        </p:nvSpPr>
        <p:spPr>
          <a:xfrm flipH="1">
            <a:off x="3695600" y="5591175"/>
            <a:ext cx="5589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Relacionamentos</a:t>
            </a:r>
            <a:endParaRPr b="1" i="0" sz="3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>
            <p:ph idx="1" type="body"/>
          </p:nvPr>
        </p:nvSpPr>
        <p:spPr>
          <a:xfrm>
            <a:off x="342725" y="1259450"/>
            <a:ext cx="10799700" cy="53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regras do negócio;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None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Caracterizam as restrições nas quais os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relacionamentos entre entidades estão submetidos;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“Todo empregado deve estar lotado num departamento”;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“Existe Cliente que não foi recomendado por Cliente”;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“Toda Nota Fiscal deve ter pelo menos um item discriminado”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“Toda multa deve estar associada a um carro”;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“Existe carro sem multa associada”;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65375" y="233375"/>
            <a:ext cx="9076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7" name="Google Shape;197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384300" y="1795575"/>
            <a:ext cx="1119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Podemos caracterizar um relacionamento em termos de: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9715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AutoNum type="arabicPeriod"/>
            </a:pPr>
            <a:r>
              <a:rPr i="1" lang="pt-BR" sz="1800" u="none" cap="none" strike="noStrike">
                <a:latin typeface="Arial"/>
                <a:ea typeface="Arial"/>
                <a:cs typeface="Arial"/>
                <a:sym typeface="Arial"/>
              </a:rPr>
              <a:t>Cardinalidade</a:t>
            </a:r>
            <a:r>
              <a:rPr i="0" lang="pt-BR" sz="1800" u="none" cap="none" strike="noStrike">
                <a:latin typeface="Arial"/>
                <a:ea typeface="Arial"/>
                <a:cs typeface="Arial"/>
                <a:sym typeface="Arial"/>
              </a:rPr>
              <a:t>: quantidade de instâncias que podem participar do relacionamento</a:t>
            </a:r>
            <a:endParaRPr/>
          </a:p>
          <a:p>
            <a:pPr indent="-336550" lvl="1" marL="9715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9715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AutoNum type="arabicPeriod"/>
            </a:pPr>
            <a:r>
              <a:rPr i="1" lang="pt-BR" sz="1800" u="none" cap="none" strike="noStrike">
                <a:latin typeface="Arial"/>
                <a:ea typeface="Arial"/>
                <a:cs typeface="Arial"/>
                <a:sym typeface="Arial"/>
              </a:rPr>
              <a:t>Totalidade</a:t>
            </a:r>
            <a:r>
              <a:rPr i="0" lang="pt-BR" sz="1800" u="none" cap="none" strike="noStrike">
                <a:latin typeface="Arial"/>
                <a:ea typeface="Arial"/>
                <a:cs typeface="Arial"/>
                <a:sym typeface="Arial"/>
              </a:rPr>
              <a:t>: obrigatoriedade da ocorrência do relacionamento entre as entidades envolvidas.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4957233" y="-26988"/>
            <a:ext cx="1811867" cy="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196800" y="625700"/>
            <a:ext cx="9076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Restrições de integridade</a:t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6" name="Google Shape;206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335446" y="372648"/>
            <a:ext cx="79322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Cardinalidade</a:t>
            </a:r>
            <a:endParaRPr b="1" i="0" sz="24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419100" y="1460838"/>
            <a:ext cx="107823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Cardinalidade –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a quantidade de ocorrências de uma entidade que poderá estar associada a outra entidade.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 Um vendedor pode vender  apenas um tipo de produto? Ou dois? Ou três?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produto pode ser vendido por apenas um vendedor, ou por todos?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7448550" y="4171950"/>
            <a:ext cx="1809750" cy="8191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2171700" y="4171950"/>
            <a:ext cx="1447800" cy="8191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4705350" y="4133850"/>
            <a:ext cx="1524000" cy="914400"/>
          </a:xfrm>
          <a:prstGeom prst="diamond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2362200" y="4438650"/>
            <a:ext cx="1172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7848600" y="4419600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5029200" y="4419600"/>
            <a:ext cx="8387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0"/>
          <p:cNvCxnSpPr/>
          <p:nvPr/>
        </p:nvCxnSpPr>
        <p:spPr>
          <a:xfrm rot="10800000">
            <a:off x="3638550" y="4591050"/>
            <a:ext cx="1066006" cy="7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10"/>
          <p:cNvCxnSpPr/>
          <p:nvPr/>
        </p:nvCxnSpPr>
        <p:spPr>
          <a:xfrm rot="10800000">
            <a:off x="6229350" y="4591050"/>
            <a:ext cx="1219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5" name="Google Shape;2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Talita Rocha Pinheiro</dc:creator>
</cp:coreProperties>
</file>