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Tahoma"/>
      <p:regular r:id="rId46"/>
      <p:bold r:id="rId47"/>
    </p:embeddedFont>
    <p:embeddedFont>
      <p:font typeface="Century Schoolbook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F5Y3KbNAzBMt3A4T2HI6rBsQ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6B72FD-5CD0-49AC-8E0F-2570FBD0BDDA}">
  <a:tblStyle styleId="{F06B72FD-5CD0-49AC-8E0F-2570FBD0BD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Tahoma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Schoolbook-regular.fntdata"/><Relationship Id="rId47" Type="http://schemas.openxmlformats.org/officeDocument/2006/relationships/font" Target="fonts/Tahoma-bold.fntdata"/><Relationship Id="rId49" Type="http://schemas.openxmlformats.org/officeDocument/2006/relationships/font" Target="fonts/CenturySchoolboo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Schoolbook-boldItalic.fntdata"/><Relationship Id="rId50" Type="http://schemas.openxmlformats.org/officeDocument/2006/relationships/font" Target="fonts/CenturySchoolbook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d6ded6e2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c6d6ded6e2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6d6ded6e2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c6d6ded6e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3" name="Google Shape;513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3" name="Google Shape;523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5" name="Google Shape;565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c6d6ded6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c6d6ded6e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319616" y="1160400"/>
            <a:ext cx="11300884" cy="33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uma nova tabela (relação), dando o seu nome e especificando as colunas(atributos), cada uma com seu nome, tipo e restrições</a:t>
            </a:r>
            <a:endParaRPr/>
          </a:p>
          <a:p>
            <a:pPr indent="0" lvl="3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t/>
            </a:r>
            <a:endParaRPr b="0" i="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b="0" i="0" lang="pt-B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tabela_base (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colunas_tabela_base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228600" y="1204800"/>
            <a:ext cx="11506200" cy="5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definições das colunas têm o seguinte formato: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coluna tipo_de_dados [NOT NULL [UNIQUE]]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coluna: atributo que está sendo definido;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Tipo_de_dados: domínio do atributo;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NULL: expressa que o atributo não pode receber valores nulos;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UNIQUE: indica que o atributo tem valor único na tabela. Qualquer tentativa de se introduzir uma linha na tabela contendo um valor igual ao do atributo será rejeitada.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853" y="1780820"/>
            <a:ext cx="5164826" cy="11267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345" y="3739558"/>
            <a:ext cx="4341267" cy="17002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5" name="Google Shape;195;p9"/>
          <p:cNvSpPr/>
          <p:nvPr/>
        </p:nvSpPr>
        <p:spPr>
          <a:xfrm rot="-1593903">
            <a:off x="3088376" y="3508032"/>
            <a:ext cx="709728" cy="114643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068506" y="1419936"/>
            <a:ext cx="18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básica: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782971" y="3360192"/>
            <a:ext cx="122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636793" y="2825653"/>
            <a:ext cx="996300" cy="53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Nome da Tabela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431844" y="4724969"/>
            <a:ext cx="996300" cy="53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Campo da Tabela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9668870" y="3605853"/>
            <a:ext cx="996300" cy="53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9668871" y="4615786"/>
            <a:ext cx="996300" cy="53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Tamanho do Campo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/>
          <p:nvPr/>
        </p:nvCxnSpPr>
        <p:spPr>
          <a:xfrm flipH="1">
            <a:off x="6704979" y="3385211"/>
            <a:ext cx="327600" cy="25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p9"/>
          <p:cNvCxnSpPr/>
          <p:nvPr/>
        </p:nvCxnSpPr>
        <p:spPr>
          <a:xfrm flipH="1" rot="10800000">
            <a:off x="4507742" y="4463458"/>
            <a:ext cx="750600" cy="47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4" name="Google Shape;204;p9"/>
          <p:cNvCxnSpPr/>
          <p:nvPr/>
        </p:nvCxnSpPr>
        <p:spPr>
          <a:xfrm flipH="1">
            <a:off x="7223714" y="3712759"/>
            <a:ext cx="2333700" cy="62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5" name="Google Shape;205;p9"/>
          <p:cNvCxnSpPr/>
          <p:nvPr/>
        </p:nvCxnSpPr>
        <p:spPr>
          <a:xfrm flipH="1">
            <a:off x="7469262" y="4995648"/>
            <a:ext cx="2101800" cy="28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6" name="Google Shape;206;p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260348" y="1204800"/>
            <a:ext cx="11474451" cy="41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(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Integridade e de domínio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KEY(atributos_chave)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Referencial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(atributos) REFERENCES tabela_base(atributos)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Domínio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CHECK(condição)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1"/>
          <p:cNvGraphicFramePr/>
          <p:nvPr/>
        </p:nvGraphicFramePr>
        <p:xfrm>
          <a:off x="1160619" y="2588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4" name="Google Shape;224;p11"/>
          <p:cNvSpPr/>
          <p:nvPr/>
        </p:nvSpPr>
        <p:spPr>
          <a:xfrm>
            <a:off x="274177" y="1248810"/>
            <a:ext cx="52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chave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981903" y="2301766"/>
            <a:ext cx="50133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		integer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(cpf)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331327" y="109641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Referencial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12"/>
          <p:cNvGraphicFramePr/>
          <p:nvPr/>
        </p:nvGraphicFramePr>
        <p:xfrm>
          <a:off x="708017" y="2370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7" name="Google Shape;237;p12"/>
          <p:cNvSpPr txBox="1"/>
          <p:nvPr/>
        </p:nvSpPr>
        <p:spPr>
          <a:xfrm>
            <a:off x="5853606" y="22249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matricula(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12"/>
          <p:cNvGraphicFramePr/>
          <p:nvPr/>
        </p:nvGraphicFramePr>
        <p:xfrm>
          <a:off x="3461727" y="2806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*cpf_aluno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descricao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9" name="Google Shape;239;p1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293227" y="1191660"/>
            <a:ext cx="65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Criando tabelas com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de Domínio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13"/>
          <p:cNvGraphicFramePr/>
          <p:nvPr/>
        </p:nvGraphicFramePr>
        <p:xfrm>
          <a:off x="498467" y="2598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0" name="Google Shape;250;p13"/>
          <p:cNvSpPr txBox="1"/>
          <p:nvPr/>
        </p:nvSpPr>
        <p:spPr>
          <a:xfrm>
            <a:off x="5644056" y="2453510"/>
            <a:ext cx="5864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cpf_aluno		integer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	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		varchar(40) NOT NULL,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(cpf_aluno&gt; 0),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(cpf_aluno) references alunos (cpf)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3252177" y="3034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matricula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*cpf_aluno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descricao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2" name="Google Shape;252;p1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4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260" name="Google Shape;260;p14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Filme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Estudio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299200" y="7105650"/>
              <a:ext cx="3462300" cy="1371600"/>
            </a:xfrm>
            <a:prstGeom prst="diamond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realizadoEm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4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5715000" y="7772400"/>
              <a:ext cx="6666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65" name="Google Shape;265;p14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4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4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3348567" y="2497137"/>
            <a:ext cx="347100" cy="6381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4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736600" y="3346450"/>
            <a:ext cx="772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606549" y="3360737"/>
            <a:ext cx="11157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duracao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3168649" y="3375025"/>
            <a:ext cx="1922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4044949" y="1468437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8030633" y="1479550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4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14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8" name="Google Shape;278;p14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4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0" name="Google Shape;280;p14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14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4"/>
          <p:cNvGrpSpPr/>
          <p:nvPr/>
        </p:nvGrpSpPr>
        <p:grpSpPr>
          <a:xfrm>
            <a:off x="753367" y="2247848"/>
            <a:ext cx="8316172" cy="4479822"/>
            <a:chOff x="4878387" y="7707312"/>
            <a:chExt cx="6167438" cy="6424526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5353050" y="13215938"/>
              <a:ext cx="2514600" cy="9159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>
              <a:off x="11045825" y="12620625"/>
              <a:ext cx="0" cy="13716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6457950" y="8083550"/>
              <a:ext cx="28500" cy="26226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8" name="Google Shape;288;p14"/>
            <p:cNvSpPr/>
            <p:nvPr/>
          </p:nvSpPr>
          <p:spPr>
            <a:xfrm>
              <a:off x="4878387" y="9829800"/>
              <a:ext cx="3259200" cy="1373100"/>
            </a:xfrm>
            <a:prstGeom prst="diamond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estreladoPor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 flipH="1" rot="10800000">
              <a:off x="6521450" y="11185625"/>
              <a:ext cx="22200" cy="19938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7264400" y="7707312"/>
              <a:ext cx="3629100" cy="35625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1" name="Google Shape;291;p14"/>
          <p:cNvSpPr txBox="1"/>
          <p:nvPr/>
        </p:nvSpPr>
        <p:spPr>
          <a:xfrm>
            <a:off x="9237133" y="5908675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 flipH="1">
            <a:off x="3077533" y="5661025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 flipH="1">
            <a:off x="2931483" y="2605087"/>
            <a:ext cx="5589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6750049" y="4725987"/>
            <a:ext cx="4578300" cy="955800"/>
          </a:xfrm>
          <a:prstGeom prst="diamond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dirigidoPor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575549" y="6219825"/>
            <a:ext cx="3393300" cy="638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 flipH="1">
            <a:off x="4044849" y="2438400"/>
            <a:ext cx="558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 flipH="1">
            <a:off x="982100" y="1573212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14"/>
          <p:cNvSpPr/>
          <p:nvPr/>
        </p:nvSpPr>
        <p:spPr>
          <a:xfrm>
            <a:off x="749300" y="1990725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0" y="222091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4"/>
          <p:cNvCxnSpPr/>
          <p:nvPr/>
        </p:nvCxnSpPr>
        <p:spPr>
          <a:xfrm flipH="1">
            <a:off x="982100" y="2225675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14"/>
          <p:cNvSpPr/>
          <p:nvPr/>
        </p:nvSpPr>
        <p:spPr>
          <a:xfrm>
            <a:off x="787400" y="26876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0" y="4514850"/>
            <a:ext cx="1722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0498667" y="3332162"/>
            <a:ext cx="14415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4629149" y="513238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513416" y="51911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2326216" y="5205412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854449" y="51911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275167" y="6308725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0" name="Google Shape;310;p14"/>
          <p:cNvCxnSpPr/>
          <p:nvPr/>
        </p:nvCxnSpPr>
        <p:spPr>
          <a:xfrm rot="10800000">
            <a:off x="526983" y="6483312"/>
            <a:ext cx="906000" cy="4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4"/>
          <p:cNvCxnSpPr/>
          <p:nvPr/>
        </p:nvCxnSpPr>
        <p:spPr>
          <a:xfrm flipH="1">
            <a:off x="1553600" y="5413375"/>
            <a:ext cx="33900" cy="678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2396316" y="5449887"/>
            <a:ext cx="31500" cy="678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14"/>
          <p:cNvCxnSpPr/>
          <p:nvPr/>
        </p:nvCxnSpPr>
        <p:spPr>
          <a:xfrm flipH="1">
            <a:off x="3924267" y="5464175"/>
            <a:ext cx="33900" cy="678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14"/>
          <p:cNvCxnSpPr/>
          <p:nvPr/>
        </p:nvCxnSpPr>
        <p:spPr>
          <a:xfrm flipH="1">
            <a:off x="4677800" y="5407025"/>
            <a:ext cx="33900" cy="676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14"/>
          <p:cNvSpPr txBox="1"/>
          <p:nvPr/>
        </p:nvSpPr>
        <p:spPr>
          <a:xfrm>
            <a:off x="0" y="572611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035049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1945216" y="488473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endereco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3627967" y="4899025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4440767" y="48275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4593167" y="3297237"/>
            <a:ext cx="213600" cy="2460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1" name="Google Shape;321;p14"/>
          <p:cNvCxnSpPr/>
          <p:nvPr/>
        </p:nvCxnSpPr>
        <p:spPr>
          <a:xfrm>
            <a:off x="3560233" y="2497137"/>
            <a:ext cx="1102800" cy="8271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14"/>
          <p:cNvSpPr txBox="1"/>
          <p:nvPr/>
        </p:nvSpPr>
        <p:spPr>
          <a:xfrm>
            <a:off x="4402667" y="3484562"/>
            <a:ext cx="1587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6051549" y="6373812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7059083" y="558958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11277600" y="5416550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6" name="Google Shape;326;p14"/>
          <p:cNvCxnSpPr/>
          <p:nvPr/>
        </p:nvCxnSpPr>
        <p:spPr>
          <a:xfrm rot="10800000">
            <a:off x="6294783" y="6526362"/>
            <a:ext cx="1310400" cy="18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14"/>
          <p:cNvSpPr txBox="1"/>
          <p:nvPr/>
        </p:nvSpPr>
        <p:spPr>
          <a:xfrm>
            <a:off x="5448300" y="6081712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concineDir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231467" y="5487987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4"/>
          <p:cNvCxnSpPr/>
          <p:nvPr/>
        </p:nvCxnSpPr>
        <p:spPr>
          <a:xfrm>
            <a:off x="7236883" y="5819775"/>
            <a:ext cx="368400" cy="406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10915549" y="5616575"/>
            <a:ext cx="482700" cy="624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14"/>
          <p:cNvSpPr txBox="1"/>
          <p:nvPr/>
        </p:nvSpPr>
        <p:spPr>
          <a:xfrm>
            <a:off x="11199282" y="5095875"/>
            <a:ext cx="800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6129867" y="3790950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009216" y="3941762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codigoF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5867400" y="4305300"/>
            <a:ext cx="213600" cy="246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5361516" y="4537075"/>
            <a:ext cx="15852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concineE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0" y="3929062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0" y="3665537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03200" y="3114675"/>
            <a:ext cx="929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0" y="4341812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232949" y="4035437"/>
            <a:ext cx="929100" cy="87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66849" y="4295775"/>
            <a:ext cx="1009500" cy="1761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14"/>
          <p:cNvCxnSpPr/>
          <p:nvPr/>
        </p:nvCxnSpPr>
        <p:spPr>
          <a:xfrm flipH="1">
            <a:off x="4910549" y="3903662"/>
            <a:ext cx="1204500" cy="249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14"/>
          <p:cNvCxnSpPr/>
          <p:nvPr/>
        </p:nvCxnSpPr>
        <p:spPr>
          <a:xfrm rot="10800000">
            <a:off x="4684165" y="4325862"/>
            <a:ext cx="1102800" cy="85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/>
        </p:nvSpPr>
        <p:spPr>
          <a:xfrm>
            <a:off x="571499" y="1376362"/>
            <a:ext cx="9772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estudio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(sigla char (10)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(30)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(sigla));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diretor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(concineDir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 (40)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(concineDir &gt; 0),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(concineDir));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/>
        </p:nvSpPr>
        <p:spPr>
          <a:xfrm>
            <a:off x="590549" y="1357312"/>
            <a:ext cx="97728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filme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 varchar (40)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duracao INTEGER,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siglaEst char (10)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concineD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(siglaEst) REFERENCES estudio (sigla),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(concineD) REFERENCES diretor (concineDir));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6d6ded6e2_0_9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gc6d6ded6e2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c6d6ded6e2_0_96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(ex: supermercado, farmácia, biblioteca, restaurante, loja, aluguel de carros, food truck, etc.);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Feita: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/>
        </p:nvSpPr>
        <p:spPr>
          <a:xfrm>
            <a:off x="850899" y="1511300"/>
            <a:ext cx="9850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(concineEst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VARCHAR(35)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endereco varchar (50),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fone INTEGER, sexo char not null,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(sexo IN (‘M’, ’F’)),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(concineEst));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/>
        </p:nvSpPr>
        <p:spPr>
          <a:xfrm>
            <a:off x="876300" y="1552575"/>
            <a:ext cx="91440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estreladoPor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(codigoF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concineE Integer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personagem varchar(25)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papel varchar(40) not null,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(codigoF, concineE),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(codigoF) REFERENCES filme(codigo),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(concineE) REFERENCES estrela(concineEst));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/>
          <p:nvPr/>
        </p:nvSpPr>
        <p:spPr>
          <a:xfrm>
            <a:off x="1860331" y="2301766"/>
            <a:ext cx="2695903" cy="9301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7593722" y="2312277"/>
            <a:ext cx="2695903" cy="9301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5108010" y="2301765"/>
            <a:ext cx="1844568" cy="914400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19"/>
          <p:cNvCxnSpPr>
            <a:stCxn id="385" idx="3"/>
            <a:endCxn id="387" idx="1"/>
          </p:cNvCxnSpPr>
          <p:nvPr/>
        </p:nvCxnSpPr>
        <p:spPr>
          <a:xfrm flipH="1" rot="10800000">
            <a:off x="4556234" y="2759049"/>
            <a:ext cx="551700" cy="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19"/>
          <p:cNvCxnSpPr/>
          <p:nvPr/>
        </p:nvCxnSpPr>
        <p:spPr>
          <a:xfrm flipH="1" rot="10800000">
            <a:off x="6521669" y="2753710"/>
            <a:ext cx="1040524" cy="788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19"/>
          <p:cNvSpPr txBox="1"/>
          <p:nvPr/>
        </p:nvSpPr>
        <p:spPr>
          <a:xfrm>
            <a:off x="7252138" y="245942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4598276" y="2406870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2191407" y="4519445"/>
            <a:ext cx="1650124" cy="1345328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9"/>
          <p:cNvCxnSpPr>
            <a:stCxn id="392" idx="1"/>
          </p:cNvCxnSpPr>
          <p:nvPr/>
        </p:nvCxnSpPr>
        <p:spPr>
          <a:xfrm flipH="1" rot="10800000">
            <a:off x="2191407" y="3279309"/>
            <a:ext cx="31500" cy="191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9"/>
          <p:cNvCxnSpPr>
            <a:stCxn id="392" idx="3"/>
          </p:cNvCxnSpPr>
          <p:nvPr/>
        </p:nvCxnSpPr>
        <p:spPr>
          <a:xfrm flipH="1" rot="10800000">
            <a:off x="3841531" y="3294909"/>
            <a:ext cx="21000" cy="189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19"/>
          <p:cNvSpPr txBox="1"/>
          <p:nvPr/>
        </p:nvSpPr>
        <p:spPr>
          <a:xfrm>
            <a:off x="3510455" y="33685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1849820" y="3347546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>
            <a:off x="316396" y="12565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CREATE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(Exemplo)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382313" y="793031"/>
            <a:ext cx="7169370" cy="31798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empregado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 varchar (30) not null,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 varchar (9) not null,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 date,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salario decimal (5,2),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 varchar (9),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depto integer not null,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(matricula)),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(salario &gt;=0),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(supervisor) REFERENCES empregado (matricula),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(depto) REFERENCES  departamento (codDep));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5636709" y="4381844"/>
            <a:ext cx="3829947" cy="1534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departamento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(nomeDep varchar (30) not null,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codDep depto integer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gerente varchar (9)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(codDep));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438508" y="1948713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Utilize o modelo lógico elaborado e apresente os comandos SQL para a criação das tabelas;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tabelas criadas, lembrem-se de inserir as chaves primárias e estrangeiras (quando houver);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16396" y="220248"/>
            <a:ext cx="1099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- ALTER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1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várias possibilidades de alterações nas tabelas</a:t>
            </a:r>
            <a:endParaRPr b="1" i="1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59557" y="1774209"/>
            <a:ext cx="11027400" cy="5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o usuário faça a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novos atributos em uma tabela. A forma geral para 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seguinte: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&lt;nome_tabela&gt; add &lt;nome_coluna&gt; &lt;tipo_coluna&gt;;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caso do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restrição NOT NULL não é permitida pois assim que se insere um novo atributo na tabela, o valor para o mesmo em todas as tuplas da tabela receberão o valor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também que o usuário faça a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exclusão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atributos em uma tabela. Possuindo a sintaxe a seguir: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&lt;nome_tabela&gt; drop &lt;nome_coluna&gt;;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/>
        </p:nvSpPr>
        <p:spPr>
          <a:xfrm>
            <a:off x="411748" y="1159544"/>
            <a:ext cx="1147545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ADD espessura INT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Ex.: ALTER TABLE Peca DROP espessura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remover um atributo usando  a sintaxe		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TABLE tabela_base DROP atributo [CASCADE|RESTRICT]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todas as restrições relativas ao atributo e visões que contêm o atributo;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permite a remoção do atributo se FOR usado numa visão ou como chave estrangeira numa outra tabela;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4"/>
          <p:cNvGraphicFramePr/>
          <p:nvPr/>
        </p:nvGraphicFramePr>
        <p:xfrm>
          <a:off x="537999" y="2930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2680138" y="3247697"/>
            <a:ext cx="1119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4009696" y="2569807"/>
            <a:ext cx="47244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 data_nasc	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curso varchar(40),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media_global	decimal (2,2),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email varchar(40);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24"/>
          <p:cNvGraphicFramePr/>
          <p:nvPr/>
        </p:nvGraphicFramePr>
        <p:xfrm>
          <a:off x="9926246" y="22578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4" name="Google Shape;444;p24"/>
          <p:cNvSpPr/>
          <p:nvPr/>
        </p:nvSpPr>
        <p:spPr>
          <a:xfrm>
            <a:off x="8445063" y="3195146"/>
            <a:ext cx="1119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2285988" y="3279229"/>
            <a:ext cx="1119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3536719" y="208107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25"/>
          <p:cNvGraphicFramePr/>
          <p:nvPr/>
        </p:nvGraphicFramePr>
        <p:xfrm>
          <a:off x="372343" y="2115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7" name="Google Shape;457;p25"/>
          <p:cNvSpPr/>
          <p:nvPr/>
        </p:nvSpPr>
        <p:spPr>
          <a:xfrm>
            <a:off x="8050913" y="3226678"/>
            <a:ext cx="1119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25"/>
          <p:cNvGraphicFramePr/>
          <p:nvPr/>
        </p:nvGraphicFramePr>
        <p:xfrm>
          <a:off x="9511087" y="2126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endereço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idade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9" name="Google Shape;459;p2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3626057" y="4377588"/>
            <a:ext cx="47244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endereço varchar(100),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idade integer,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email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559557" y="1380059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733057" y="4778714"/>
            <a:ext cx="109410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o nome de um dos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alter nome to nome_completo;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2128345" y="2049506"/>
            <a:ext cx="4461600" cy="20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26"/>
          <p:cNvGraphicFramePr/>
          <p:nvPr/>
        </p:nvGraphicFramePr>
        <p:xfrm>
          <a:off x="9038122" y="4365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nome_completo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3" name="Google Shape;473;p26"/>
          <p:cNvSpPr/>
          <p:nvPr/>
        </p:nvSpPr>
        <p:spPr>
          <a:xfrm>
            <a:off x="6779172" y="5376041"/>
            <a:ext cx="1970700" cy="3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10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Feita: </a:t>
            </a: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0" name="Google Shape;110;gc6d6ded6e2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c6d6ded6e2_0_105"/>
          <p:cNvSpPr/>
          <p:nvPr/>
        </p:nvSpPr>
        <p:spPr>
          <a:xfrm>
            <a:off x="452885" y="1704299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graficamente um diagrama com os dados de uma maneira lógica, inclusive nomeando os componentes e ações que exercem uns sobre os outros.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559557" y="1395825"/>
            <a:ext cx="110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criar uma tabela como no exemplo abaixo, é possível editá-la: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796119" y="4400350"/>
            <a:ext cx="10941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tabela ALUNOS uma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ALUNOS add primary key (cpf);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939159" y="2017974"/>
            <a:ext cx="4792800" cy="23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		integer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		varchar(40) NOT NULL,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data_nasc	date,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		 varchar(40),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media_global 	decimal (2,2),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(cpf),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27"/>
          <p:cNvGraphicFramePr/>
          <p:nvPr/>
        </p:nvGraphicFramePr>
        <p:xfrm>
          <a:off x="9053888" y="4191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{F06B72FD-5CD0-49AC-8E0F-2570FBD0BDDA}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alunos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*cpf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nome_completo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data_nasc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curso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media_global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27"/>
          <p:cNvSpPr/>
          <p:nvPr/>
        </p:nvSpPr>
        <p:spPr>
          <a:xfrm>
            <a:off x="6716110" y="5139558"/>
            <a:ext cx="1970700" cy="3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68573" y="1575263"/>
            <a:ext cx="109410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Renomear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tabela EMPREGADOS: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EMPREGADOS rename to FUNCIONARIOS;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atributo, podemos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modificá-lo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 table FUNCIONARIOS add idade(3);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alter table FUNCIONARIOS modify idade int(5);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ALTER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ALTER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9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Considere a necessidade de alterar as tabelas criadas e apresente os comandos SQL considerando as seguintes situações: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Inserir novos atributos em uma ou mais tabelas;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Remover atributos de uma ou mais tabelas;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do atributo de uma tabela;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Alterar o nome de uma das tabelas criadas;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Modificar um atributo. Por exemplo: nome varchar(30) alterar para nome varchar(50);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59558" y="1733266"/>
            <a:ext cx="103176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exclusão de uma tabela (relação) em um banco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forma geral para o comando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&lt;nome_tabela&gt;;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exemplo, para eliminar a tabela ALUNOS, teríamos o seguinte comando: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ALUNOS;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34170" y="1248201"/>
            <a:ext cx="111093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chave da tabela ALUNOS (CPF) for utilizada como chave estrangeira ou como chave primária composta em outras tabelas, estas devem ser devidamente corrigidas.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exclusão da tabela ALUNOS pode implicar na alteração do projeto físico de diversas tabelas.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Isto acaba implicando na construção de uma nova base de dados.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DROP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0" name="Google Shape;5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>
            <p:ph idx="1" type="body"/>
          </p:nvPr>
        </p:nvSpPr>
        <p:spPr>
          <a:xfrm>
            <a:off x="374648" y="1660525"/>
            <a:ext cx="1132205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cláusula FOREIGN KEY inclui regras de remoção/atualização: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	REFERENCES tabela [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 [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 NULL}]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Supondo que T2 tem uma chave estrangeira para T1, vejamos as cláusulas ON DELETE e ON UPDATE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37" name="Google Shape;5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351366" y="1720850"/>
            <a:ext cx="1144058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2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DELETE: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69850" lvl="3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RESTRICT: (default) significa que uma tentativa de se remover uma linha de T1 falhará se alguma linha em T2 combina com a chave;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3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CASCADE: remoção de uma linha de T1 implica em remoção de todas as linhas de T2 que combina com a chave de T1;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3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NULL: remoção de T1 implica em colocar NULL em todos os atributos da chave estrangeira de cada linha de T2 que combina;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idx="1" type="body"/>
          </p:nvPr>
        </p:nvSpPr>
        <p:spPr>
          <a:xfrm>
            <a:off x="268816" y="1658937"/>
            <a:ext cx="1148503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UPDATE: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RESTRICT: (default) update de um atributo de T1 falha se existem linhas em T2 combinando;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CASCADE: update de atributo em T1 implica que linhas que combinam em T2 também serão atualizadas;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NULL: update de T1 implica que valores da chave estrangeira em T2 nas linhas que combinam são postos par NULL;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Cuidados em remoção/atualização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DDL –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5379" y="1632436"/>
            <a:ext cx="120138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parent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name varchar(25) not null,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(id)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child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 INT NOT NULL, parent_id INT NOT NULL, name varchar(25) NOT NULL,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(parent_id) REFERENCES parent(id) ON DELETE CASCADE ON UPDATE CASCADE 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6"/>
          <p:cNvSpPr/>
          <p:nvPr/>
        </p:nvSpPr>
        <p:spPr>
          <a:xfrm>
            <a:off x="316396" y="39277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DROP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6"/>
          <p:cNvSpPr/>
          <p:nvPr/>
        </p:nvSpPr>
        <p:spPr>
          <a:xfrm>
            <a:off x="323489" y="158927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Reveja os comandos SQL para a criação de tabelas e para aquelas que possuem chaves estrangeiras, especifique as regras de remoção e atualização. Ex: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(coluna) REFERENCES tabela [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 [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UPDATE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{RESTRICT|CASCADE|SET NULL}]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gc6d6ded6e2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c6d6ded6e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0"/>
          <p:cNvSpPr/>
          <p:nvPr/>
        </p:nvSpPr>
        <p:spPr>
          <a:xfrm>
            <a:off x="452885" y="1704298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 no modelo ER elaborado a cardinalidade (Máxima e Mínima) das entidades presentes.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3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Modelo Lógico. Para isto, apresente os atributos e domínios das entidades definidas.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entidades envolvidas no modelo lógico, defina a chave primária e estrangeira (se houver).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captura de tela&#10;&#10;Descrição gerada com muito alta confiança" id="132" name="Google Shape;132;gc6d6ded6e2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600" y="3429006"/>
            <a:ext cx="5380546" cy="2078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aptura de tela&#10;&#10;Descrição gerada com muito alta confiança" id="133" name="Google Shape;133;gc6d6ded6e2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2511" y="3429004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493225" y="5894650"/>
            <a:ext cx="114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modelo lógico feito explicando as cardinalidades e definições de chaves.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304800" y="1252650"/>
            <a:ext cx="11372850" cy="4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SGBD/SQL possui linguagens:</a:t>
            </a:r>
            <a:endParaRPr/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DDL: Linguagem de Definição de Dados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69850" lvl="3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∙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definir os esquemas, atributos, visões, regras de integridade, índices, etc.</a:t>
            </a:r>
            <a:endParaRPr/>
          </a:p>
          <a:p>
            <a:pPr indent="0" lvl="3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DML: Linguagem de Manipulação de Dados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Usada para se ter acesso aos dados armazenados no BD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723900" y="273367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76250" y="4963180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comandos SQL para definição de dados são: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4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4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4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