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Tahoma"/>
      <p:regular r:id="rId34"/>
      <p:bold r:id="rId35"/>
    </p:embeddedFont>
    <p:embeddedFont>
      <p:font typeface="Century Schoolbook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pFChyWMhbP4voRV570nC/uDO2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9B7D01-9E0E-43D6-BED8-1E1A6A8EFD1B}">
  <a:tblStyle styleId="{5E9B7D01-9E0E-43D6-BED8-1E1A6A8EFD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bold.fntdata"/><Relationship Id="rId12" Type="http://schemas.openxmlformats.org/officeDocument/2006/relationships/slide" Target="slides/slide6.xml"/><Relationship Id="rId34" Type="http://schemas.openxmlformats.org/officeDocument/2006/relationships/font" Target="fonts/Tahoma-regular.fntdata"/><Relationship Id="rId15" Type="http://schemas.openxmlformats.org/officeDocument/2006/relationships/slide" Target="slides/slide9.xml"/><Relationship Id="rId37" Type="http://schemas.openxmlformats.org/officeDocument/2006/relationships/font" Target="fonts/CenturySchoolbook-bold.fntdata"/><Relationship Id="rId14" Type="http://schemas.openxmlformats.org/officeDocument/2006/relationships/slide" Target="slides/slide8.xml"/><Relationship Id="rId36" Type="http://schemas.openxmlformats.org/officeDocument/2006/relationships/font" Target="fonts/CenturySchoolbook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Schoolbook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Schoolbook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a4116c7f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gca4116c7f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ca4116c7f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3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7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7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7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7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7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7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7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1" i="1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170986" y="4744687"/>
            <a:ext cx="480657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370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salario  FROM empregado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Distinct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425114" y="2157862"/>
            <a:ext cx="1134176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Algumas vezes surgem duplicatas como resposta a uma query. Podemos eliminá-las usando o  comando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cláusula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diferentes salários pagos pela  empresa aos 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3681421" y="4380577"/>
            <a:ext cx="4795713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16198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 FROM empregado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supervisor IS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null / is not null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352926" y="2146393"/>
            <a:ext cx="11438022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verificar valores nulos através de </a:t>
            </a:r>
            <a:r>
              <a:rPr b="0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NULL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nomes de todos os empregados que não têm supervisores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/>
          <p:nvPr/>
        </p:nvSpPr>
        <p:spPr>
          <a:xfrm>
            <a:off x="364522" y="43681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713874" y="2592125"/>
            <a:ext cx="1064393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COUNT: retorna o número de tuplas ou valores especificados numa query;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SUM: retorna a soma os valores de uma coluna;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AVG: retorna a média dos valores de uma coluna;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MAX: retorna o maior valor de uma coluna;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MIN: identifica o menor valor de uma coluna;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280737" y="1146085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SQL fornece 5 funções embutidas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470059" y="2026303"/>
            <a:ext cx="11320888" cy="88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total de salários, 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salário, 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e a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salarial da relação empregados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470053" y="4385946"/>
            <a:ext cx="1144121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de funcionários cujo código do departamento é ‘D5’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2173031" y="3199369"/>
            <a:ext cx="8775705" cy="88101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0" marR="1124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SUM(salario), MAX(salario), MIN(salario), AVG(salario)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424315" y="4959077"/>
            <a:ext cx="5719685" cy="1574277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91440" marR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MAX(salario), MIN(salario)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1257300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1257300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>
            <a:off x="340459" y="62931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455477" y="1890787"/>
            <a:ext cx="7502714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empregados da empresa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455471" y="3356900"/>
            <a:ext cx="1083014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 número de salários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distintos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departamento cujo  código é ‘D5’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14840" y="5547771"/>
            <a:ext cx="1173652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aconteceria se escrevêssemos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COUNT(salario)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invés de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COUNT(DISTINCT salario))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3663617" y="2397473"/>
            <a:ext cx="3095059" cy="71301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COUNT(*)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2991783" y="4095135"/>
            <a:ext cx="4588112" cy="112723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COUNT(DISTINCT salario)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='D5’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2105804" y="3170126"/>
            <a:ext cx="7014133" cy="158953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mat, salario ,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(SELECT MAX(salario)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FROM empregado)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69494" y="2084548"/>
            <a:ext cx="10740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função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numa query dentro de um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outra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5179313" y="3908442"/>
            <a:ext cx="1340830" cy="350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 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84220" y="4559705"/>
            <a:ext cx="11478917" cy="813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pt-BR" sz="2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</a:t>
            </a:r>
            <a:r>
              <a:rPr b="0" i="0" lang="pt-BR" sz="2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ganham mais ou igual a 1000 e menos ou igual a 2000 reais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060307" y="2883268"/>
            <a:ext cx="7276198" cy="40523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[NOT] BETWEEN expressão AND expressão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37145" y="3856346"/>
            <a:ext cx="332746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BETWEEN x AND Z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75872" y="3854962"/>
            <a:ext cx="186138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y &lt;= z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3404620" y="5479200"/>
            <a:ext cx="5546874" cy="109004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3244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32448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BETWEEN 1000 AND 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/>
          <p:nvPr/>
        </p:nvSpPr>
        <p:spPr>
          <a:xfrm>
            <a:off x="591270" y="1701779"/>
            <a:ext cx="917608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Operadores de Comparação e Aritméticos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- BETWEEN: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64522" y="412749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Between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3368600" y="5402830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55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5778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‘%Natal,RN%’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%: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Permite comparações de substrings. Usa o caractere reservado  ‘%’ (substitui um número arbitrário de caracteres).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estão em Natal,  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344537" y="4704998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55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5778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‘_ean’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280737" y="1977951"/>
            <a:ext cx="1171875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_: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  ‘_’ (substituindo  um único caractere).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585168" y="5547209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55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5778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‘[C-P]ean’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80737" y="1977951"/>
            <a:ext cx="1171875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[ 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os caracteres reservados  ‘[]’ definindo qualquer caractere no intervalo [a-f] ou conjunto [abcdef];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e começam com letra do intervalo especificado: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296411" y="5378766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55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5778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‘^[R]%’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LIKE ^[]: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reservados  ‘^[]’ definindo intervalo que não esteja no ^[a-f] ou no conjunto ^[abcdef].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não comece com R.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/>
        </p:nvSpPr>
        <p:spPr>
          <a:xfrm>
            <a:off x="1784388" y="5606611"/>
            <a:ext cx="5795508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salario DESC, nome ASC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336883" y="1509282"/>
            <a:ext cx="11502191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Ordenação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ordenar o resultado de uma query por um ou mais atributos.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ordem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ascendente (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Para ordem decrescente usamos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/>
        </p:nvSpPr>
        <p:spPr>
          <a:xfrm>
            <a:off x="420765" y="1742529"/>
            <a:ext cx="11370181" cy="16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uma lista de empregados que ganham mais que  1000 reais, com seus respectivos códigos de departamentos.  Listar ordenado  de forma decrescente  pelo código de  departamento, e dentro deste, de forma crescente pelo nome  do empregado: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3308105" y="388268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880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88099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88099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depto desc, nome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1327188" y="4884716"/>
            <a:ext cx="2426665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uf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b="1" i="0" lang="pt-BR" sz="32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agrupar</a:t>
            </a:r>
            <a:endParaRPr b="1" i="0" sz="3200" u="none" cap="none" strike="noStrik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336883" y="1509282"/>
            <a:ext cx="11502191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Agrupar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agrupar o resultado de uma query por um ou mais atributos.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944400" y="441207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" marR="2880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88099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88099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depto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6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63" name="Google Shape;363;p27"/>
          <p:cNvGraphicFramePr/>
          <p:nvPr/>
        </p:nvGraphicFramePr>
        <p:xfrm>
          <a:off x="1303576" y="2183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{5E9B7D01-9E0E-43D6-BED8-1E1A6A8EFD1B}</a:tableStyleId>
              </a:tblPr>
              <a:tblGrid>
                <a:gridCol w="1288825"/>
                <a:gridCol w="1317625"/>
                <a:gridCol w="12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Cod_Disc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Fernando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11111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Flavia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55555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44444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Jorge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33333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22222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4" name="Google Shape;364;p27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27"/>
          <p:cNvGraphicFramePr/>
          <p:nvPr/>
        </p:nvGraphicFramePr>
        <p:xfrm>
          <a:off x="6485176" y="2154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{5E9B7D01-9E0E-43D6-BED8-1E1A6A8EFD1B}</a:tableStyleId>
              </a:tblPr>
              <a:tblGrid>
                <a:gridCol w="1238550"/>
                <a:gridCol w="2039775"/>
                <a:gridCol w="1257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Cod_Disc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Facul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RUY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Estruturas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RUY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003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AREA1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6" name="Google Shape;366;p27"/>
          <p:cNvSpPr txBox="1"/>
          <p:nvPr/>
        </p:nvSpPr>
        <p:spPr>
          <a:xfrm>
            <a:off x="6469975" y="154493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392027" y="4604772"/>
            <a:ext cx="11399923" cy="188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Alterar a tabela Alunos, agregando um novo campo chamado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todos os alunos ordenados pelo número de matrícula em ordem crescente;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Listar o Nome e Matricula dos alunos que estudam na RUY;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Atualizar o campo “Facul” para “Faculdade” na tabela Disciplinas;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28"/>
          <p:cNvGraphicFramePr/>
          <p:nvPr/>
        </p:nvGraphicFramePr>
        <p:xfrm>
          <a:off x="1279513" y="2087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{5E9B7D01-9E0E-43D6-BED8-1E1A6A8EFD1B}</a:tableStyleId>
              </a:tblPr>
              <a:tblGrid>
                <a:gridCol w="2258425"/>
                <a:gridCol w="2694425"/>
                <a:gridCol w="1467850"/>
                <a:gridCol w="2574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Depto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Salario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11111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JOAO 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2.500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55555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PAULO THIAGO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2.000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44444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ANA CAROLINA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002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5.000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33333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MARIA EDUARDA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003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4.500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22222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FERNANDO CESAR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1.500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9" name="Google Shape;379;p28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92027" y="4604772"/>
            <a:ext cx="1139992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Listar matricula de funcionários agrupados pelo departamento;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nome de todos os funcionário com salário entre R$1.000,00 e R$3.000,00;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Apresente o nome e salário de todos. Salário deve ser acrescido 20%.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Apresente a média salarial dos funcionários;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a4116c7fd_0_0"/>
          <p:cNvSpPr/>
          <p:nvPr/>
        </p:nvSpPr>
        <p:spPr>
          <a:xfrm>
            <a:off x="3386138" y="4683125"/>
            <a:ext cx="62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ca4116c7fd_0_0"/>
          <p:cNvSpPr txBox="1"/>
          <p:nvPr/>
        </p:nvSpPr>
        <p:spPr>
          <a:xfrm>
            <a:off x="704850" y="240982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1" i="1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8" name="Google Shape;388;gca4116c7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fmla="val 16667" name="adj"/>
            </a:avLst>
          </a:prstGeom>
          <a:solidFill>
            <a:srgbClr val="FF0000">
              <a:alpha val="43529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377239" y="5600700"/>
            <a:ext cx="1229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336882" y="1424619"/>
            <a:ext cx="11855118" cy="5113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forma básica do comando 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20229" y="1720167"/>
            <a:ext cx="10036003" cy="3791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do BD Empresa: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56920" lvl="1" marL="756920" marR="5080" rtl="0" algn="l">
              <a:lnSpc>
                <a:spcPct val="150000"/>
              </a:lnSpc>
              <a:spcBef>
                <a:spcPts val="235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endereco, salario, supervisor,  depto)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56920" lvl="1" marL="756920" marR="0" rtl="0" algn="l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gerente, dataini)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56920" lvl="1" marL="756920" marR="0" rtl="0" algn="l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local, depart)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56920" lvl="1" marL="756920" marR="0" rtl="0" algn="l">
              <a:lnSpc>
                <a:spcPct val="150000"/>
              </a:lnSpc>
              <a:spcBef>
                <a:spcPts val="20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Alocacao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pt-B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horas)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342437" y="2124785"/>
            <a:ext cx="5405313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salário de José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342432" y="4315656"/>
            <a:ext cx="10376326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renomear o nome da coluna no  resultado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796800" y="2775316"/>
            <a:ext cx="4334922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936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936625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936625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254207" y="5327184"/>
            <a:ext cx="5204615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89535" marR="789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as Salário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535" marR="789305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535" marR="789305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066528" y="2010269"/>
            <a:ext cx="8900739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colunas como expressões: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918409" y="2889000"/>
            <a:ext cx="8470689" cy="83291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89535" marR="2609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 as matricula, salario, 0.15*salario as IR  FROM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114654" y="4390341"/>
            <a:ext cx="7957378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a matrícula de todos os empregados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3176929" y="5208829"/>
            <a:ext cx="341144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matricula  FROM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512811" y="1719481"/>
            <a:ext cx="11350325" cy="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l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todos os atributos de todos os empregados do departamento d5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529817" y="2570643"/>
            <a:ext cx="3585201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53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 WHERE depto = ‘d5’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585266" y="4225873"/>
            <a:ext cx="8859472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Recupere os salários de cada empregado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3588370" y="5205652"/>
            <a:ext cx="3585201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1440" marR="500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 FROM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407345" y="1889707"/>
            <a:ext cx="11383601" cy="1120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ver o efeito de dar aos empregados do código de departamento ‘D5’ um aumento de 10%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022832" y="3516707"/>
            <a:ext cx="6289610" cy="130997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2541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nome, 0.1*salario 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4190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254190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