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12192000"/>
  <p:notesSz cx="6858000" cy="9144000"/>
  <p:embeddedFontLst>
    <p:embeddedFont>
      <p:font typeface="Tahoma"/>
      <p:regular r:id="rId39"/>
      <p:bold r:id="rId40"/>
    </p:embeddedFont>
    <p:embeddedFont>
      <p:font typeface="Century Schoolbook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jy6ODcKHmTLMIvdHrD/rCGOdT3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DAAA81-8055-4117-9D29-E3D3DB7F3527}">
  <a:tblStyle styleId="{B0DAAA81-8055-4117-9D29-E3D3DB7F352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bold.fntdata"/><Relationship Id="rId20" Type="http://schemas.openxmlformats.org/officeDocument/2006/relationships/slide" Target="slides/slide14.xml"/><Relationship Id="rId42" Type="http://schemas.openxmlformats.org/officeDocument/2006/relationships/font" Target="fonts/CenturySchoolbook-bold.fntdata"/><Relationship Id="rId41" Type="http://schemas.openxmlformats.org/officeDocument/2006/relationships/font" Target="fonts/CenturySchoolbook-regular.fntdata"/><Relationship Id="rId22" Type="http://schemas.openxmlformats.org/officeDocument/2006/relationships/slide" Target="slides/slide16.xml"/><Relationship Id="rId44" Type="http://schemas.openxmlformats.org/officeDocument/2006/relationships/font" Target="fonts/CenturySchoolbook-boldItalic.fntdata"/><Relationship Id="rId21" Type="http://schemas.openxmlformats.org/officeDocument/2006/relationships/slide" Target="slides/slide15.xml"/><Relationship Id="rId43" Type="http://schemas.openxmlformats.org/officeDocument/2006/relationships/font" Target="fonts/CenturySchoolbook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Tahoma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9" name="Google Shape;26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9" name="Google Shape;29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1" name="Google Shape;31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4" name="Google Shape;32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8" name="Google Shape;33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8" name="Google Shape;34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5" name="Google Shape;36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5" name="Google Shape;37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0" name="Google Shape;39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2" name="Google Shape;40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4" name="Google Shape;41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8" name="Google Shape;42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0" name="Google Shape;44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3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43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4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4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4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6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3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39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39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39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39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3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3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3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40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40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4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4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4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4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41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4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4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42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4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4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4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386138" y="4683125"/>
            <a:ext cx="62355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Talita Rocha Pinheiro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Laboratório de Banco de Dados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</a:t>
            </a:r>
            <a:r>
              <a:rPr b="1" lang="pt-BR" sz="3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DCL/TCL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519875" y="799024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Manipulação de Dados (</a:t>
            </a: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DML</a:t>
            </a: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192504" y="1348125"/>
            <a:ext cx="116706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para acessar e manipular os dados organizados pelo modelo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DML é também conhecida como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CONSULTA</a:t>
            </a:r>
            <a:r>
              <a:rPr b="0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Consulta: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(Ordenação de dados, agrupamento, funções aritméticas e filtros de seleção; 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Manipulação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(insere dados),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(altera dados),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(deleta dados);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Controle: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(habilita acesso a dados e operações),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revoke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(revoga);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Transação: C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ommit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(concretiza),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(anula);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192500" y="3163800"/>
            <a:ext cx="6226200" cy="5295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166191" y="4465987"/>
            <a:ext cx="583095" cy="1285461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1876688" y="5233260"/>
            <a:ext cx="10448662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DCL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– Data Control Language ( DCL 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GRANT – atribui privilégios de acesso do usuário a objetos do banco de dados;</a:t>
            </a:r>
            <a:b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REVOKE – remove os privilégios de acesso aos objetos obtidos com o comando GRANT;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/>
        </p:nvSpPr>
        <p:spPr>
          <a:xfrm>
            <a:off x="723900" y="273367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Comandos DCL - Grant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333" y="196948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2"/>
          <p:cNvSpPr/>
          <p:nvPr/>
        </p:nvSpPr>
        <p:spPr>
          <a:xfrm>
            <a:off x="316396" y="573305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DCL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Grant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9" name="Google Shape;199;p12"/>
          <p:cNvSpPr txBox="1"/>
          <p:nvPr/>
        </p:nvSpPr>
        <p:spPr>
          <a:xfrm>
            <a:off x="224235" y="2291909"/>
            <a:ext cx="1152104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comando GRANT concede privilégios específicos sobre um objeto (tabela, visão, banco de dados...) para um ou mais usuários ou grupo de usuários.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Estes privilégios são adicionados aos já concedidos, caso existam.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GRANT SELECT ON minha_tabela TO PUBLIC;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GRANT SELECT, UPDATE, INSERT ON minha_tabela TO GROUP todos;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3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DCL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Grant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317001" y="1750819"/>
            <a:ext cx="11650441" cy="4385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Conceder, para todos os usuários o privilégio de inserir na tabela FILMES: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GRANT INSERT ON filmes TO PUBLIC;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Conceder todos os privilégios na tabela PRODUTO para o usuário manuel: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GRANT ALL PRIVILEGES ON produto TO manuel;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Conceder apenas à manuel o privilégio de atualizar a tabela PRODUTO: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GRANT UPDATE ON produto TO manuel;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4"/>
          <p:cNvSpPr/>
          <p:nvPr/>
        </p:nvSpPr>
        <p:spPr>
          <a:xfrm>
            <a:off x="316396" y="46728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DCL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Grant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329050" y="1905500"/>
            <a:ext cx="11346115" cy="46035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400"/>
              <a:buFont typeface="Arial"/>
              <a:buNone/>
            </a:pPr>
            <a:r>
              <a:rPr b="0" i="0" lang="pt-BR" sz="1800" u="none" cap="none" strike="noStrik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Como regra geral, deve haver apenas alguns usuários com acesso total ao banco de dados.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400"/>
              <a:buFont typeface="Arial"/>
              <a:buNone/>
            </a:pPr>
            <a:r>
              <a:rPr b="0" i="0" lang="pt-BR" sz="1800" u="none" cap="none" strike="noStrik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Para dar acesso total a um usuário específico, utiliza-se o comando: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400"/>
              <a:buFont typeface="Arial"/>
              <a:buNone/>
            </a:pPr>
            <a:r>
              <a:rPr b="1" i="0" lang="pt-BR" sz="1800" u="none" cap="none" strike="noStrik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GRANT FULL ON usuarios TO super_admin;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Para dar acesso somente ao comando SELECT para um usuário, utiliza-se o comando: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GRANT SELECT ON usuarios TO usuario_analista;</a:t>
            </a:r>
            <a:endParaRPr b="1" i="0" sz="1800" u="none" cap="none" strike="noStrik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/>
          <p:nvPr/>
        </p:nvSpPr>
        <p:spPr>
          <a:xfrm>
            <a:off x="357800" y="5387125"/>
            <a:ext cx="90393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Obs: </a:t>
            </a:r>
            <a:r>
              <a:rPr b="1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GRANT FULL ON usuarios TO super_admin with grant option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/>
          <p:nvPr/>
        </p:nvSpPr>
        <p:spPr>
          <a:xfrm>
            <a:off x="723900" y="2733675"/>
            <a:ext cx="107616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Comandos DCL - Revoke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8" name="Google Shape;228;p1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333" y="196948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6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DCL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Revoke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357804" y="1900814"/>
            <a:ext cx="11569153" cy="41549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O comando REVOKE é utilizado para revogar privilégios de acesso dado através do comando GRANT.</a:t>
            </a:r>
            <a:endParaRPr b="0" i="0" sz="1400" u="none" cap="none" strike="noStrik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Para revogar o privilégio de inserção na tabela FILMES concedido para todos os usuários, utiliza-se o comando: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 INSERT ON filmes TO PUBLIC;     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</a:t>
            </a:r>
            <a:r>
              <a:rPr b="1" i="0" lang="pt-BR" sz="1400" u="none" cap="none" strike="noStrik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REVOKE INSERT ON filmes FROM PUBLIC;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Revogar todos os privilégios concedidos ao usuário manuel relacionados à tabela PRODUTO: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 ALL PRIVILEGES ON produto TO manuel;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		REVOKE ALL PRIVILEGES ON produto FROM manuel;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3748251" y="3322495"/>
            <a:ext cx="1383600" cy="37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"/>
          <p:cNvSpPr/>
          <p:nvPr/>
        </p:nvSpPr>
        <p:spPr>
          <a:xfrm rot="-801886">
            <a:off x="385217" y="4617068"/>
            <a:ext cx="689164" cy="67592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6"/>
          <p:cNvSpPr txBox="1"/>
          <p:nvPr/>
        </p:nvSpPr>
        <p:spPr>
          <a:xfrm>
            <a:off x="357800" y="5666975"/>
            <a:ext cx="90393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Obs: </a:t>
            </a:r>
            <a:r>
              <a:rPr b="1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REVOKE INSERT ON filmes FROM PUBLIC with grant option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519875" y="229200"/>
            <a:ext cx="746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Manipulação de Dados (</a:t>
            </a: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DML</a:t>
            </a: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192492" y="690889"/>
            <a:ext cx="116706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para acessar e manipular os dados organizados pelo modelo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DML é também conhecida como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CONSULTA</a:t>
            </a:r>
            <a:r>
              <a:rPr b="0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Consulta: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(Ordenação de dados, agrupamento, funções aritméticas e filtros de seleção; 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Manipulação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(insere dados),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(altera dados),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(deleta dados);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Controle: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(habilita acesso a dados e operações),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revoke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(revoga);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Transação: </a:t>
            </a:r>
            <a:r>
              <a:rPr b="1" i="1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ommit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(concretiza),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Savepoint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(salva ponto),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(anula);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192501" y="2656700"/>
            <a:ext cx="6461400" cy="5295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519873" y="3429000"/>
            <a:ext cx="583200" cy="1285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1192696" y="3811126"/>
            <a:ext cx="9818204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TCL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– Transaction Control Language –  são usados ​​para gerenciar as mudanças feitas por instruções DML . Ele permite que as declarações a serem agrupadas em transações lógicas: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salvar o trabalho feito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SAVEPOINT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identificar um ponto em uma transação para mais tarde efetuar um ROLLBACK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restaurar banco de dados ao original desde o último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284693" y="1240340"/>
            <a:ext cx="1125566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Controle de Transações: são usadas para controlar mudanças feitas pelos comandos DML, podendo, por exemplo, voltar as instâncias ao modo que eram antes de um comando DML.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transação é um conjunto de operações, delimitadas por um início e um fim. Iniciando quando se executa o primeiro comando SQL e terminando de acordo com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5" name="Google Shape;265;p19"/>
          <p:cNvGraphicFramePr/>
          <p:nvPr/>
        </p:nvGraphicFramePr>
        <p:xfrm>
          <a:off x="622300" y="371051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{B0DAAA81-8055-4117-9D29-E3D3DB7F3527}</a:tableStyleId>
              </a:tblPr>
              <a:tblGrid>
                <a:gridCol w="3411250"/>
                <a:gridCol w="7472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COMMIT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Comando que grava definitivamente os efeitos dos comandos de uma transação (insert, delete e update)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ROLLBACK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Comando que desfaz os efeitos dos comandos da transação (insert, delete e update)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FIM DA SESSÃO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Quando a sessão é encerrada sem problemas, ocorre um commit implícito, caso haja algum problema, ocorre um rollback implícito.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COMANDO DDL OU DCL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Todo comando DDL (create, alter e drop) e DCL (grant e revoke) provocam o fim da transação corrente, havendo um commit implícito.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66" name="Google Shape;26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COMMIT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238534" y="1906285"/>
            <a:ext cx="11569153" cy="16619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o comando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executado, as alterações nos dados são gravadas no banco de dados.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SQL&gt; select matricula, nome from alunos;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6" name="Google Shape;276;p20"/>
          <p:cNvGraphicFramePr/>
          <p:nvPr/>
        </p:nvGraphicFramePr>
        <p:xfrm>
          <a:off x="336550" y="45154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{B0DAAA81-8055-4117-9D29-E3D3DB7F3527}</a:tableStyleId>
              </a:tblPr>
              <a:tblGrid>
                <a:gridCol w="1147575"/>
                <a:gridCol w="1654050"/>
                <a:gridCol w="1262125"/>
                <a:gridCol w="893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Matricula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Endereço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Curso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Ana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José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Ricardo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Felipe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7" name="Google Shape;277;p20"/>
          <p:cNvSpPr txBox="1"/>
          <p:nvPr/>
        </p:nvSpPr>
        <p:spPr>
          <a:xfrm>
            <a:off x="342900" y="402439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5581650" y="5067300"/>
            <a:ext cx="1390650" cy="49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9" name="Google Shape;279;p20"/>
          <p:cNvGraphicFramePr/>
          <p:nvPr/>
        </p:nvGraphicFramePr>
        <p:xfrm>
          <a:off x="7613650" y="44773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{B0DAAA81-8055-4117-9D29-E3D3DB7F3527}</a:tableStyleId>
              </a:tblPr>
              <a:tblGrid>
                <a:gridCol w="1147575"/>
                <a:gridCol w="1654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Matricula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Ana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José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Ricardo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Felipe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80" name="Google Shape;2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723900" y="27336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228600"/>
            <a:ext cx="2581469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9042400" y="634365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1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COMMIT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238534" y="1525285"/>
            <a:ext cx="11569153" cy="3642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insert into alunos values (500000, ‘Lucas’, ‘Rua IV’, ‘SI’);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0" name="Google Shape;290;p21"/>
          <p:cNvGraphicFramePr/>
          <p:nvPr/>
        </p:nvGraphicFramePr>
        <p:xfrm>
          <a:off x="6394450" y="39249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{B0DAAA81-8055-4117-9D29-E3D3DB7F3527}</a:tableStyleId>
              </a:tblPr>
              <a:tblGrid>
                <a:gridCol w="1147575"/>
                <a:gridCol w="1654050"/>
                <a:gridCol w="1262125"/>
                <a:gridCol w="893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Matricula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Endereço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Curso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Ana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José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Ricardo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Felipe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Lucas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1" name="Google Shape;291;p21"/>
          <p:cNvSpPr txBox="1"/>
          <p:nvPr/>
        </p:nvSpPr>
        <p:spPr>
          <a:xfrm>
            <a:off x="6400800" y="343384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2" name="Google Shape;292;p21"/>
          <p:cNvGraphicFramePr/>
          <p:nvPr/>
        </p:nvGraphicFramePr>
        <p:xfrm>
          <a:off x="336550" y="27628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{B0DAAA81-8055-4117-9D29-E3D3DB7F3527}</a:tableStyleId>
              </a:tblPr>
              <a:tblGrid>
                <a:gridCol w="1147575"/>
                <a:gridCol w="1654050"/>
                <a:gridCol w="1262125"/>
                <a:gridCol w="893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Matricula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Endereço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Curso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Ana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José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Ricardo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Felipe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3" name="Google Shape;293;p21"/>
          <p:cNvSpPr txBox="1"/>
          <p:nvPr/>
        </p:nvSpPr>
        <p:spPr>
          <a:xfrm>
            <a:off x="342900" y="227179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1"/>
          <p:cNvSpPr/>
          <p:nvPr/>
        </p:nvSpPr>
        <p:spPr>
          <a:xfrm rot="-2116901">
            <a:off x="4038600" y="5029200"/>
            <a:ext cx="723900" cy="112395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1"/>
          <p:cNvSpPr/>
          <p:nvPr/>
        </p:nvSpPr>
        <p:spPr>
          <a:xfrm>
            <a:off x="430791" y="5797034"/>
            <a:ext cx="2044149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commit;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complete.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COMMIT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356147" y="1811035"/>
            <a:ext cx="11569153" cy="20774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select após o commit: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Após o commit, verificaremos as matriculas e nomes existentes na tabela alunos: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select matricula, nome from alunos;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6" name="Google Shape;306;p22"/>
          <p:cNvGraphicFramePr/>
          <p:nvPr/>
        </p:nvGraphicFramePr>
        <p:xfrm>
          <a:off x="4584700" y="4229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{B0DAAA81-8055-4117-9D29-E3D3DB7F3527}</a:tableStyleId>
              </a:tblPr>
              <a:tblGrid>
                <a:gridCol w="1147575"/>
                <a:gridCol w="1654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Matricula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Ana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José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Ricardo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Felipe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Lucas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7" name="Google Shape;307;p22"/>
          <p:cNvSpPr/>
          <p:nvPr/>
        </p:nvSpPr>
        <p:spPr>
          <a:xfrm rot="-2189154">
            <a:off x="2838450" y="4705350"/>
            <a:ext cx="781050" cy="85725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316396" y="15481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COMMIT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356147" y="1468135"/>
            <a:ext cx="11569153" cy="20774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Nova inserção: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Façamos agora uma nova inserção, seguida de um novo select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insert into alunos  values (600000, `Rodrigo`, ‘Rua I’, ‘CC’);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8" name="Google Shape;318;p23"/>
          <p:cNvGraphicFramePr/>
          <p:nvPr/>
        </p:nvGraphicFramePr>
        <p:xfrm>
          <a:off x="4984750" y="38868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{B0DAAA81-8055-4117-9D29-E3D3DB7F3527}</a:tableStyleId>
              </a:tblPr>
              <a:tblGrid>
                <a:gridCol w="1147575"/>
                <a:gridCol w="1654050"/>
                <a:gridCol w="1262125"/>
                <a:gridCol w="893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Matricula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Endereço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Curso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Ana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José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Ricardo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Felipe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Lucas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600000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Rodrigo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9" name="Google Shape;319;p23"/>
          <p:cNvSpPr txBox="1"/>
          <p:nvPr/>
        </p:nvSpPr>
        <p:spPr>
          <a:xfrm>
            <a:off x="4991100" y="339574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"/>
          <p:cNvSpPr/>
          <p:nvPr/>
        </p:nvSpPr>
        <p:spPr>
          <a:xfrm rot="-1371166">
            <a:off x="2914649" y="3619501"/>
            <a:ext cx="731520" cy="1216152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316396" y="15481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COMMIT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0" name="Google Shape;330;p24"/>
          <p:cNvSpPr/>
          <p:nvPr/>
        </p:nvSpPr>
        <p:spPr>
          <a:xfrm>
            <a:off x="356147" y="1582435"/>
            <a:ext cx="11569153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select matricula, nome from alunos;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1" name="Google Shape;331;p24"/>
          <p:cNvGraphicFramePr/>
          <p:nvPr/>
        </p:nvGraphicFramePr>
        <p:xfrm>
          <a:off x="3975100" y="2705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{B0DAAA81-8055-4117-9D29-E3D3DB7F3527}</a:tableStyleId>
              </a:tblPr>
              <a:tblGrid>
                <a:gridCol w="1147575"/>
                <a:gridCol w="1654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Matricula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Ana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José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Ricardo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Felipe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Lucas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600000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Rodrigo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2" name="Google Shape;332;p24"/>
          <p:cNvSpPr txBox="1"/>
          <p:nvPr/>
        </p:nvSpPr>
        <p:spPr>
          <a:xfrm>
            <a:off x="3981450" y="221464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4"/>
          <p:cNvSpPr/>
          <p:nvPr/>
        </p:nvSpPr>
        <p:spPr>
          <a:xfrm rot="-1371166">
            <a:off x="1752600" y="2305051"/>
            <a:ext cx="731520" cy="1216152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4"/>
          <p:cNvSpPr/>
          <p:nvPr/>
        </p:nvSpPr>
        <p:spPr>
          <a:xfrm>
            <a:off x="228600" y="5610136"/>
            <a:ext cx="11315700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importante ressaltar que este select somente é válido para a sessão que acabou de fazer o insert. No erro de um commito, em outra sessão não verá as 5 linhas.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5"/>
          <p:cNvSpPr/>
          <p:nvPr/>
        </p:nvSpPr>
        <p:spPr>
          <a:xfrm>
            <a:off x="392596" y="57391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ROLLBACK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4" name="Google Shape;344;p25"/>
          <p:cNvSpPr/>
          <p:nvPr/>
        </p:nvSpPr>
        <p:spPr>
          <a:xfrm>
            <a:off x="361950" y="2047786"/>
            <a:ext cx="1137285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o comando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executado, as alterações nos dados são descartadas, voltando os dados ao seu estado anterior.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rollback;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 complete.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Logo, mesmo que o comando COMMIT tenha sido dado, é possível desfazer todas as alterações dos dados através do ROLLBACK.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6"/>
          <p:cNvSpPr/>
          <p:nvPr/>
        </p:nvSpPr>
        <p:spPr>
          <a:xfrm>
            <a:off x="316396" y="595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ROLLBACK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4248150" y="3576935"/>
            <a:ext cx="5314950" cy="518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Select matricula, nome from alunos;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5" name="Google Shape;355;p26"/>
          <p:cNvGraphicFramePr/>
          <p:nvPr/>
        </p:nvGraphicFramePr>
        <p:xfrm>
          <a:off x="488950" y="26104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{B0DAAA81-8055-4117-9D29-E3D3DB7F3527}</a:tableStyleId>
              </a:tblPr>
              <a:tblGrid>
                <a:gridCol w="1147575"/>
                <a:gridCol w="1654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Matricula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Ana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José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Ricardo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Felipe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Lucas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600000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Rodrigo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6" name="Google Shape;356;p26"/>
          <p:cNvSpPr txBox="1"/>
          <p:nvPr/>
        </p:nvSpPr>
        <p:spPr>
          <a:xfrm>
            <a:off x="495300" y="211939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7" name="Google Shape;357;p26"/>
          <p:cNvGraphicFramePr/>
          <p:nvPr/>
        </p:nvGraphicFramePr>
        <p:xfrm>
          <a:off x="7213600" y="48202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{B0DAAA81-8055-4117-9D29-E3D3DB7F3527}</a:tableStyleId>
              </a:tblPr>
              <a:tblGrid>
                <a:gridCol w="1147575"/>
                <a:gridCol w="1654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Matricula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Ana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José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Ricardo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Felipe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8" name="Google Shape;358;p26"/>
          <p:cNvSpPr txBox="1"/>
          <p:nvPr/>
        </p:nvSpPr>
        <p:spPr>
          <a:xfrm>
            <a:off x="7219950" y="432919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6"/>
          <p:cNvSpPr/>
          <p:nvPr/>
        </p:nvSpPr>
        <p:spPr>
          <a:xfrm>
            <a:off x="3562350" y="2724150"/>
            <a:ext cx="1295400" cy="78105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6"/>
          <p:cNvSpPr/>
          <p:nvPr/>
        </p:nvSpPr>
        <p:spPr>
          <a:xfrm rot="-1831440">
            <a:off x="5581650" y="4400550"/>
            <a:ext cx="952500" cy="100965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6"/>
          <p:cNvSpPr/>
          <p:nvPr/>
        </p:nvSpPr>
        <p:spPr>
          <a:xfrm>
            <a:off x="304800" y="1119485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rollback;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 complete.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316396" y="49771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SAVEPOINT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133350" y="2002989"/>
            <a:ext cx="1152525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banco permite que sejam definidas marcas, denominadas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savepoints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 fim de possibilitar um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apenas partes da transação.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Essas marcas são especificadas com a utilização do comando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savepoint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Faremos à inserção novamente do aluno Lucas: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SQL&gt; insert into alunos values (500000, ‘Lucas’, ‘Rua IV’, ‘SI’);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8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SAVEPOINT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381" name="Google Shape;381;p28"/>
          <p:cNvGraphicFramePr/>
          <p:nvPr/>
        </p:nvGraphicFramePr>
        <p:xfrm>
          <a:off x="6394450" y="3181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{B0DAAA81-8055-4117-9D29-E3D3DB7F3527}</a:tableStyleId>
              </a:tblPr>
              <a:tblGrid>
                <a:gridCol w="1147575"/>
                <a:gridCol w="1654050"/>
                <a:gridCol w="1262125"/>
                <a:gridCol w="893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Matricula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Endereço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Curso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Ana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José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Ricardo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Felipe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Lucas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2" name="Google Shape;382;p28"/>
          <p:cNvSpPr txBox="1"/>
          <p:nvPr/>
        </p:nvSpPr>
        <p:spPr>
          <a:xfrm>
            <a:off x="6400800" y="269089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3" name="Google Shape;383;p28"/>
          <p:cNvGraphicFramePr/>
          <p:nvPr/>
        </p:nvGraphicFramePr>
        <p:xfrm>
          <a:off x="336550" y="20199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{B0DAAA81-8055-4117-9D29-E3D3DB7F3527}</a:tableStyleId>
              </a:tblPr>
              <a:tblGrid>
                <a:gridCol w="1147575"/>
                <a:gridCol w="1654050"/>
                <a:gridCol w="1262125"/>
                <a:gridCol w="893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Matricula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Endereço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Curso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Ana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José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Ricardo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Felipe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4" name="Google Shape;384;p28"/>
          <p:cNvSpPr txBox="1"/>
          <p:nvPr/>
        </p:nvSpPr>
        <p:spPr>
          <a:xfrm>
            <a:off x="342900" y="152884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8"/>
          <p:cNvSpPr/>
          <p:nvPr/>
        </p:nvSpPr>
        <p:spPr>
          <a:xfrm rot="-2116901">
            <a:off x="4038600" y="4286250"/>
            <a:ext cx="723900" cy="112395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8"/>
          <p:cNvSpPr/>
          <p:nvPr/>
        </p:nvSpPr>
        <p:spPr>
          <a:xfrm>
            <a:off x="228600" y="5716369"/>
            <a:ext cx="108394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Utilizaremos o comando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savepoint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definir uma marca na transação corrente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savepoint projeto_banco;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9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SAVEPOINT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6" name="Google Shape;396;p29"/>
          <p:cNvSpPr/>
          <p:nvPr/>
        </p:nvSpPr>
        <p:spPr>
          <a:xfrm>
            <a:off x="266700" y="1601569"/>
            <a:ext cx="108394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Após o comando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savepoint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serão inseridas novas tuplas na tabela.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insert into alunos  values (600000, `Rodrigo`, ‘Rua I’, ‘CC’);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7" name="Google Shape;397;p29"/>
          <p:cNvGraphicFramePr/>
          <p:nvPr/>
        </p:nvGraphicFramePr>
        <p:xfrm>
          <a:off x="1993900" y="36010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{B0DAAA81-8055-4117-9D29-E3D3DB7F3527}</a:tableStyleId>
              </a:tblPr>
              <a:tblGrid>
                <a:gridCol w="1147575"/>
                <a:gridCol w="1654050"/>
                <a:gridCol w="1262125"/>
                <a:gridCol w="893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Matricula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Endereço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Curso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Ana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José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Ricardo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Felipe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Lucas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600000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Rodrigo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98" name="Google Shape;398;p29"/>
          <p:cNvSpPr txBox="1"/>
          <p:nvPr/>
        </p:nvSpPr>
        <p:spPr>
          <a:xfrm>
            <a:off x="2000250" y="310999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0"/>
          <p:cNvSpPr/>
          <p:nvPr/>
        </p:nvSpPr>
        <p:spPr>
          <a:xfrm>
            <a:off x="316396" y="2119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SAVEPOINT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8" name="Google Shape;408;p30"/>
          <p:cNvSpPr/>
          <p:nvPr/>
        </p:nvSpPr>
        <p:spPr>
          <a:xfrm>
            <a:off x="266700" y="1372969"/>
            <a:ext cx="108394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Mais uma inserção: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insert into alunos  values (700000, `Camila`, ‘Rua XX’, ‘SI’);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9" name="Google Shape;409;p30"/>
          <p:cNvGraphicFramePr/>
          <p:nvPr/>
        </p:nvGraphicFramePr>
        <p:xfrm>
          <a:off x="2641600" y="3410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{B0DAAA81-8055-4117-9D29-E3D3DB7F3527}</a:tableStyleId>
              </a:tblPr>
              <a:tblGrid>
                <a:gridCol w="1147575"/>
                <a:gridCol w="1654050"/>
                <a:gridCol w="1262125"/>
                <a:gridCol w="893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Matricula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Endereço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Curso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Ana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José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Ricardo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Felipe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Lucas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600000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Rodrigo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700000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Camila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XX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10" name="Google Shape;410;p30"/>
          <p:cNvSpPr txBox="1"/>
          <p:nvPr/>
        </p:nvSpPr>
        <p:spPr>
          <a:xfrm>
            <a:off x="2647950" y="291949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</a:t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628649" y="1071086"/>
            <a:ext cx="106308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Modelo Relacional prevê, desde sua concepção, a existência de uma linguagem baseada em caracteres que suporte a definição do esquema físico (tabelas, restrições, etc.), e sua manipulação (inserção, consulta, atualização e remoção).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3153" y="2491427"/>
            <a:ext cx="6610350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/>
          <p:nvPr/>
        </p:nvSpPr>
        <p:spPr>
          <a:xfrm>
            <a:off x="5304350" y="3516375"/>
            <a:ext cx="2380200" cy="2189700"/>
          </a:xfrm>
          <a:prstGeom prst="roundRect">
            <a:avLst>
              <a:gd fmla="val 16667" name="adj"/>
            </a:avLst>
          </a:prstGeom>
          <a:solidFill>
            <a:srgbClr val="FF0000">
              <a:alpha val="43137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006700" y="5903898"/>
            <a:ext cx="1210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de Hoje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DCL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TCL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1"/>
          <p:cNvSpPr/>
          <p:nvPr/>
        </p:nvSpPr>
        <p:spPr>
          <a:xfrm>
            <a:off x="316396" y="976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SAVEPOINT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0" name="Google Shape;420;p31"/>
          <p:cNvSpPr/>
          <p:nvPr/>
        </p:nvSpPr>
        <p:spPr>
          <a:xfrm>
            <a:off x="285750" y="1309985"/>
            <a:ext cx="1190625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Agora vamos utilizar o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desfazer a transação: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rollback to projeto_banco;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 complete.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1" name="Google Shape;421;p31"/>
          <p:cNvGraphicFramePr/>
          <p:nvPr/>
        </p:nvGraphicFramePr>
        <p:xfrm>
          <a:off x="1384300" y="36772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{B0DAAA81-8055-4117-9D29-E3D3DB7F3527}</a:tableStyleId>
              </a:tblPr>
              <a:tblGrid>
                <a:gridCol w="1147575"/>
                <a:gridCol w="1654050"/>
                <a:gridCol w="1262125"/>
                <a:gridCol w="893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Matricula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Endereço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Curso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Ana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José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Ricardo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Felipe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Lucas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2" name="Google Shape;422;p31"/>
          <p:cNvSpPr txBox="1"/>
          <p:nvPr/>
        </p:nvSpPr>
        <p:spPr>
          <a:xfrm>
            <a:off x="1390650" y="318619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1"/>
          <p:cNvSpPr/>
          <p:nvPr/>
        </p:nvSpPr>
        <p:spPr>
          <a:xfrm>
            <a:off x="285750" y="2914650"/>
            <a:ext cx="647700" cy="85725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1"/>
          <p:cNvSpPr/>
          <p:nvPr/>
        </p:nvSpPr>
        <p:spPr>
          <a:xfrm>
            <a:off x="7029450" y="3691235"/>
            <a:ext cx="4705350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Verifique que apenas o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referente ao aluno Lucas foi realizado, pois o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desfez a transação até o último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savepoint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criado.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2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 TCL</a:t>
            </a:r>
            <a:endParaRPr b="1" i="1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4" name="Google Shape;434;p32"/>
          <p:cNvSpPr/>
          <p:nvPr/>
        </p:nvSpPr>
        <p:spPr>
          <a:xfrm>
            <a:off x="319704" y="1557914"/>
            <a:ext cx="11569153" cy="52629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Considerando a tabela FUNCIONARIOS, apresente os seguintes comandos SQL: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INSERÇÃO de 03 novos funcionários na tabela (todos moram na Rua 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Para cada inserção, a alteração não deve ser perdida em caso de finalizar a sessão;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Ao inserir o segundo funcionário, estabeleça um marca;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Insira 2 novos funcionários;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Delete todos os funcionários residentes na Rua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Efetue um ROLLBACK no banco;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Desenhe a tabela final após todos os comandos;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5" name="Google Shape;435;p32"/>
          <p:cNvGraphicFramePr/>
          <p:nvPr/>
        </p:nvGraphicFramePr>
        <p:xfrm>
          <a:off x="6699250" y="42487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{B0DAAA81-8055-4117-9D29-E3D3DB7F3527}</a:tableStyleId>
              </a:tblPr>
              <a:tblGrid>
                <a:gridCol w="1147575"/>
                <a:gridCol w="1654050"/>
                <a:gridCol w="1262125"/>
                <a:gridCol w="893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Matricula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Endereço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Curso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Ana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José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Ricardo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Felipe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36" name="Google Shape;436;p32"/>
          <p:cNvSpPr txBox="1"/>
          <p:nvPr/>
        </p:nvSpPr>
        <p:spPr>
          <a:xfrm>
            <a:off x="6705600" y="3757696"/>
            <a:ext cx="19672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7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7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</a:t>
            </a:r>
            <a:endParaRPr b="1" i="0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 TRAB</a:t>
            </a:r>
            <a:endParaRPr b="1" i="1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6" name="Google Shape;446;p17"/>
          <p:cNvSpPr/>
          <p:nvPr/>
        </p:nvSpPr>
        <p:spPr>
          <a:xfrm>
            <a:off x="444069" y="1757039"/>
            <a:ext cx="11597907" cy="25629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Considerando a existência das tabelas do seu projeto de Banco de Dados, crie uma tabela no Word com pelo menos 5 usuários para acesso ao banco. Para cada um dos usuários, marque o privilégio que lhe foi concedido.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Após isso, apresente os comandos SQL para conceder/retirar os privilégios definidos na tabela.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Exemplo tabela: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8" name="Google Shape;448;p17"/>
          <p:cNvGraphicFramePr/>
          <p:nvPr/>
        </p:nvGraphicFramePr>
        <p:xfrm>
          <a:off x="2816812" y="42448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{B0DAAA81-8055-4117-9D29-E3D3DB7F3527}</a:tableStyleId>
              </a:tblPr>
              <a:tblGrid>
                <a:gridCol w="1633725"/>
                <a:gridCol w="1633725"/>
                <a:gridCol w="1633725"/>
                <a:gridCol w="1633725"/>
                <a:gridCol w="1633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USUÁRIO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SELECT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DELETE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admin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talita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NAO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maria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NAO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NAO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NAO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joao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NAO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NAO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felipe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NAO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415725" y="453774"/>
            <a:ext cx="110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 em BD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440025" y="1708151"/>
            <a:ext cx="106470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das maiores preocupações em computação tem sido segurança da informação;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1150" lvl="0" marL="342900" marR="0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 dias atuais, com o uso da Internet, os sistemas tornam-se onipresentes, entretanto também vulneráveis a ataques maliciosos;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1150" lvl="0" marL="342900" marR="0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Portanto, os SGBDs trazem uma camada de segurança que visa compor toda o arsenal de segurança da informação numa corporação;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415725" y="453774"/>
            <a:ext cx="110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 em BD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431800" y="1557337"/>
            <a:ext cx="113283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Definição: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Segurança em Banco de dados diz respeito à proteção do banco de dados contra ataques intencionais ou não intencionais, utilizando-se ou não de meios computacionais 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54000" lvl="1" marL="742950" marR="0" rtl="0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Áreas envolvidas: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roubo e fraude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perda de confidencialidade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perda de privacidade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perda de integridade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perda de disponibilidade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415725" y="453774"/>
            <a:ext cx="110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 em BD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431800" y="1589087"/>
            <a:ext cx="111357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subsistema de segurança é responsável por proteger o BD contra o acesso não autorizado.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1150" lvl="0" marL="342900" marR="0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Formas de acesso não autorizado: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1150" lvl="0" marL="342900" marR="0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leitura não autorizada;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54000" lvl="1" marL="742950" marR="0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modificação não autorizada;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54000" lvl="1" marL="742950" marR="0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destruição não autorizada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54000" lvl="1" marL="742950" marR="0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Administrador do BD tem plenos poderes para dar e revogar privilégios a usuários.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415725" y="453774"/>
            <a:ext cx="110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 em BD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431800" y="1341437"/>
            <a:ext cx="111357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Motivação: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Locadora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Apenas alguns empregados podem modificar preços dos DVDs;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73050" lvl="1" marL="742950" marR="0" rtl="0" algn="just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Clr>
                <a:srgbClr val="C00000"/>
              </a:buClr>
              <a:buSzPts val="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Clientes usando o sistema de consulta, não devem ter acesso a outras funcionalidades (vendas, contabilidade, folha de pagamento, etc);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73050" lvl="1" marL="742950" marR="0" rtl="0" algn="just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Clr>
                <a:srgbClr val="C00000"/>
              </a:buClr>
              <a:buSzPts val="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Apenas o pessoal da gerência deve ter acesso às informações dos empregados (por exemplo: empregados-a-demitir);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73050" lvl="1" marL="742950" marR="0" rtl="0" algn="just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Clr>
                <a:srgbClr val="C00000"/>
              </a:buClr>
              <a:buSzPts val="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Clientes não devem ver o preço de compra de um produto;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415725" y="453774"/>
            <a:ext cx="110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 em BD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 txBox="1"/>
          <p:nvPr>
            <p:ph idx="1" type="body"/>
          </p:nvPr>
        </p:nvSpPr>
        <p:spPr>
          <a:xfrm>
            <a:off x="431800" y="1412875"/>
            <a:ext cx="110403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Controles de segurança computacionais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1150" lvl="0" marL="3429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Adiciona-se uma camada à segurança provida pelo SO;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Autorização e autenticação;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Views;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Backup e recovery;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Stored procedures;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Auditoria;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415725" y="453774"/>
            <a:ext cx="110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 em BD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 txBox="1"/>
          <p:nvPr>
            <p:ph idx="1" type="body"/>
          </p:nvPr>
        </p:nvSpPr>
        <p:spPr>
          <a:xfrm>
            <a:off x="415725" y="1369248"/>
            <a:ext cx="1084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usuário tem um auth_ID que o identifica;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just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Clr>
                <a:srgbClr val="C00000"/>
              </a:buClr>
              <a:buSzPts val="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 PUBLIC que representa todos usuários;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just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Clr>
                <a:srgbClr val="C00000"/>
              </a:buClr>
              <a:buSzPts val="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Privilégios são atribuídos/revogados: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73050" lvl="1" marL="742950" marR="0" rtl="0" algn="just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C00000"/>
              </a:buClr>
              <a:buSzPts val="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just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C00000"/>
              </a:buClr>
              <a:buSzPts val="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opção </a:t>
            </a:r>
            <a:r>
              <a:rPr b="1" i="0" lang="pt-B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with grant option</a:t>
            </a:r>
            <a:r>
              <a:rPr b="0" i="0" lang="pt-B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, permite ao usuário que recebeu um privilégio repassar para quem quiser.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