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12192000"/>
  <p:notesSz cx="6858000" cy="9144000"/>
  <p:embeddedFontLst>
    <p:embeddedFont>
      <p:font typeface="Century Schoolboo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jim/kdrM0JvA3CgkiMFbp0Ncc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222F2A-2013-4A6E-90BA-5C9B18EC9834}">
  <a:tblStyle styleId="{B8222F2A-2013-4A6E-90BA-5C9B18EC98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CenturySchoolbook-bold.fntdata"/><Relationship Id="rId12" Type="http://schemas.openxmlformats.org/officeDocument/2006/relationships/slide" Target="slides/slide5.xml"/><Relationship Id="rId34" Type="http://schemas.openxmlformats.org/officeDocument/2006/relationships/font" Target="fonts/CenturySchoolbook-regular.fntdata"/><Relationship Id="rId15" Type="http://schemas.openxmlformats.org/officeDocument/2006/relationships/slide" Target="slides/slide8.xml"/><Relationship Id="rId37" Type="http://schemas.openxmlformats.org/officeDocument/2006/relationships/font" Target="fonts/CenturySchoolbook-boldItalic.fntdata"/><Relationship Id="rId14" Type="http://schemas.openxmlformats.org/officeDocument/2006/relationships/slide" Target="slides/slide7.xml"/><Relationship Id="rId36" Type="http://schemas.openxmlformats.org/officeDocument/2006/relationships/font" Target="fonts/CenturySchoolbook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43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44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4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4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7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4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8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48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9"/>
          <p:cNvSpPr txBox="1"/>
          <p:nvPr>
            <p:ph idx="1" type="body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9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/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0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09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3648075" y="6624638"/>
            <a:ext cx="10794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10"/>
          <p:cNvGraphicFramePr/>
          <p:nvPr/>
        </p:nvGraphicFramePr>
        <p:xfrm>
          <a:off x="170165" y="1632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670500"/>
                <a:gridCol w="854450"/>
                <a:gridCol w="1214200"/>
                <a:gridCol w="1548050"/>
                <a:gridCol w="1019925"/>
                <a:gridCol w="1154250"/>
                <a:gridCol w="764500"/>
              </a:tblGrid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Matr*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CodCargo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NomeCargo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CodProj*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DataFim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Horas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Hélio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Hélio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Gabriel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Gabriel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Silva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Projetista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274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Abraão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Carla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Carla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Manoel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Projetista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" name="Google Shape;2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348834" y="304800"/>
            <a:ext cx="90360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7555405" y="2082293"/>
            <a:ext cx="42867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chave primária para a tabela Empregados é (</a:t>
            </a: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Matr, CodProj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Vimos que um dos objetivos da normalização é reduzir a redundância de dados, porém com essa tabela aumentamos a redundância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Precisamos realizar outros passos de normalização para termos um bom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possui características indesejáveis!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70165" y="1250200"/>
            <a:ext cx="14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/>
          <p:nvPr>
            <p:ph idx="1" type="body"/>
          </p:nvPr>
        </p:nvSpPr>
        <p:spPr>
          <a:xfrm>
            <a:off x="247959" y="1451770"/>
            <a:ext cx="1133454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400">
                <a:solidFill>
                  <a:schemeClr val="dk1"/>
                </a:solidFill>
              </a:rPr>
              <a:t>Anomalias da 1FN: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>
                <a:solidFill>
                  <a:schemeClr val="dk1"/>
                </a:solidFill>
              </a:rPr>
              <a:t>Inserção</a:t>
            </a:r>
            <a:r>
              <a:rPr lang="en-US" sz="2000">
                <a:solidFill>
                  <a:schemeClr val="dk1"/>
                </a:solidFill>
              </a:rPr>
              <a:t>: não podemos inserir um empregado sem que este esteja alocado num projeto, nem um projeto  sem que haja um empregrado trabalhando nele (integridade de entidade).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>
                <a:solidFill>
                  <a:schemeClr val="dk1"/>
                </a:solidFill>
              </a:rPr>
              <a:t>Remoção</a:t>
            </a:r>
            <a:r>
              <a:rPr lang="en-US" sz="2000">
                <a:solidFill>
                  <a:schemeClr val="dk1"/>
                </a:solidFill>
              </a:rPr>
              <a:t>: se precisarmos remover um projeto, as informações de empregados que estiverem lotados apenas naquele projeto serão perdidas.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>
                <a:solidFill>
                  <a:schemeClr val="dk1"/>
                </a:solidFill>
              </a:rPr>
              <a:t>Atualização</a:t>
            </a:r>
            <a:r>
              <a:rPr lang="en-US" sz="2000">
                <a:solidFill>
                  <a:schemeClr val="dk1"/>
                </a:solidFill>
              </a:rPr>
              <a:t>: se um empregado for promovido de cargo teremos que atualizar os atributos CodCargo e NomeCargo em todas as tuplas nas quais aquele empregado está presente.</a:t>
            </a:r>
            <a:endParaRPr/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348834" y="1163138"/>
            <a:ext cx="1110307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400"/>
              <a:t>Conclusão: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b="1"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Uma tabela em 1FN não evita, porém, anomalias de inclusão, atualização e remoção. É preciso uma outra normalização mais “fina”, ou outras formas normais: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2" marL="13716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000"/>
              <a:t>Segunda Forma Normal (2FN)</a:t>
            </a:r>
            <a:endParaRPr/>
          </a:p>
          <a:p>
            <a:pPr indent="-342900" lvl="2" marL="13716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000"/>
              <a:t>Terceira Forma Normal (3FN)</a:t>
            </a:r>
            <a:endParaRPr/>
          </a:p>
          <a:p>
            <a:pPr indent="-228600" lvl="2" marL="13716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Esta normalização “fina” utiliza o conceito de </a:t>
            </a:r>
            <a:r>
              <a:rPr i="1" lang="en-US" sz="2000"/>
              <a:t>dependência funcional</a:t>
            </a:r>
            <a:r>
              <a:rPr lang="en-US" sz="2000"/>
              <a:t>.</a:t>
            </a:r>
            <a:endParaRPr/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/>
          <p:nvPr>
            <p:ph idx="1" type="body"/>
          </p:nvPr>
        </p:nvSpPr>
        <p:spPr>
          <a:xfrm>
            <a:off x="479425" y="1371601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>
                <a:solidFill>
                  <a:srgbClr val="C00000"/>
                </a:solidFill>
              </a:rPr>
              <a:t>A → B</a:t>
            </a:r>
            <a:r>
              <a:rPr lang="en-US" sz="2400"/>
              <a:t>, lê-se: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/>
              <a:t>A</a:t>
            </a:r>
            <a:r>
              <a:rPr lang="en-US" sz="2000"/>
              <a:t> </a:t>
            </a:r>
            <a:r>
              <a:rPr i="1" lang="en-US" sz="2000"/>
              <a:t>funcionalmente determina </a:t>
            </a:r>
            <a:r>
              <a:rPr b="1" lang="en-US" sz="2000"/>
              <a:t>B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/>
              <a:t>B</a:t>
            </a:r>
            <a:r>
              <a:rPr lang="en-US" sz="2000"/>
              <a:t> é </a:t>
            </a:r>
            <a:r>
              <a:rPr i="1" lang="en-US" sz="2000"/>
              <a:t>funcionalmente dependente </a:t>
            </a:r>
            <a:r>
              <a:rPr lang="en-US" sz="2000"/>
              <a:t>de </a:t>
            </a:r>
            <a:r>
              <a:rPr b="1" lang="en-US" sz="2000"/>
              <a:t>A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/>
              <a:t>B</a:t>
            </a:r>
            <a:r>
              <a:rPr lang="en-US" sz="2000"/>
              <a:t> é </a:t>
            </a:r>
            <a:r>
              <a:rPr i="1" lang="en-US" sz="2000"/>
              <a:t>função</a:t>
            </a:r>
            <a:r>
              <a:rPr lang="en-US" sz="2000"/>
              <a:t> de </a:t>
            </a:r>
            <a:r>
              <a:rPr b="1" lang="en-US" sz="2000"/>
              <a:t>A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Para cada valor de </a:t>
            </a:r>
            <a:r>
              <a:rPr b="1" lang="en-US" sz="2000"/>
              <a:t>A</a:t>
            </a:r>
            <a:r>
              <a:rPr lang="en-US" sz="2000"/>
              <a:t>, só existe um valor de </a:t>
            </a:r>
            <a:r>
              <a:rPr b="1" lang="en-US" sz="2000"/>
              <a:t>B</a:t>
            </a:r>
            <a:r>
              <a:rPr lang="en-US" sz="2000"/>
              <a:t>.</a:t>
            </a:r>
            <a:endParaRPr/>
          </a:p>
          <a:p>
            <a:pPr indent="0" lvl="0" marL="1143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C00000"/>
                </a:solidFill>
              </a:rPr>
              <a:t>A ¬→ B</a:t>
            </a:r>
            <a:r>
              <a:rPr lang="en-US" sz="2000"/>
              <a:t>, negação de </a:t>
            </a:r>
            <a:r>
              <a:rPr lang="en-US" sz="2000">
                <a:solidFill>
                  <a:srgbClr val="C00000"/>
                </a:solidFill>
              </a:rPr>
              <a:t>A → B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642651" y="1341438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400"/>
              <a:t>A</a:t>
            </a:r>
            <a:r>
              <a:rPr lang="en-US" sz="2400"/>
              <a:t> ou </a:t>
            </a:r>
            <a:r>
              <a:rPr b="1" lang="en-US" sz="2400"/>
              <a:t>B</a:t>
            </a:r>
            <a:r>
              <a:rPr lang="en-US" sz="2400"/>
              <a:t> podem ser um conjunto de atributos.</a:t>
            </a:r>
            <a:endParaRPr/>
          </a:p>
          <a:p>
            <a:pPr indent="0" lvl="0" marL="114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b="1" lang="en-US" sz="2000"/>
              <a:t> </a:t>
            </a:r>
            <a:r>
              <a:rPr lang="en-US" sz="2000"/>
              <a:t>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Nome</a:t>
            </a:r>
            <a:endParaRPr b="1" sz="20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b="1" lang="en-US" sz="2000"/>
              <a:t> </a:t>
            </a:r>
            <a:r>
              <a:rPr lang="en-US" sz="2000"/>
              <a:t>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Endereço</a:t>
            </a:r>
            <a:endParaRPr b="1" sz="20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b="1" lang="en-US" sz="2000"/>
              <a:t> </a:t>
            </a:r>
            <a:r>
              <a:rPr lang="en-US" sz="2000"/>
              <a:t>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Habilidade</a:t>
            </a:r>
            <a:endParaRPr sz="20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Nome 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Identidade</a:t>
            </a:r>
            <a:endParaRPr b="1" sz="20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Endereço 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Identidade</a:t>
            </a:r>
            <a:endParaRPr sz="20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Habilidade 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Identidade</a:t>
            </a:r>
            <a:endParaRPr b="1" sz="2000"/>
          </a:p>
          <a:p>
            <a:pPr indent="-342900" lvl="1" marL="914400" rtl="0" algn="just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b="1" lang="en-US" sz="2000"/>
              <a:t> </a:t>
            </a:r>
            <a:r>
              <a:rPr lang="en-US" sz="2000"/>
              <a:t>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Nome,</a:t>
            </a:r>
            <a:r>
              <a:rPr b="1" lang="en-US" sz="2000"/>
              <a:t> </a:t>
            </a:r>
            <a:r>
              <a:rPr lang="en-US" sz="2000"/>
              <a:t>Endereço</a:t>
            </a:r>
            <a:endParaRPr sz="2000"/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372776" y="1433828"/>
            <a:ext cx="11620644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Ideia de normalização “fina”: agrupar numa tabela somente dois conjuntos de atributos </a:t>
            </a:r>
            <a:r>
              <a:rPr b="1" lang="en-US" sz="2000"/>
              <a:t>X</a:t>
            </a:r>
            <a:r>
              <a:rPr lang="en-US" sz="2000"/>
              <a:t> e </a:t>
            </a:r>
            <a:r>
              <a:rPr b="1" lang="en-US" sz="2000"/>
              <a:t>Y</a:t>
            </a:r>
            <a:r>
              <a:rPr lang="en-US" sz="2000"/>
              <a:t>, com </a:t>
            </a:r>
            <a:r>
              <a:rPr b="1" lang="en-US" sz="2000"/>
              <a:t>X →</a:t>
            </a:r>
            <a:r>
              <a:rPr b="1" lang="en-US" sz="2000">
                <a:solidFill>
                  <a:srgbClr val="C00000"/>
                </a:solidFill>
              </a:rPr>
              <a:t> </a:t>
            </a:r>
            <a:r>
              <a:rPr b="1" lang="en-US" sz="2000"/>
              <a:t>Y</a:t>
            </a:r>
            <a:r>
              <a:rPr lang="en-US" sz="2000"/>
              <a:t>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000"/>
              <a:t>X</a:t>
            </a:r>
            <a:r>
              <a:rPr lang="en-US" sz="2000"/>
              <a:t> é então a </a:t>
            </a:r>
            <a:r>
              <a:rPr i="1" lang="en-US" sz="2000"/>
              <a:t>chave </a:t>
            </a:r>
            <a:r>
              <a:rPr lang="en-US" sz="2000"/>
              <a:t>da tabela, e </a:t>
            </a:r>
            <a:r>
              <a:rPr b="1" lang="en-US" sz="2000"/>
              <a:t>Y</a:t>
            </a:r>
            <a:r>
              <a:rPr lang="en-US" sz="2000"/>
              <a:t> é </a:t>
            </a:r>
            <a:r>
              <a:rPr i="1" lang="en-US" sz="2000"/>
              <a:t>complemento da chave</a:t>
            </a:r>
            <a:r>
              <a:rPr lang="en-US" sz="2000"/>
              <a:t>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Consequência das definições de dependência funcional e de chave: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Se </a:t>
            </a:r>
            <a:r>
              <a:rPr b="1" lang="en-US" sz="2000"/>
              <a:t>X</a:t>
            </a:r>
            <a:r>
              <a:rPr lang="en-US" sz="2000"/>
              <a:t> é chave então cada valor de </a:t>
            </a:r>
            <a:r>
              <a:rPr b="1" lang="en-US" sz="2000"/>
              <a:t>X</a:t>
            </a:r>
            <a:r>
              <a:rPr lang="en-US" sz="2000"/>
              <a:t> é </a:t>
            </a:r>
            <a:r>
              <a:rPr i="1" lang="en-US" sz="2000"/>
              <a:t>único</a:t>
            </a:r>
            <a:r>
              <a:rPr lang="en-US" sz="2000"/>
              <a:t>, e, consequentemente, um valor de </a:t>
            </a:r>
            <a:r>
              <a:rPr b="1" lang="en-US" sz="2000"/>
              <a:t>X</a:t>
            </a:r>
            <a:r>
              <a:rPr lang="en-US" sz="2000"/>
              <a:t> identifica uma linha de tabela.</a:t>
            </a:r>
            <a:endParaRPr/>
          </a:p>
          <a:p>
            <a:pPr indent="-2286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i="1" lang="en-US" sz="2000">
                <a:solidFill>
                  <a:srgbClr val="FF0000"/>
                </a:solidFill>
              </a:rPr>
              <a:t>É importante salientar que mais de um atributo (ou conjunto de atributos) pode ser chave, isto é, pode-se ter vários </a:t>
            </a:r>
            <a:r>
              <a:rPr b="1" i="1" lang="en-US" sz="2000">
                <a:solidFill>
                  <a:srgbClr val="FF0000"/>
                </a:solidFill>
              </a:rPr>
              <a:t>X → Y</a:t>
            </a:r>
            <a:r>
              <a:rPr i="1" lang="en-US" sz="2000">
                <a:solidFill>
                  <a:srgbClr val="FF0000"/>
                </a:solidFill>
              </a:rPr>
              <a:t>, cada </a:t>
            </a:r>
            <a:r>
              <a:rPr b="1" i="1" lang="en-US" sz="2000">
                <a:solidFill>
                  <a:srgbClr val="FF0000"/>
                </a:solidFill>
              </a:rPr>
              <a:t>X</a:t>
            </a:r>
            <a:r>
              <a:rPr i="1" lang="en-US" sz="2000">
                <a:solidFill>
                  <a:srgbClr val="FF0000"/>
                </a:solidFill>
              </a:rPr>
              <a:t> sendo uma chave candidata.</a:t>
            </a:r>
            <a:endParaRPr/>
          </a:p>
          <a:p>
            <a:pPr indent="0" lvl="1" marL="5715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241300" y="1585913"/>
            <a:ext cx="11341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400"/>
              <a:t>Segunda Forma Normal (2FN)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Primeiramente, para estar na </a:t>
            </a:r>
            <a:r>
              <a:rPr b="1" lang="en-US" sz="2000"/>
              <a:t>2FN</a:t>
            </a:r>
            <a:r>
              <a:rPr lang="en-US" sz="2000"/>
              <a:t> é preciso estar também na </a:t>
            </a:r>
            <a:r>
              <a:rPr b="1" lang="en-US" sz="2000"/>
              <a:t>1FN</a:t>
            </a:r>
            <a:r>
              <a:rPr lang="en-US" sz="2000"/>
              <a:t>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/>
              <a:t>2FN</a:t>
            </a:r>
            <a:r>
              <a:rPr lang="en-US" sz="2000"/>
              <a:t> define que os atributos normais, ou seja, os não chave, devem depender unicamente da chave primária da tabela.</a:t>
            </a:r>
            <a:endParaRPr/>
          </a:p>
          <a:p>
            <a:pPr indent="0" lvl="1" marL="5715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Assim como as colunas da tabela que </a:t>
            </a:r>
            <a:r>
              <a:rPr b="1" lang="en-US" sz="2000"/>
              <a:t>não são </a:t>
            </a:r>
            <a:r>
              <a:rPr lang="en-US" sz="2000"/>
              <a:t>dependentes dessa chave devem ser removidas da tabela principal e cria-se uma nova tabela utilizando esses dados.</a:t>
            </a:r>
            <a:endParaRPr sz="2000"/>
          </a:p>
        </p:txBody>
      </p:sp>
      <p:sp>
        <p:nvSpPr>
          <p:cNvPr id="314" name="Google Shape;314;p16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348834" y="1070275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17"/>
          <p:cNvGraphicFramePr/>
          <p:nvPr/>
        </p:nvGraphicFramePr>
        <p:xfrm>
          <a:off x="1597319" y="2448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105925"/>
                <a:gridCol w="1414800"/>
                <a:gridCol w="1251850"/>
                <a:gridCol w="206522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ID_Prof*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Salario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Descricao_Curso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Programação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0002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R$1.500,00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Artes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Culinária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17"/>
          <p:cNvSpPr txBox="1"/>
          <p:nvPr/>
        </p:nvSpPr>
        <p:spPr>
          <a:xfrm>
            <a:off x="1597319" y="21410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48834" y="4597459"/>
            <a:ext cx="108247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Como podemos observar, o atributo "DESCRICAO_CURSO" não depende unicamente da chave primária "ID_PROF", mas sim somente da chave "ID_CURSO".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203045" y="1061290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normalizar é necessário: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18"/>
          <p:cNvGraphicFramePr/>
          <p:nvPr/>
        </p:nvGraphicFramePr>
        <p:xfrm>
          <a:off x="1586292" y="2181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105925"/>
                <a:gridCol w="1414800"/>
                <a:gridCol w="1251850"/>
                <a:gridCol w="206522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ID_Prof*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Salario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Descricao_Curso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Programação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0002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R$1.500,00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Artes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Culinária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18"/>
          <p:cNvSpPr txBox="1"/>
          <p:nvPr/>
        </p:nvSpPr>
        <p:spPr>
          <a:xfrm>
            <a:off x="1586292" y="1873497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943911" y="4227381"/>
            <a:ext cx="9859468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Identificar os dados não dependentes da chave primária (nesse exemplo "DESCRICAO_CURSO") e removê-los;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Construir uma nova tabela com os dados em questão: PROFESSOR_CURSO = {ID_PROF + ID_CURSO + SALARIO} e CURSOS (nova tabela) = {ID_CURSO + DESCRICAO_CURSO}.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19"/>
          <p:cNvGraphicFramePr/>
          <p:nvPr/>
        </p:nvGraphicFramePr>
        <p:xfrm>
          <a:off x="348834" y="2735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105925"/>
                <a:gridCol w="1414800"/>
                <a:gridCol w="1251850"/>
                <a:gridCol w="206522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ID_Prof*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Salario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Descricao_Curso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Programação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0002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R$1.500,00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Artes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Culinária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19"/>
          <p:cNvSpPr txBox="1"/>
          <p:nvPr/>
        </p:nvSpPr>
        <p:spPr>
          <a:xfrm>
            <a:off x="348834" y="2428133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644869" y="365433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9"/>
          <p:cNvCxnSpPr/>
          <p:nvPr/>
        </p:nvCxnSpPr>
        <p:spPr>
          <a:xfrm flipH="1" rot="10800000">
            <a:off x="6261236" y="2263515"/>
            <a:ext cx="914400" cy="121093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6261236" y="3657600"/>
            <a:ext cx="1122673" cy="9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54" name="Google Shape;354;p19"/>
          <p:cNvGraphicFramePr/>
          <p:nvPr/>
        </p:nvGraphicFramePr>
        <p:xfrm>
          <a:off x="7572360" y="1696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105925"/>
                <a:gridCol w="1414800"/>
                <a:gridCol w="1251850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ID_Prof*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Salario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0002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R$1.500,00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R$1.000,00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7499431" y="13414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19"/>
          <p:cNvGraphicFramePr/>
          <p:nvPr/>
        </p:nvGraphicFramePr>
        <p:xfrm>
          <a:off x="7644869" y="3962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414800"/>
                <a:gridCol w="206522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ID_Curso*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Descricao_Curso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Programação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Artes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 de Culinária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723900" y="2733675"/>
            <a:ext cx="10761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Normalização</a:t>
            </a:r>
            <a:endParaRPr b="1" i="1" sz="28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723900" y="16287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599347" y="5326588"/>
            <a:ext cx="9758856" cy="56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chave primária para a tabela Empregados é (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Matr, CodProj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tabela Empregado anterior após passarmos para 2FN resultaria em três tabelas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20"/>
          <p:cNvGraphicFramePr/>
          <p:nvPr/>
        </p:nvGraphicFramePr>
        <p:xfrm>
          <a:off x="599347" y="1446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670500"/>
                <a:gridCol w="854450"/>
                <a:gridCol w="1214200"/>
                <a:gridCol w="1548050"/>
                <a:gridCol w="1019925"/>
                <a:gridCol w="1154250"/>
                <a:gridCol w="764500"/>
              </a:tblGrid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Matr*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CodCargo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NomeCargo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CodProj*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DataFim</a:t>
                      </a:r>
                      <a:endParaRPr sz="16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Horas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Hélio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Hélio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Gabriel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Gabriel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Silva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Projetista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274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Abraão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Carla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Carla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Manoel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Projetista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20"/>
          <p:cNvSpPr txBox="1"/>
          <p:nvPr/>
        </p:nvSpPr>
        <p:spPr>
          <a:xfrm>
            <a:off x="599347" y="1126033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343890" y="667899"/>
            <a:ext cx="10518983" cy="64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000"/>
              <a:t>A tabela Empregado anterior após passarmos para 2FN resultaria em três tabelas:</a:t>
            </a:r>
            <a:endParaRPr/>
          </a:p>
        </p:txBody>
      </p:sp>
      <p:graphicFrame>
        <p:nvGraphicFramePr>
          <p:cNvPr id="374" name="Google Shape;374;p21"/>
          <p:cNvGraphicFramePr/>
          <p:nvPr/>
        </p:nvGraphicFramePr>
        <p:xfrm>
          <a:off x="343890" y="172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320025"/>
                <a:gridCol w="989350"/>
                <a:gridCol w="1379100"/>
                <a:gridCol w="1939400"/>
              </a:tblGrid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Matrícula*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CodCargo*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NomeCargo</a:t>
                      </a:r>
                      <a:endParaRPr sz="18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Hélio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Gabriel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Silva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Projetista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274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Abraão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Analista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Carla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Programador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Manuel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Projetista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5" name="Google Shape;3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348834" y="3498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43890" y="1371684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21"/>
          <p:cNvGraphicFramePr/>
          <p:nvPr/>
        </p:nvGraphicFramePr>
        <p:xfrm>
          <a:off x="1544065" y="5141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235875"/>
                <a:gridCol w="1235875"/>
              </a:tblGrid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CodProj*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DataFIm</a:t>
                      </a:r>
                      <a:endParaRPr sz="18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17/07/19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12/01/20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21/03/21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21"/>
          <p:cNvSpPr txBox="1"/>
          <p:nvPr/>
        </p:nvSpPr>
        <p:spPr>
          <a:xfrm>
            <a:off x="1519860" y="4834137"/>
            <a:ext cx="1032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21"/>
          <p:cNvGraphicFramePr/>
          <p:nvPr/>
        </p:nvGraphicFramePr>
        <p:xfrm>
          <a:off x="6837414" y="1704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912500"/>
                <a:gridCol w="1102525"/>
                <a:gridCol w="1145975"/>
              </a:tblGrid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Matr*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CodProj*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Horas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273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274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279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85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306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67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21"/>
          <p:cNvSpPr txBox="1"/>
          <p:nvPr/>
        </p:nvSpPr>
        <p:spPr>
          <a:xfrm>
            <a:off x="6837414" y="1355972"/>
            <a:ext cx="11833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>
            <p:ph idx="1" type="body"/>
          </p:nvPr>
        </p:nvSpPr>
        <p:spPr>
          <a:xfrm>
            <a:off x="324628" y="1583637"/>
            <a:ext cx="112578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000"/>
              <a:t>Anomalias da 2FN: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C00000"/>
                </a:solidFill>
              </a:rPr>
              <a:t>Inserção:</a:t>
            </a:r>
            <a:r>
              <a:rPr lang="en-US" sz="2000"/>
              <a:t> só podemos criar cargos se houver empregados designados para ele.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C00000"/>
                </a:solidFill>
              </a:rPr>
              <a:t>Remoção:</a:t>
            </a:r>
            <a:r>
              <a:rPr lang="en-US" sz="2000"/>
              <a:t> se removermos um empregado que ocupa unicamente um cargo na empresa, perderemos a informação deste cargo.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C00000"/>
                </a:solidFill>
              </a:rPr>
              <a:t>Atualização:</a:t>
            </a:r>
            <a:r>
              <a:rPr lang="en-US" sz="2000"/>
              <a:t> se um cargo muda de nome, precisaremos mudar todas as linhas em que este cargo aparece.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41774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/>
          <p:nvPr>
            <p:ph idx="1" type="body"/>
          </p:nvPr>
        </p:nvSpPr>
        <p:spPr>
          <a:xfrm>
            <a:off x="209550" y="1585913"/>
            <a:ext cx="113729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400"/>
              <a:t>Terceira Forma Normal (3FN)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3600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Envolve o conceito de dependência transitiva. Suponha que tenhamos uma tabela com colunas </a:t>
            </a:r>
            <a:r>
              <a:rPr b="1" lang="en-US" sz="2000"/>
              <a:t>A</a:t>
            </a:r>
            <a:r>
              <a:rPr lang="en-US" sz="2000"/>
              <a:t>, </a:t>
            </a:r>
            <a:r>
              <a:rPr b="1" lang="en-US" sz="2000"/>
              <a:t>B</a:t>
            </a:r>
            <a:r>
              <a:rPr lang="en-US" sz="2000"/>
              <a:t> e </a:t>
            </a:r>
            <a:r>
              <a:rPr b="1" lang="en-US" sz="2000"/>
              <a:t>C</a:t>
            </a:r>
            <a:r>
              <a:rPr lang="en-US" sz="2000"/>
              <a:t>.</a:t>
            </a:r>
            <a:endParaRPr/>
          </a:p>
          <a:p>
            <a:pPr indent="-228600" lvl="1" marL="3600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3600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Se a coluna </a:t>
            </a:r>
            <a:r>
              <a:rPr b="1" lang="en-US" sz="2000"/>
              <a:t>C</a:t>
            </a:r>
            <a:r>
              <a:rPr lang="en-US" sz="2000"/>
              <a:t> é funcionalmente dependente de </a:t>
            </a:r>
            <a:r>
              <a:rPr b="1" lang="en-US" sz="2000"/>
              <a:t>B</a:t>
            </a:r>
            <a:r>
              <a:rPr lang="en-US" sz="2000"/>
              <a:t> e </a:t>
            </a:r>
            <a:r>
              <a:rPr b="1" lang="en-US" sz="2000"/>
              <a:t>B</a:t>
            </a:r>
            <a:r>
              <a:rPr lang="en-US" sz="2000"/>
              <a:t> é funcionalmente dependente de </a:t>
            </a:r>
            <a:r>
              <a:rPr b="1" lang="en-US" sz="2000"/>
              <a:t>A</a:t>
            </a:r>
            <a:r>
              <a:rPr lang="en-US" sz="2000"/>
              <a:t>, então </a:t>
            </a:r>
            <a:r>
              <a:rPr b="1" lang="en-US" sz="2000"/>
              <a:t>C</a:t>
            </a:r>
            <a:r>
              <a:rPr lang="en-US" sz="2000"/>
              <a:t> é funcionalmente dependente de </a:t>
            </a:r>
            <a:r>
              <a:rPr b="1" lang="en-US" sz="2000"/>
              <a:t>A</a:t>
            </a:r>
            <a:r>
              <a:rPr lang="en-US" sz="2000"/>
              <a:t>.</a:t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idx="1" type="body"/>
          </p:nvPr>
        </p:nvSpPr>
        <p:spPr>
          <a:xfrm>
            <a:off x="432450" y="1554163"/>
            <a:ext cx="111500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Definição: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Assim como para estar na </a:t>
            </a:r>
            <a:r>
              <a:rPr b="1"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2FN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é preciso estar na </a:t>
            </a:r>
            <a:r>
              <a:rPr b="1"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1FN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, para estar na </a:t>
            </a:r>
            <a:r>
              <a:rPr b="1"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3FN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é preciso estar também na </a:t>
            </a:r>
            <a:r>
              <a:rPr b="1"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2FN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3FN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define que todos os atributos dessa tabela devem ser funcionalmente independentes uns dos outros, ao mesmo tempo que devem ser dependentes exclusivamente da chave primária da tabela.</a:t>
            </a:r>
            <a:endParaRPr/>
          </a:p>
          <a:p>
            <a:pPr indent="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Projetada para melhorar o desempenho de processamento dos BDs e minimizar os custos de armazenamento. 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567363" y="778450"/>
            <a:ext cx="2130867" cy="49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567362" y="1570375"/>
            <a:ext cx="11015138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FUNCIONARIO = {ID + NOME + VALOR_SALARIO + 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VALOR_FGTS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}. Como sabemos o valor do FGTS é proporcional ao salário, logo o atributo normal "VALOR_FGTS" é dependente do também atributo normal "VALOR_SALARIO". Para normalizar, é necessário: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Identificar os dados dependentes de outros (nesse exemplo "VALOR_FGTS");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Removê-los da tabela. Esses atributos poderiam ser definitivamente excluídos -- e deixando para a camada de negócio a responsabilidade pelo seu cálculo -- ou até ser movidos para uma nova tabela e referenciar a principal ("FUNCIONARIO").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/>
          <p:nvPr>
            <p:ph idx="1" type="body"/>
          </p:nvPr>
        </p:nvSpPr>
        <p:spPr>
          <a:xfrm>
            <a:off x="1440" y="1606980"/>
            <a:ext cx="11691796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“Uma relação está em 3FN se todas as colunas da tabela são funcionalmente dependentes da chave inteira e nada além da chave.”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A 3FN elimina as características mais potencialmente indesejáveis dos dados que estão em 2FN ou 1FN.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224592" y="1585913"/>
            <a:ext cx="1163262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</a:rPr>
              <a:t>É uma técnica necessária (embora não suficiente) para ser aplicada a um bom projeto relacional reduzindo a redundância nas informações, aumentando a integridade dos dados e o desempenho;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</a:rPr>
              <a:t>Na prática, utiliza-se a normalização para </a:t>
            </a:r>
            <a:r>
              <a:rPr i="1" lang="en-US" sz="2000">
                <a:solidFill>
                  <a:schemeClr val="dk1"/>
                </a:solidFill>
              </a:rPr>
              <a:t>validar</a:t>
            </a:r>
            <a:r>
              <a:rPr lang="en-US" sz="2000">
                <a:solidFill>
                  <a:schemeClr val="dk1"/>
                </a:solidFill>
              </a:rPr>
              <a:t> um projeto relacional;</a:t>
            </a:r>
            <a:endParaRPr/>
          </a:p>
          <a:p>
            <a:pPr indent="-2286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Para normalizar o banco de dados, deve-se examinar as colunas (atributos) de uma entidade e as relações entre entidades, com o objetivo de se evitar anomalias observadas na inclusão, exclusão e alteração de registros.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4772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4"/>
          <p:cNvGraphicFramePr/>
          <p:nvPr/>
        </p:nvGraphicFramePr>
        <p:xfrm>
          <a:off x="479424" y="1952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2124075"/>
                <a:gridCol w="2124075"/>
                <a:gridCol w="2124075"/>
                <a:gridCol w="2124075"/>
              </a:tblGrid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Identidade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Habilidade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José Souza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Futebol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Voleibol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Basquete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Atletismo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Tênis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" name="Google Shape;192;p4"/>
          <p:cNvSpPr txBox="1"/>
          <p:nvPr/>
        </p:nvSpPr>
        <p:spPr>
          <a:xfrm>
            <a:off x="209550" y="173037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 – Exemplo de Motivação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209550" y="1493050"/>
            <a:ext cx="9311400" cy="5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Habilidades Esportivas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tabela está mal projetada!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José mudar de endereço? (ocorre anomalia de atualização)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novo esporte para José? (ocorre anomalia de inclusão)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Retirar José do banco de dados? (ocorre anomalia de remoção)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372776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642651" y="1662841"/>
            <a:ext cx="11139618" cy="3253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isto não é uma tabela (atributo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é atômico)! O que é possível fazer, dentro do modelo relacional?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5"/>
          <p:cNvGraphicFramePr/>
          <p:nvPr/>
        </p:nvGraphicFramePr>
        <p:xfrm>
          <a:off x="1179226" y="2244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2057400"/>
                <a:gridCol w="2057400"/>
                <a:gridCol w="1944225"/>
                <a:gridCol w="2170575"/>
              </a:tblGrid>
              <a:tr h="37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Identidade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Habilidade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</a:tr>
              <a:tr h="91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José Souza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50" marB="457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 Futebol, Voleibol, Basquete, Atletismo, Tênis }</a:t>
                      </a:r>
                      <a:endParaRPr sz="1800" u="none" cap="none" strike="noStrike"/>
                    </a:p>
                  </a:txBody>
                  <a:tcPr marT="45750" marB="45750" marR="91450" marL="91450"/>
                </a:tc>
              </a:tr>
            </a:tbl>
          </a:graphicData>
        </a:graphic>
      </p:graphicFrame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209550" y="203993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1117038" y="1401367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ESPORTISTAS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repetição da coluna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uma redundância necessária.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6"/>
          <p:cNvGraphicFramePr/>
          <p:nvPr/>
        </p:nvGraphicFramePr>
        <p:xfrm>
          <a:off x="1250389" y="1833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2139425"/>
                <a:gridCol w="2139425"/>
                <a:gridCol w="2139425"/>
              </a:tblGrid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Identidade*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José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Ponta da Praia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graphicFrame>
        <p:nvGraphicFramePr>
          <p:cNvPr id="214" name="Google Shape;214;p6"/>
          <p:cNvGraphicFramePr/>
          <p:nvPr/>
        </p:nvGraphicFramePr>
        <p:xfrm>
          <a:off x="1261501" y="3560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2135975"/>
                <a:gridCol w="213597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Identidade*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Esporte*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Futebol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Voleibol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Basquetebol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Atletismo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Tênis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348834" y="1585913"/>
            <a:ext cx="1147840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2800"/>
              <a:t>Primeira Forma Normal (1FN)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800"/>
          </a:p>
          <a:p>
            <a:pPr indent="-3429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/>
              <a:t>Toda tabela deve ser “minimamente” normalizada (1FN).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/>
              <a:t>Toda tabela em 1FN: O valor de uma coluna de uma tabela é indivisível.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Nesta forma os atributos precisam ser atômicos, o que significa que as tabelas não podem ter valores repetidos e nem atributos possuindo mais de um valor.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223" name="Google Shape;223;p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48834" y="1144364"/>
            <a:ext cx="1109225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Exemplo: CLIENTE = {ID + ENDEREÇO + </a:t>
            </a:r>
            <a:r>
              <a:rPr b="0" i="1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TELEFONES</a:t>
            </a: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}. Porém, uma pessoa poderá ter mais de um número de telefone, sendo assim o atributo "TELEFONES" é multivalorado.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Para normalizar, é necessário: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Identificar a chave primária e também a coluna que possui dados repetidos (nesse exemplo "TELEFONES") e removê-los;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Construir uma outra tabela com o atributo em questão, no caso "TELEFONES". Mas não se esquecendo de fazer uma relação entre as duas tabelas: CLIENTE = {ID + ENDEREÇO} e TELEFONE (nova tabela) = {CLIENTE_ID + TELEFONE}.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323155" y="2674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060250"/>
                <a:gridCol w="1319125"/>
                <a:gridCol w="2878100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Telefones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(71)9999-9999, (71)98888-8888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Rua V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(71)9666-6666, (71)9555-5555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8795837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Rua XX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(71)9333-6666, (71)9333-5555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9"/>
          <p:cNvSpPr txBox="1"/>
          <p:nvPr/>
        </p:nvSpPr>
        <p:spPr>
          <a:xfrm>
            <a:off x="323155" y="2367171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9"/>
          <p:cNvGraphicFramePr/>
          <p:nvPr/>
        </p:nvGraphicFramePr>
        <p:xfrm>
          <a:off x="7028798" y="1141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982800"/>
                <a:gridCol w="139407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Rua I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Rua V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8795837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Rua XX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9"/>
          <p:cNvSpPr txBox="1"/>
          <p:nvPr/>
        </p:nvSpPr>
        <p:spPr>
          <a:xfrm>
            <a:off x="7040919" y="833588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9"/>
          <p:cNvGraphicFramePr/>
          <p:nvPr/>
        </p:nvGraphicFramePr>
        <p:xfrm>
          <a:off x="7326102" y="3219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{B8222F2A-2013-4A6E-90BA-5C9B18EC9834}</a:tableStyleId>
              </a:tblPr>
              <a:tblGrid>
                <a:gridCol w="1458125"/>
                <a:gridCol w="1768850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Cliente_ID*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Telefone*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(71)9999-9999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(71)98888-8888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(71)9666-6666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(71)9555-5555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8795837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(71)9333-6666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8795837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(71)9333-5555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9"/>
          <p:cNvSpPr txBox="1"/>
          <p:nvPr/>
        </p:nvSpPr>
        <p:spPr>
          <a:xfrm>
            <a:off x="7338223" y="2911838"/>
            <a:ext cx="11320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9"/>
          <p:cNvCxnSpPr/>
          <p:nvPr/>
        </p:nvCxnSpPr>
        <p:spPr>
          <a:xfrm flipH="1" rot="10800000">
            <a:off x="5906125" y="2008682"/>
            <a:ext cx="914400" cy="121093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9"/>
          <p:cNvCxnSpPr/>
          <p:nvPr/>
        </p:nvCxnSpPr>
        <p:spPr>
          <a:xfrm>
            <a:off x="5906125" y="3402767"/>
            <a:ext cx="1122673" cy="9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