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entury Schoolbook" panose="02040604050505020304" pitchFamily="18" charset="0"/>
      <p:regular r:id="rId33"/>
      <p:bold r:id="rId34"/>
      <p:italic r:id="rId35"/>
      <p:boldItalic r:id="rId36"/>
    </p:embeddedFont>
    <p:embeddedFont>
      <p:font typeface="Tahoma" panose="020B0604030504040204" pitchFamily="3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jlVzqr2hj2OPD0D5+Q594jPyUH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7F8B08-BA70-441E-B8A5-DADEEADE9021}" v="1" dt="2022-02-14T23:52:46.441"/>
  </p1510:revLst>
</p1510:revInfo>
</file>

<file path=ppt/tableStyles.xml><?xml version="1.0" encoding="utf-8"?>
<a:tblStyleLst xmlns:a="http://schemas.openxmlformats.org/drawingml/2006/main" def="{52FEAA4D-7AE7-4B68-A6C3-5CD4B9A8E05C}">
  <a:tblStyle styleId="{52FEAA4D-7AE7-4B68-A6C3-5CD4B9A8E05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ITA PINHEIRO" clId="Web-{A47F8B08-BA70-441E-B8A5-DADEEADE9021}"/>
    <pc:docChg chg="delSld">
      <pc:chgData name="TALITA PINHEIRO" userId="" providerId="" clId="Web-{A47F8B08-BA70-441E-B8A5-DADEEADE9021}" dt="2022-02-14T23:52:46.441" v="0"/>
      <pc:docMkLst>
        <pc:docMk/>
      </pc:docMkLst>
      <pc:sldChg chg="del">
        <pc:chgData name="TALITA PINHEIRO" userId="" providerId="" clId="Web-{A47F8B08-BA70-441E-B8A5-DADEEADE9021}" dt="2022-02-14T23:52:46.441" v="0"/>
        <pc:sldMkLst>
          <pc:docMk/>
          <pc:sldMk cId="3556073261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5" name="Google Shape;19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0" name="Google Shape;23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1" name="Google Shape;24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3" name="Google Shape;25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2" name="Google Shape;28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2" name="Google Shape;29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2" name="Google Shape;30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6" name="Google Shape;33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8" name="Google Shape;34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6" name="Google Shape;36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6" name="Google Shape;37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0" name="Google Shape;3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0" name="Google Shape;3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78437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5" name="Google Shape;17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3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33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4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5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35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38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8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419725" y="4683125"/>
            <a:ext cx="116023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dirty="0">
                <a:solidFill>
                  <a:srgbClr val="0070C0"/>
                </a:solidFill>
                <a:latin typeface="Century Schoolbook"/>
                <a:sym typeface="Century Schoolbook"/>
              </a:rPr>
              <a:t>Professor </a:t>
            </a:r>
            <a:r>
              <a:rPr lang="pt-BR" sz="2400" b="1" dirty="0" err="1">
                <a:solidFill>
                  <a:srgbClr val="0070C0"/>
                </a:solidFill>
                <a:latin typeface="Century Schoolbook"/>
                <a:sym typeface="Century Schoolbook"/>
              </a:rPr>
              <a:t>MSc</a:t>
            </a:r>
            <a:r>
              <a:rPr lang="pt-BR" sz="2400" b="1" dirty="0">
                <a:solidFill>
                  <a:srgbClr val="0070C0"/>
                </a:solidFill>
                <a:latin typeface="Century Schoolbook"/>
                <a:sym typeface="Century Schoolbook"/>
              </a:rPr>
              <a:t> Heleno Cardoso </a:t>
            </a:r>
            <a:r>
              <a:rPr lang="pt-BR" sz="2400" b="1" dirty="0">
                <a:solidFill>
                  <a:schemeClr val="dk1"/>
                </a:solidFill>
                <a:latin typeface="Century Schoolbook"/>
                <a:sym typeface="Century Schoolbook"/>
              </a:rPr>
              <a:t>– E-mail: helenocardosofilho@gmail.com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704850" y="2409825"/>
            <a:ext cx="1076166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Banco de Dados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Aula 01 – </a:t>
            </a:r>
            <a:r>
              <a:rPr lang="pt-BR" sz="3600" b="1" i="0" u="none" strike="noStrike" cap="none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 e </a:t>
            </a:r>
            <a:r>
              <a:rPr lang="pt-BR" sz="3600" b="1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de Domínio</a:t>
            </a:r>
            <a:endParaRPr sz="3600" b="1" i="0" u="none" strike="noStrike" cap="none" dirty="0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289" y="235691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318B88EC-7B3D-BF5A-E121-A2B2962CB683}"/>
              </a:ext>
            </a:extLst>
          </p:cNvPr>
          <p:cNvSpPr/>
          <p:nvPr/>
        </p:nvSpPr>
        <p:spPr>
          <a:xfrm>
            <a:off x="1274164" y="5432931"/>
            <a:ext cx="83475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Agradecimentos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 Professora Talita Rocha Pinheiro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0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1" name="Google Shape;191;p10"/>
          <p:cNvSpPr txBox="1"/>
          <p:nvPr/>
        </p:nvSpPr>
        <p:spPr>
          <a:xfrm>
            <a:off x="544134" y="1087427"/>
            <a:ext cx="11374064" cy="53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Objetivos de um SGBD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Isolar os usuários dos detalhes mais internos do banco de dados (abstração de dados);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Prover independência de dados às aplicações (estrutura física de armazenamento e à estratégia de acesso);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Vantagens: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rapidez na manipulação e no acesso à informação;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redução do esforço humano (desenvolvimento e utilização);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redução da redundância e da inconsistência de informações;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redução de problemas de integridade;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compartilhamento de dados;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aplicação automática de restrições de segurança;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controle integrado de informações distribuídas fisicamente.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1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1" name="Google Shape;201;p11"/>
          <p:cNvSpPr txBox="1"/>
          <p:nvPr/>
        </p:nvSpPr>
        <p:spPr>
          <a:xfrm>
            <a:off x="683619" y="947943"/>
            <a:ext cx="110890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Abstração de Dados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92DF7A4-12E6-A8F1-693A-C655114FC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59" y="1409608"/>
            <a:ext cx="8640263" cy="537238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2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12" name="Google Shape;212;p12"/>
          <p:cNvSpPr txBox="1"/>
          <p:nvPr/>
        </p:nvSpPr>
        <p:spPr>
          <a:xfrm>
            <a:off x="544134" y="916946"/>
            <a:ext cx="110890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Níveis de Abstração do Modelo de Domínio (</a:t>
            </a:r>
            <a:r>
              <a:rPr lang="pt-BR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Área do Negócio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2"/>
          <p:cNvSpPr/>
          <p:nvPr/>
        </p:nvSpPr>
        <p:spPr>
          <a:xfrm>
            <a:off x="556141" y="1747329"/>
            <a:ext cx="11191574" cy="3831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just">
              <a:buSzPts val="1800"/>
              <a:buAutoNum type="arabicPeriod"/>
            </a:pPr>
            <a:r>
              <a:rPr lang="pt-BR" sz="1800" b="1" dirty="0">
                <a:solidFill>
                  <a:schemeClr val="dk1"/>
                </a:solidFill>
              </a:rPr>
              <a:t>Nível conceitual: </a:t>
            </a:r>
            <a:r>
              <a:rPr lang="pt-BR" sz="1800" dirty="0">
                <a:solidFill>
                  <a:schemeClr val="dk1"/>
                </a:solidFill>
              </a:rPr>
              <a:t>descrever as entidades e suas inter-relações, independente de tecnologia e paradigma – </a:t>
            </a:r>
            <a:r>
              <a:rPr lang="pt-BR" sz="1800" b="1" dirty="0">
                <a:solidFill>
                  <a:schemeClr val="dk1"/>
                </a:solidFill>
              </a:rPr>
              <a:t>Artefato</a:t>
            </a:r>
            <a:r>
              <a:rPr lang="pt-BR" sz="1800" dirty="0">
                <a:solidFill>
                  <a:schemeClr val="dk1"/>
                </a:solidFill>
              </a:rPr>
              <a:t>: Modelo Conceitual;</a:t>
            </a:r>
          </a:p>
          <a:p>
            <a:pPr marL="342900" indent="-342900" algn="just">
              <a:buSzPts val="1800"/>
              <a:buAutoNum type="arabicPeriod"/>
            </a:pPr>
            <a:endParaRPr lang="pt-BR" sz="1800" dirty="0">
              <a:solidFill>
                <a:schemeClr val="dk1"/>
              </a:solidFill>
            </a:endParaRPr>
          </a:p>
          <a:p>
            <a:pPr marL="342900" indent="-342900" algn="just">
              <a:buSzPts val="1800"/>
              <a:buAutoNum type="arabicPeriod"/>
            </a:pPr>
            <a:r>
              <a:rPr lang="pt-B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Nível lógico: </a:t>
            </a:r>
            <a:r>
              <a:rPr lang="pt-BR" sz="1800" dirty="0">
                <a:solidFill>
                  <a:schemeClr val="dk1"/>
                </a:solidFill>
              </a:rPr>
              <a:t>descrever as entidades e suas inter-relações, independente de tecnologia e </a:t>
            </a:r>
            <a:r>
              <a:rPr lang="pt-BR" sz="1800" b="1" dirty="0">
                <a:solidFill>
                  <a:srgbClr val="FF0000"/>
                </a:solidFill>
              </a:rPr>
              <a:t>DEPENDENTE ao paradigma </a:t>
            </a:r>
            <a:r>
              <a:rPr lang="pt-BR" sz="1800" dirty="0">
                <a:solidFill>
                  <a:schemeClr val="dk1"/>
                </a:solidFill>
              </a:rPr>
              <a:t>– </a:t>
            </a:r>
            <a:r>
              <a:rPr lang="pt-BR" sz="1800" b="1" dirty="0">
                <a:solidFill>
                  <a:schemeClr val="dk1"/>
                </a:solidFill>
              </a:rPr>
              <a:t>Artefato</a:t>
            </a:r>
            <a:r>
              <a:rPr lang="pt-BR" sz="1800" dirty="0">
                <a:solidFill>
                  <a:schemeClr val="dk1"/>
                </a:solidFill>
              </a:rPr>
              <a:t>: Modelo Lógico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342900" indent="-342900" algn="just">
              <a:buSzPts val="1800"/>
              <a:buAutoNum type="arabicPeriod"/>
            </a:pPr>
            <a:endParaRPr lang="pt-BR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 algn="just">
              <a:buSzPts val="1800"/>
              <a:buAutoNum type="arabicPeriod"/>
            </a:pPr>
            <a:r>
              <a:rPr lang="pt-BR" sz="1800" b="1" dirty="0">
                <a:solidFill>
                  <a:schemeClr val="dk1"/>
                </a:solidFill>
              </a:rPr>
              <a:t>Nível físico: </a:t>
            </a:r>
            <a:r>
              <a:rPr lang="pt-BR" sz="1800" dirty="0">
                <a:solidFill>
                  <a:schemeClr val="dk1"/>
                </a:solidFill>
              </a:rPr>
              <a:t>descrever as entidades e suas inter-relações, </a:t>
            </a:r>
            <a:r>
              <a:rPr lang="pt-BR" sz="1800" b="1" dirty="0">
                <a:solidFill>
                  <a:srgbClr val="FF0000"/>
                </a:solidFill>
              </a:rPr>
              <a:t>DEPENDENTE</a:t>
            </a:r>
            <a:r>
              <a:rPr lang="pt-BR" sz="1800" dirty="0">
                <a:solidFill>
                  <a:schemeClr val="dk1"/>
                </a:solidFill>
              </a:rPr>
              <a:t> da tecnologia e </a:t>
            </a:r>
            <a:r>
              <a:rPr lang="pt-BR" sz="1800" b="1" dirty="0">
                <a:solidFill>
                  <a:srgbClr val="FF0000"/>
                </a:solidFill>
              </a:rPr>
              <a:t>DEPENDENTE</a:t>
            </a:r>
            <a:r>
              <a:rPr lang="pt-BR" sz="1800" dirty="0">
                <a:solidFill>
                  <a:schemeClr val="dk1"/>
                </a:solidFill>
              </a:rPr>
              <a:t> ao paradigma – </a:t>
            </a:r>
            <a:r>
              <a:rPr lang="pt-BR" sz="1800" b="1" dirty="0">
                <a:solidFill>
                  <a:schemeClr val="dk1"/>
                </a:solidFill>
              </a:rPr>
              <a:t>Artefato</a:t>
            </a:r>
            <a:r>
              <a:rPr lang="pt-BR" sz="1800" dirty="0">
                <a:solidFill>
                  <a:schemeClr val="dk1"/>
                </a:solidFill>
              </a:rPr>
              <a:t>: </a:t>
            </a:r>
            <a:r>
              <a:rPr lang="pt-BR" sz="1800" b="1" dirty="0">
                <a:solidFill>
                  <a:schemeClr val="dk1"/>
                </a:solidFill>
              </a:rPr>
              <a:t>DDL, </a:t>
            </a:r>
            <a:r>
              <a:rPr lang="pt-BR" sz="1800" b="1" dirty="0" err="1">
                <a:solidFill>
                  <a:schemeClr val="dk1"/>
                </a:solidFill>
              </a:rPr>
              <a:t>java</a:t>
            </a:r>
            <a:r>
              <a:rPr lang="pt-BR" sz="1800" b="1" dirty="0">
                <a:solidFill>
                  <a:schemeClr val="dk1"/>
                </a:solidFill>
              </a:rPr>
              <a:t>, C#, </a:t>
            </a:r>
            <a:r>
              <a:rPr lang="pt-BR" sz="1800" b="1" dirty="0" err="1">
                <a:solidFill>
                  <a:schemeClr val="dk1"/>
                </a:solidFill>
              </a:rPr>
              <a:t>etc</a:t>
            </a:r>
            <a:r>
              <a:rPr lang="pt-BR" sz="1800" dirty="0">
                <a:solidFill>
                  <a:schemeClr val="dk1"/>
                </a:solidFill>
              </a:rPr>
              <a:t>;</a:t>
            </a:r>
          </a:p>
          <a:p>
            <a:pPr marL="342900" indent="-342900" algn="just">
              <a:buSzPts val="1800"/>
              <a:buAutoNum type="arabicPeriod"/>
            </a:pPr>
            <a:endParaRPr lang="pt-BR" sz="1800" dirty="0">
              <a:solidFill>
                <a:schemeClr val="dk1"/>
              </a:solidFill>
            </a:endParaRPr>
          </a:p>
          <a:p>
            <a:pPr marL="342900" indent="-342900" algn="just">
              <a:buSzPts val="1800"/>
              <a:buAutoNum type="arabicPeriod"/>
            </a:pPr>
            <a:r>
              <a:rPr lang="pt-B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Nível de visão: </a:t>
            </a:r>
            <a:r>
              <a:rPr lang="pt-BR" sz="18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Programas de aplicação escondem detalhes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dos tipos de dados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Visões também podem 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esconder informações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(salário de empregado) por questões de 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segurança </a:t>
            </a:r>
            <a:r>
              <a:rPr lang="pt-BR" sz="1800" dirty="0">
                <a:solidFill>
                  <a:schemeClr val="dk1"/>
                </a:solidFill>
              </a:rPr>
              <a:t>– </a:t>
            </a:r>
            <a:r>
              <a:rPr lang="pt-BR" sz="1800" b="1" dirty="0">
                <a:solidFill>
                  <a:schemeClr val="dk1"/>
                </a:solidFill>
              </a:rPr>
              <a:t>Artefato</a:t>
            </a:r>
            <a:r>
              <a:rPr lang="pt-BR" sz="1800" dirty="0">
                <a:solidFill>
                  <a:schemeClr val="dk1"/>
                </a:solidFill>
              </a:rPr>
              <a:t>: DDL </a:t>
            </a:r>
            <a:r>
              <a:rPr lang="pt-BR" sz="1800" dirty="0" err="1">
                <a:solidFill>
                  <a:schemeClr val="dk1"/>
                </a:solidFill>
              </a:rPr>
              <a:t>Views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3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23" name="Google Shape;223;p13"/>
          <p:cNvSpPr txBox="1"/>
          <p:nvPr/>
        </p:nvSpPr>
        <p:spPr>
          <a:xfrm>
            <a:off x="519875" y="799024"/>
            <a:ext cx="110890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Linguagem de Definição de Dados (</a:t>
            </a:r>
            <a:r>
              <a:rPr lang="pt-BR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DDL</a:t>
            </a: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3"/>
          <p:cNvSpPr/>
          <p:nvPr/>
        </p:nvSpPr>
        <p:spPr>
          <a:xfrm>
            <a:off x="402956" y="1808905"/>
            <a:ext cx="11329261" cy="216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Um esquema de banco de dados é especificado por um conjunto de definições expressas por uma linguagem especial chamada </a:t>
            </a:r>
            <a:r>
              <a:rPr lang="pt-BR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linguagem de definição de dados (Data Definition Language);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resultado da compilação de comandos de uma DDL é o conjunto de tabelas que serão armazenadas no </a:t>
            </a:r>
            <a:r>
              <a:rPr lang="pt-BR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dicionário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(ou diretório) de dados;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3"/>
          <p:cNvSpPr/>
          <p:nvPr/>
        </p:nvSpPr>
        <p:spPr>
          <a:xfrm rot="-1082360">
            <a:off x="387458" y="4014061"/>
            <a:ext cx="635430" cy="588935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3"/>
          <p:cNvSpPr/>
          <p:nvPr/>
        </p:nvSpPr>
        <p:spPr>
          <a:xfrm>
            <a:off x="1203702" y="4193672"/>
            <a:ext cx="7692326" cy="161582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Um dicionário de dados contém metadados (dados sobre os dados);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Este dicionário (diretório) é consultado antes que os dados sejam lidos ou modificados no sistema de banco de dados;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4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6" name="Google Shape;236;p14"/>
          <p:cNvSpPr txBox="1"/>
          <p:nvPr/>
        </p:nvSpPr>
        <p:spPr>
          <a:xfrm>
            <a:off x="550872" y="1108990"/>
            <a:ext cx="110890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Linguagem de Manipulação de Dados (</a:t>
            </a:r>
            <a:r>
              <a:rPr lang="pt-BR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DML</a:t>
            </a: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4"/>
          <p:cNvSpPr/>
          <p:nvPr/>
        </p:nvSpPr>
        <p:spPr>
          <a:xfrm>
            <a:off x="862739" y="2134373"/>
            <a:ext cx="10001573" cy="272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Manipulação de dados significa: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busca da informação armazenada no BD;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inserção de novas informações no BD;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eliminação de informações do BD;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modificação dos dados armazenados no BD;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No nível físico precisamos definir algoritmos que permitam acesso eficiente aos dados;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5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519875" y="799024"/>
            <a:ext cx="110890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Linguagem de Manipulação de Dados (</a:t>
            </a:r>
            <a:r>
              <a:rPr lang="pt-BR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DML</a:t>
            </a: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5"/>
          <p:cNvSpPr/>
          <p:nvPr/>
        </p:nvSpPr>
        <p:spPr>
          <a:xfrm>
            <a:off x="692256" y="1805948"/>
            <a:ext cx="1066800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 consulta (QUERY) é um comando de busca de uma informação no BD;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parte da DML que busca informações é chamada </a:t>
            </a:r>
            <a:r>
              <a:rPr lang="pt-BR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LINGUAGEM DE CONSULTA;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5"/>
          <p:cNvSpPr/>
          <p:nvPr/>
        </p:nvSpPr>
        <p:spPr>
          <a:xfrm>
            <a:off x="2661800" y="3585296"/>
            <a:ext cx="49466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é a linguagem mais amplamente utilizada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"/>
          <p:cNvSpPr/>
          <p:nvPr/>
        </p:nvSpPr>
        <p:spPr>
          <a:xfrm>
            <a:off x="3146224" y="2889880"/>
            <a:ext cx="6235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Modelos de Dados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413" y="232757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/>
          <p:nvPr/>
        </p:nvSpPr>
        <p:spPr>
          <a:xfrm>
            <a:off x="3107125" y="2362200"/>
            <a:ext cx="5791200" cy="4572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Coleta e Análise de Requisitos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7"/>
          <p:cNvSpPr txBox="1"/>
          <p:nvPr/>
        </p:nvSpPr>
        <p:spPr>
          <a:xfrm>
            <a:off x="3513525" y="3581400"/>
            <a:ext cx="4572000" cy="4572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Projeto Conceitual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7"/>
          <p:cNvSpPr txBox="1"/>
          <p:nvPr/>
        </p:nvSpPr>
        <p:spPr>
          <a:xfrm>
            <a:off x="3615125" y="4572000"/>
            <a:ext cx="3454500" cy="4572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Projeto Lógico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7"/>
          <p:cNvSpPr txBox="1"/>
          <p:nvPr/>
        </p:nvSpPr>
        <p:spPr>
          <a:xfrm>
            <a:off x="3615125" y="5562600"/>
            <a:ext cx="3962400" cy="4572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Projeto Físico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6" name="Google Shape;266;p17"/>
          <p:cNvCxnSpPr/>
          <p:nvPr/>
        </p:nvCxnSpPr>
        <p:spPr>
          <a:xfrm>
            <a:off x="5484141" y="1943100"/>
            <a:ext cx="0" cy="4572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7" name="Google Shape;267;p17"/>
          <p:cNvCxnSpPr/>
          <p:nvPr/>
        </p:nvCxnSpPr>
        <p:spPr>
          <a:xfrm>
            <a:off x="5484141" y="2841625"/>
            <a:ext cx="0" cy="7317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8" name="Google Shape;268;p17"/>
          <p:cNvCxnSpPr/>
          <p:nvPr/>
        </p:nvCxnSpPr>
        <p:spPr>
          <a:xfrm>
            <a:off x="5484141" y="4046537"/>
            <a:ext cx="0" cy="5478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9" name="Google Shape;269;p17"/>
          <p:cNvCxnSpPr/>
          <p:nvPr/>
        </p:nvCxnSpPr>
        <p:spPr>
          <a:xfrm>
            <a:off x="5484141" y="5051425"/>
            <a:ext cx="0" cy="5493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0" name="Google Shape;270;p17"/>
          <p:cNvCxnSpPr/>
          <p:nvPr/>
        </p:nvCxnSpPr>
        <p:spPr>
          <a:xfrm>
            <a:off x="5484141" y="6057900"/>
            <a:ext cx="0" cy="639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1" name="Google Shape;271;p17"/>
          <p:cNvSpPr txBox="1"/>
          <p:nvPr/>
        </p:nvSpPr>
        <p:spPr>
          <a:xfrm>
            <a:off x="4427925" y="1447800"/>
            <a:ext cx="2436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Mini-mundo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7"/>
          <p:cNvSpPr txBox="1"/>
          <p:nvPr/>
        </p:nvSpPr>
        <p:spPr>
          <a:xfrm>
            <a:off x="5951925" y="2971800"/>
            <a:ext cx="3464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</a:t>
            </a:r>
            <a:r>
              <a:rPr lang="pt-B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pt-B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7"/>
          <p:cNvSpPr txBox="1"/>
          <p:nvPr/>
        </p:nvSpPr>
        <p:spPr>
          <a:xfrm>
            <a:off x="6053525" y="4038600"/>
            <a:ext cx="4036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Esquema</a:t>
            </a:r>
            <a:r>
              <a:rPr lang="pt-B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conceitual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7"/>
          <p:cNvSpPr txBox="1"/>
          <p:nvPr/>
        </p:nvSpPr>
        <p:spPr>
          <a:xfrm>
            <a:off x="6155125" y="5029200"/>
            <a:ext cx="3555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Esquema</a:t>
            </a:r>
            <a:r>
              <a:rPr lang="pt-B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lógico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7"/>
          <p:cNvSpPr txBox="1"/>
          <p:nvPr/>
        </p:nvSpPr>
        <p:spPr>
          <a:xfrm>
            <a:off x="6256725" y="6096000"/>
            <a:ext cx="321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pt-BR" sz="2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Esquema interno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7"/>
          <p:cNvSpPr txBox="1"/>
          <p:nvPr/>
        </p:nvSpPr>
        <p:spPr>
          <a:xfrm>
            <a:off x="5230283" y="-26987"/>
            <a:ext cx="14415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</a:pPr>
            <a:r>
              <a:rPr lang="pt-BR" sz="1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7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7"/>
          <p:cNvSpPr/>
          <p:nvPr/>
        </p:nvSpPr>
        <p:spPr>
          <a:xfrm>
            <a:off x="316396" y="220248"/>
            <a:ext cx="61110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Fases de um Projeto de BD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79" name="Google Shape;27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8"/>
          <p:cNvSpPr/>
          <p:nvPr/>
        </p:nvSpPr>
        <p:spPr>
          <a:xfrm>
            <a:off x="316396" y="220248"/>
            <a:ext cx="61110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Projeto BD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8" name="Google Shape;288;p18"/>
          <p:cNvSpPr/>
          <p:nvPr/>
        </p:nvSpPr>
        <p:spPr>
          <a:xfrm>
            <a:off x="266700" y="1720840"/>
            <a:ext cx="11544300" cy="43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processo de projetar a estrutura geral de um BD: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Projeto Conceitual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Descreve o banco de dados independente da implementação. Registra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quais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os dados que irão aparecer no banco e não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estes dados estão armazenados;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Projeto lógico – decidir o esquema do BD. Projeto do BD requer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encontrar uma “boa” coleção de tabelas: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- Decisão de negócio – quais atributos deveriam ser armazenados no BD?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Decisão de computação – quais tabelas devemos ter e como os atributos devem ser distribuídos 	entre estas várias tabelas?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Projeto físico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decidir o 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layout físico do BD;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9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9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Conceitual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8" name="Google Shape;298;p19"/>
          <p:cNvSpPr/>
          <p:nvPr/>
        </p:nvSpPr>
        <p:spPr>
          <a:xfrm>
            <a:off x="381000" y="1488639"/>
            <a:ext cx="11506200" cy="50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Exemplo de um modelo conceitual textual: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Cadastro de Clientes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Dados necessários: nome completo, tipo de pessoa (física ou jurídica), endereço, bairro, cidade, estado, telefone, e-mail, nome de contato.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Pedido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Dados necessários: código do produto, quantidade, código do cliente, código do vendedor.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Cadastro de Livros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Título, subtítulo, autor, editora,  número de páginas, preço de compra, já foi lido, ISBN, número de páginas, ano de publicação, número da edição...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2952" y="1837087"/>
            <a:ext cx="7210939" cy="2037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4723" y="4352573"/>
            <a:ext cx="821055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7488" y="5054939"/>
            <a:ext cx="821055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2996" y="5558521"/>
            <a:ext cx="821055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6248" y="6115113"/>
            <a:ext cx="8210550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/>
          <p:nvPr/>
        </p:nvSpPr>
        <p:spPr>
          <a:xfrm>
            <a:off x="891720" y="980234"/>
            <a:ext cx="27831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que usar BD?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1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Conceitual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08" name="Google Shape;308;p21"/>
          <p:cNvSpPr/>
          <p:nvPr/>
        </p:nvSpPr>
        <p:spPr>
          <a:xfrm>
            <a:off x="400050" y="1375886"/>
            <a:ext cx="11334600" cy="13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Compreende uma descrição das estruturas que serão armazenadas no banco e que resulta numa representação gráfica dos dados de uma maneira lógica, inclusive nomeando os componentes e ações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 exercem uns sobre os outros.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1"/>
          <p:cNvSpPr/>
          <p:nvPr/>
        </p:nvSpPr>
        <p:spPr>
          <a:xfrm>
            <a:off x="7258050" y="3810000"/>
            <a:ext cx="1809900" cy="8193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1"/>
          <p:cNvSpPr/>
          <p:nvPr/>
        </p:nvSpPr>
        <p:spPr>
          <a:xfrm>
            <a:off x="1981200" y="3810000"/>
            <a:ext cx="1447800" cy="8193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1"/>
          <p:cNvSpPr/>
          <p:nvPr/>
        </p:nvSpPr>
        <p:spPr>
          <a:xfrm>
            <a:off x="4514850" y="3771900"/>
            <a:ext cx="1524000" cy="914400"/>
          </a:xfrm>
          <a:prstGeom prst="diamond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1"/>
          <p:cNvSpPr/>
          <p:nvPr/>
        </p:nvSpPr>
        <p:spPr>
          <a:xfrm>
            <a:off x="2038350" y="5219700"/>
            <a:ext cx="304800" cy="304800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1"/>
          <p:cNvSpPr/>
          <p:nvPr/>
        </p:nvSpPr>
        <p:spPr>
          <a:xfrm>
            <a:off x="2076450" y="3105150"/>
            <a:ext cx="304800" cy="3048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1"/>
          <p:cNvSpPr/>
          <p:nvPr/>
        </p:nvSpPr>
        <p:spPr>
          <a:xfrm>
            <a:off x="2571750" y="5029200"/>
            <a:ext cx="304800" cy="3048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1"/>
          <p:cNvSpPr/>
          <p:nvPr/>
        </p:nvSpPr>
        <p:spPr>
          <a:xfrm>
            <a:off x="7829550" y="3105150"/>
            <a:ext cx="304800" cy="3048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6" name="Google Shape;316;p21"/>
          <p:cNvCxnSpPr>
            <a:stCxn id="313" idx="4"/>
          </p:cNvCxnSpPr>
          <p:nvPr/>
        </p:nvCxnSpPr>
        <p:spPr>
          <a:xfrm rot="5400000">
            <a:off x="2037600" y="3599700"/>
            <a:ext cx="381000" cy="1500"/>
          </a:xfrm>
          <a:prstGeom prst="bentConnector3">
            <a:avLst>
              <a:gd name="adj1" fmla="val 5020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7" name="Google Shape;317;p21"/>
          <p:cNvSpPr txBox="1"/>
          <p:nvPr/>
        </p:nvSpPr>
        <p:spPr>
          <a:xfrm>
            <a:off x="2171700" y="4076700"/>
            <a:ext cx="99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Produto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1"/>
          <p:cNvSpPr txBox="1"/>
          <p:nvPr/>
        </p:nvSpPr>
        <p:spPr>
          <a:xfrm>
            <a:off x="7296150" y="4057650"/>
            <a:ext cx="181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 de Produto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1"/>
          <p:cNvSpPr txBox="1"/>
          <p:nvPr/>
        </p:nvSpPr>
        <p:spPr>
          <a:xfrm>
            <a:off x="4781550" y="4057650"/>
            <a:ext cx="1095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do tipo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1"/>
          <p:cNvSpPr txBox="1"/>
          <p:nvPr/>
        </p:nvSpPr>
        <p:spPr>
          <a:xfrm>
            <a:off x="2400300" y="3086100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Preço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1"/>
          <p:cNvSpPr txBox="1"/>
          <p:nvPr/>
        </p:nvSpPr>
        <p:spPr>
          <a:xfrm>
            <a:off x="1543050" y="5600700"/>
            <a:ext cx="832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1"/>
          <p:cNvSpPr txBox="1"/>
          <p:nvPr/>
        </p:nvSpPr>
        <p:spPr>
          <a:xfrm>
            <a:off x="2743200" y="5334000"/>
            <a:ext cx="1095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Descrição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1"/>
          <p:cNvSpPr txBox="1"/>
          <p:nvPr/>
        </p:nvSpPr>
        <p:spPr>
          <a:xfrm>
            <a:off x="8134350" y="3086100"/>
            <a:ext cx="1095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Descrição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1"/>
          <p:cNvSpPr txBox="1"/>
          <p:nvPr/>
        </p:nvSpPr>
        <p:spPr>
          <a:xfrm>
            <a:off x="7810500" y="5334000"/>
            <a:ext cx="832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5" name="Google Shape;325;p21"/>
          <p:cNvCxnSpPr>
            <a:stCxn id="312" idx="0"/>
          </p:cNvCxnSpPr>
          <p:nvPr/>
        </p:nvCxnSpPr>
        <p:spPr>
          <a:xfrm rot="10800000" flipH="1">
            <a:off x="2190750" y="4610100"/>
            <a:ext cx="15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6" name="Google Shape;326;p21"/>
          <p:cNvCxnSpPr/>
          <p:nvPr/>
        </p:nvCxnSpPr>
        <p:spPr>
          <a:xfrm rot="5400000">
            <a:off x="2533694" y="4838744"/>
            <a:ext cx="381000" cy="1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7" name="Google Shape;327;p21"/>
          <p:cNvCxnSpPr/>
          <p:nvPr/>
        </p:nvCxnSpPr>
        <p:spPr>
          <a:xfrm rot="5400000">
            <a:off x="7791494" y="3600494"/>
            <a:ext cx="381000" cy="1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8" name="Google Shape;328;p21"/>
          <p:cNvSpPr/>
          <p:nvPr/>
        </p:nvSpPr>
        <p:spPr>
          <a:xfrm>
            <a:off x="7467600" y="5257800"/>
            <a:ext cx="304800" cy="304800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9" name="Google Shape;329;p21"/>
          <p:cNvCxnSpPr>
            <a:stCxn id="328" idx="0"/>
          </p:cNvCxnSpPr>
          <p:nvPr/>
        </p:nvCxnSpPr>
        <p:spPr>
          <a:xfrm rot="10800000" flipH="1">
            <a:off x="7620000" y="4648200"/>
            <a:ext cx="15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0" name="Google Shape;330;p21"/>
          <p:cNvCxnSpPr/>
          <p:nvPr/>
        </p:nvCxnSpPr>
        <p:spPr>
          <a:xfrm rot="10800000">
            <a:off x="3448156" y="4228994"/>
            <a:ext cx="1065900" cy="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1" name="Google Shape;331;p21"/>
          <p:cNvCxnSpPr/>
          <p:nvPr/>
        </p:nvCxnSpPr>
        <p:spPr>
          <a:xfrm rot="10800000">
            <a:off x="6038850" y="4229188"/>
            <a:ext cx="1219200" cy="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2" name="Google Shape;332;p21"/>
          <p:cNvSpPr/>
          <p:nvPr/>
        </p:nvSpPr>
        <p:spPr>
          <a:xfrm>
            <a:off x="514350" y="6211669"/>
            <a:ext cx="84963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Obs: O modelo lógico também pode ser representado assim: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TipoDeProduto (CodTipoProd, DescrTipoProd), </a:t>
            </a: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Produto (CodProd, DescrProd, PrecoProd, CodTipoProd)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3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Lógico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3"/>
          <p:cNvSpPr/>
          <p:nvPr/>
        </p:nvSpPr>
        <p:spPr>
          <a:xfrm>
            <a:off x="285750" y="1150888"/>
            <a:ext cx="112587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técnica de modelagem mais difundida é a 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abordagem entidade-relacionamento (ER). Nesta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técnica, um modelo conceitual é usualmente representado através de um diagrama, chamado 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diagrama entidade-relacionamento (DER).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4650" y="2095172"/>
            <a:ext cx="8362950" cy="4143669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3"/>
          <p:cNvSpPr txBox="1"/>
          <p:nvPr/>
        </p:nvSpPr>
        <p:spPr>
          <a:xfrm>
            <a:off x="304800" y="6229350"/>
            <a:ext cx="767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*Veremos com mais detalhe o Modelo Entidade-Relacionamento;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4"/>
          <p:cNvSpPr/>
          <p:nvPr/>
        </p:nvSpPr>
        <p:spPr>
          <a:xfrm>
            <a:off x="316396" y="2202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Lógico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 Farmácia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54" name="Google Shape;35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3475" y="2824163"/>
            <a:ext cx="207645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39038" y="1504950"/>
            <a:ext cx="195262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43800" y="4386263"/>
            <a:ext cx="220980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95763" y="1828800"/>
            <a:ext cx="113347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195763" y="4567238"/>
            <a:ext cx="1171575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9" name="Google Shape;359;p24"/>
          <p:cNvCxnSpPr>
            <a:stCxn id="354" idx="0"/>
            <a:endCxn id="357" idx="1"/>
          </p:cNvCxnSpPr>
          <p:nvPr/>
        </p:nvCxnSpPr>
        <p:spPr>
          <a:xfrm rot="-5400000">
            <a:off x="2819400" y="1447763"/>
            <a:ext cx="728700" cy="2024100"/>
          </a:xfrm>
          <a:prstGeom prst="bentConnector2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0" name="Google Shape;360;p24"/>
          <p:cNvCxnSpPr>
            <a:stCxn id="357" idx="3"/>
            <a:endCxn id="355" idx="1"/>
          </p:cNvCxnSpPr>
          <p:nvPr/>
        </p:nvCxnSpPr>
        <p:spPr>
          <a:xfrm>
            <a:off x="5329238" y="2095500"/>
            <a:ext cx="22098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1" name="Google Shape;361;p24"/>
          <p:cNvCxnSpPr>
            <a:stCxn id="356" idx="1"/>
            <a:endCxn id="358" idx="3"/>
          </p:cNvCxnSpPr>
          <p:nvPr/>
        </p:nvCxnSpPr>
        <p:spPr>
          <a:xfrm flipH="1">
            <a:off x="5367300" y="4857750"/>
            <a:ext cx="2176500" cy="6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2" name="Google Shape;362;p24"/>
          <p:cNvCxnSpPr>
            <a:stCxn id="358" idx="1"/>
            <a:endCxn id="354" idx="2"/>
          </p:cNvCxnSpPr>
          <p:nvPr/>
        </p:nvCxnSpPr>
        <p:spPr>
          <a:xfrm rot="10800000">
            <a:off x="2171663" y="4148250"/>
            <a:ext cx="2024100" cy="709500"/>
          </a:xfrm>
          <a:prstGeom prst="bentConnector2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63" name="Google Shape;363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6"/>
          <p:cNvSpPr/>
          <p:nvPr/>
        </p:nvSpPr>
        <p:spPr>
          <a:xfrm>
            <a:off x="278296" y="65839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Físico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2" name="Google Shape;372;p26"/>
          <p:cNvSpPr/>
          <p:nvPr/>
        </p:nvSpPr>
        <p:spPr>
          <a:xfrm>
            <a:off x="419100" y="1779538"/>
            <a:ext cx="11010900" cy="30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 uma descrição de um banco de dados no nível de abstração visto pelo usuário do SGBD. Assim, esse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depende do SGBD que está sendo usado.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 modelo são detalhados os componentes  da estrutura física do banco, como tabelas, campos, tipos de valores, índices, etc.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Nesse estágio estamos prontos para criar o banco de dados propriamente dito, usando o SGBD preferido.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7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Físico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496059" y="1091684"/>
            <a:ext cx="457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 de tabelas em um BD Relacional.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3" name="Google Shape;383;p27"/>
          <p:cNvGraphicFramePr/>
          <p:nvPr/>
        </p:nvGraphicFramePr>
        <p:xfrm>
          <a:off x="419100" y="2243666"/>
          <a:ext cx="2766200" cy="1112550"/>
        </p:xfrm>
        <a:graphic>
          <a:graphicData uri="http://schemas.openxmlformats.org/drawingml/2006/table">
            <a:tbl>
              <a:tblPr firstRow="1" bandRow="1">
                <a:noFill/>
                <a:tableStyleId>{52FEAA4D-7AE7-4B68-A6C3-5CD4B9A8E05C}</a:tableStyleId>
              </a:tblPr>
              <a:tblGrid>
                <a:gridCol w="8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Código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Descrição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Computador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Impressora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4" name="Google Shape;384;p27"/>
          <p:cNvGraphicFramePr/>
          <p:nvPr/>
        </p:nvGraphicFramePr>
        <p:xfrm>
          <a:off x="3365500" y="3691466"/>
          <a:ext cx="8128000" cy="1854250"/>
        </p:xfrm>
        <a:graphic>
          <a:graphicData uri="http://schemas.openxmlformats.org/drawingml/2006/table">
            <a:tbl>
              <a:tblPr firstRow="1" bandRow="1">
                <a:noFill/>
                <a:tableStyleId>{52FEAA4D-7AE7-4B68-A6C3-5CD4B9A8E05C}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Código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Descrição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Preço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CódigodoTipo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Desktop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1.200,00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Laptop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1.600,00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Impr. Jato Tinta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300,00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40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Impr. Laser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500,00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5" name="Google Shape;385;p27"/>
          <p:cNvSpPr txBox="1"/>
          <p:nvPr/>
        </p:nvSpPr>
        <p:spPr>
          <a:xfrm>
            <a:off x="10267950" y="3219450"/>
            <a:ext cx="106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Produto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7"/>
          <p:cNvSpPr txBox="1"/>
          <p:nvPr/>
        </p:nvSpPr>
        <p:spPr>
          <a:xfrm>
            <a:off x="400050" y="1714500"/>
            <a:ext cx="193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 de produto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7" name="Google Shape;38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28"/>
          <p:cNvGrpSpPr/>
          <p:nvPr/>
        </p:nvGrpSpPr>
        <p:grpSpPr>
          <a:xfrm>
            <a:off x="1650974" y="1296983"/>
            <a:ext cx="9628632" cy="1493836"/>
            <a:chOff x="3200400" y="7086600"/>
            <a:chExt cx="10287000" cy="1390650"/>
          </a:xfrm>
        </p:grpSpPr>
        <p:sp>
          <p:nvSpPr>
            <p:cNvPr id="393" name="Google Shape;393;p28"/>
            <p:cNvSpPr txBox="1"/>
            <p:nvPr/>
          </p:nvSpPr>
          <p:spPr>
            <a:xfrm>
              <a:off x="3200400" y="7086600"/>
              <a:ext cx="2514600" cy="1143000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pt-BR" sz="24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Empregado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8"/>
            <p:cNvSpPr txBox="1"/>
            <p:nvPr/>
          </p:nvSpPr>
          <p:spPr>
            <a:xfrm>
              <a:off x="10744200" y="7086600"/>
              <a:ext cx="2743200" cy="1143000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pt-BR" sz="24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Projeto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6629400" y="7105650"/>
              <a:ext cx="3132000" cy="1371600"/>
            </a:xfrm>
            <a:prstGeom prst="diamond">
              <a:avLst/>
            </a:prstGeom>
            <a:solidFill>
              <a:srgbClr val="BFBFB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pt-BR" sz="20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trabalha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6" name="Google Shape;396;p28"/>
            <p:cNvCxnSpPr/>
            <p:nvPr/>
          </p:nvCxnSpPr>
          <p:spPr>
            <a:xfrm>
              <a:off x="9601200" y="7772400"/>
              <a:ext cx="1143000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7" name="Google Shape;397;p28"/>
            <p:cNvCxnSpPr/>
            <p:nvPr/>
          </p:nvCxnSpPr>
          <p:spPr>
            <a:xfrm>
              <a:off x="5715000" y="7772400"/>
              <a:ext cx="914400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398" name="Google Shape;398;p28"/>
          <p:cNvCxnSpPr/>
          <p:nvPr/>
        </p:nvCxnSpPr>
        <p:spPr>
          <a:xfrm flipH="1">
            <a:off x="1437183" y="2566987"/>
            <a:ext cx="6435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9" name="Google Shape;399;p28"/>
          <p:cNvSpPr/>
          <p:nvPr/>
        </p:nvSpPr>
        <p:spPr>
          <a:xfrm>
            <a:off x="1223433" y="3057525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00" name="Google Shape;400;p28"/>
          <p:cNvCxnSpPr/>
          <p:nvPr/>
        </p:nvCxnSpPr>
        <p:spPr>
          <a:xfrm flipH="1">
            <a:off x="2294649" y="2566987"/>
            <a:ext cx="2136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1" name="Google Shape;401;p28"/>
          <p:cNvSpPr/>
          <p:nvPr/>
        </p:nvSpPr>
        <p:spPr>
          <a:xfrm>
            <a:off x="2080683" y="3057525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02" name="Google Shape;402;p28"/>
          <p:cNvCxnSpPr/>
          <p:nvPr/>
        </p:nvCxnSpPr>
        <p:spPr>
          <a:xfrm>
            <a:off x="3363383" y="2566987"/>
            <a:ext cx="2136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3" name="Google Shape;403;p28"/>
          <p:cNvSpPr/>
          <p:nvPr/>
        </p:nvSpPr>
        <p:spPr>
          <a:xfrm>
            <a:off x="3577167" y="3057525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4" name="Google Shape;404;p28"/>
          <p:cNvSpPr txBox="1"/>
          <p:nvPr/>
        </p:nvSpPr>
        <p:spPr>
          <a:xfrm>
            <a:off x="368300" y="3549650"/>
            <a:ext cx="12828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matricula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8"/>
          <p:cNvSpPr txBox="1"/>
          <p:nvPr/>
        </p:nvSpPr>
        <p:spPr>
          <a:xfrm>
            <a:off x="1866900" y="3549650"/>
            <a:ext cx="8553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nome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8"/>
          <p:cNvSpPr txBox="1"/>
          <p:nvPr/>
        </p:nvSpPr>
        <p:spPr>
          <a:xfrm>
            <a:off x="3149600" y="3549650"/>
            <a:ext cx="1011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salário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8"/>
          <p:cNvSpPr txBox="1"/>
          <p:nvPr/>
        </p:nvSpPr>
        <p:spPr>
          <a:xfrm>
            <a:off x="6786033" y="3303587"/>
            <a:ext cx="8571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horas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8" name="Google Shape;408;p28"/>
          <p:cNvCxnSpPr/>
          <p:nvPr/>
        </p:nvCxnSpPr>
        <p:spPr>
          <a:xfrm>
            <a:off x="6786033" y="2566987"/>
            <a:ext cx="2136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9" name="Google Shape;409;p28"/>
          <p:cNvSpPr/>
          <p:nvPr/>
        </p:nvSpPr>
        <p:spPr>
          <a:xfrm>
            <a:off x="6999816" y="3057525"/>
            <a:ext cx="2160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0" name="Google Shape;410;p28"/>
          <p:cNvSpPr txBox="1"/>
          <p:nvPr/>
        </p:nvSpPr>
        <p:spPr>
          <a:xfrm>
            <a:off x="4218516" y="1338262"/>
            <a:ext cx="6435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1..N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8"/>
          <p:cNvSpPr txBox="1"/>
          <p:nvPr/>
        </p:nvSpPr>
        <p:spPr>
          <a:xfrm>
            <a:off x="7857067" y="2320925"/>
            <a:ext cx="6411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1..N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8"/>
          <p:cNvSpPr txBox="1"/>
          <p:nvPr/>
        </p:nvSpPr>
        <p:spPr>
          <a:xfrm>
            <a:off x="5518149" y="-26987"/>
            <a:ext cx="18120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</a:pPr>
            <a:r>
              <a:rPr lang="pt-BR" sz="1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3" name="Google Shape;413;p28"/>
          <p:cNvCxnSpPr/>
          <p:nvPr/>
        </p:nvCxnSpPr>
        <p:spPr>
          <a:xfrm flipH="1">
            <a:off x="8974633" y="2501900"/>
            <a:ext cx="6435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4" name="Google Shape;414;p28"/>
          <p:cNvSpPr/>
          <p:nvPr/>
        </p:nvSpPr>
        <p:spPr>
          <a:xfrm>
            <a:off x="8760882" y="2992437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15" name="Google Shape;415;p28"/>
          <p:cNvCxnSpPr/>
          <p:nvPr/>
        </p:nvCxnSpPr>
        <p:spPr>
          <a:xfrm flipH="1">
            <a:off x="9832099" y="2501900"/>
            <a:ext cx="2136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6" name="Google Shape;416;p28"/>
          <p:cNvSpPr/>
          <p:nvPr/>
        </p:nvSpPr>
        <p:spPr>
          <a:xfrm>
            <a:off x="9618133" y="2992437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17" name="Google Shape;417;p28"/>
          <p:cNvCxnSpPr/>
          <p:nvPr/>
        </p:nvCxnSpPr>
        <p:spPr>
          <a:xfrm>
            <a:off x="10900833" y="2501900"/>
            <a:ext cx="2136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8" name="Google Shape;418;p28"/>
          <p:cNvSpPr/>
          <p:nvPr/>
        </p:nvSpPr>
        <p:spPr>
          <a:xfrm>
            <a:off x="11114616" y="2992437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9" name="Google Shape;419;p28"/>
          <p:cNvSpPr txBox="1"/>
          <p:nvPr/>
        </p:nvSpPr>
        <p:spPr>
          <a:xfrm>
            <a:off x="8320616" y="3455987"/>
            <a:ext cx="9483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sigla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8"/>
          <p:cNvSpPr txBox="1"/>
          <p:nvPr/>
        </p:nvSpPr>
        <p:spPr>
          <a:xfrm>
            <a:off x="9404349" y="3484562"/>
            <a:ext cx="8553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8"/>
          <p:cNvSpPr txBox="1"/>
          <p:nvPr/>
        </p:nvSpPr>
        <p:spPr>
          <a:xfrm>
            <a:off x="10687049" y="3484562"/>
            <a:ext cx="15048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orcamento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2" name="Google Shape;422;p28"/>
          <p:cNvGrpSpPr/>
          <p:nvPr/>
        </p:nvGrpSpPr>
        <p:grpSpPr>
          <a:xfrm>
            <a:off x="1780536" y="4645363"/>
            <a:ext cx="9328688" cy="1752676"/>
            <a:chOff x="6400800" y="11144250"/>
            <a:chExt cx="6916800" cy="2514600"/>
          </a:xfrm>
        </p:grpSpPr>
        <p:sp>
          <p:nvSpPr>
            <p:cNvPr id="423" name="Google Shape;423;p28"/>
            <p:cNvSpPr txBox="1"/>
            <p:nvPr/>
          </p:nvSpPr>
          <p:spPr>
            <a:xfrm>
              <a:off x="6400800" y="11371262"/>
              <a:ext cx="2514600" cy="915900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pt-BR" sz="24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Empregado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4" name="Google Shape;424;p28"/>
            <p:cNvCxnSpPr/>
            <p:nvPr/>
          </p:nvCxnSpPr>
          <p:spPr>
            <a:xfrm>
              <a:off x="7543800" y="12287250"/>
              <a:ext cx="0" cy="13716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5" name="Google Shape;425;p28"/>
            <p:cNvCxnSpPr/>
            <p:nvPr/>
          </p:nvCxnSpPr>
          <p:spPr>
            <a:xfrm>
              <a:off x="7543800" y="13658850"/>
              <a:ext cx="3886200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26" name="Google Shape;426;p28"/>
            <p:cNvSpPr/>
            <p:nvPr/>
          </p:nvSpPr>
          <p:spPr>
            <a:xfrm>
              <a:off x="10058400" y="11144250"/>
              <a:ext cx="3259200" cy="1371600"/>
            </a:xfrm>
            <a:prstGeom prst="diamond">
              <a:avLst/>
            </a:prstGeom>
            <a:solidFill>
              <a:srgbClr val="BFBFB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pt-BR" sz="20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supervisiona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7" name="Google Shape;427;p28"/>
            <p:cNvCxnSpPr/>
            <p:nvPr/>
          </p:nvCxnSpPr>
          <p:spPr>
            <a:xfrm rot="10800000">
              <a:off x="11430000" y="12515850"/>
              <a:ext cx="0" cy="11430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8" name="Google Shape;428;p28"/>
            <p:cNvCxnSpPr/>
            <p:nvPr/>
          </p:nvCxnSpPr>
          <p:spPr>
            <a:xfrm>
              <a:off x="8915400" y="11830050"/>
              <a:ext cx="1143000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9" name="Google Shape;429;p28"/>
          <p:cNvSpPr txBox="1"/>
          <p:nvPr/>
        </p:nvSpPr>
        <p:spPr>
          <a:xfrm>
            <a:off x="5403849" y="4732337"/>
            <a:ext cx="6435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0..N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8"/>
          <p:cNvSpPr txBox="1"/>
          <p:nvPr/>
        </p:nvSpPr>
        <p:spPr>
          <a:xfrm flipH="1">
            <a:off x="3695600" y="5591175"/>
            <a:ext cx="5589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0..1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8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28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Relacionamentos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8"/>
          <p:cNvSpPr txBox="1"/>
          <p:nvPr/>
        </p:nvSpPr>
        <p:spPr>
          <a:xfrm>
            <a:off x="5518149" y="-26987"/>
            <a:ext cx="18120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</a:pPr>
            <a:r>
              <a:rPr lang="pt-BR" sz="1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28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 dirty="0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Dinâmica</a:t>
            </a:r>
            <a:r>
              <a:rPr lang="pt-BR" sz="3200" b="1" i="0" u="none" strike="noStrike" cap="none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– IDE SQL</a:t>
            </a:r>
            <a:endParaRPr sz="3200" b="1" i="0" u="none" strike="noStrike" cap="none" dirty="0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" name="Google Shape;405;p28">
            <a:extLst>
              <a:ext uri="{FF2B5EF4-FFF2-40B4-BE49-F238E27FC236}">
                <a16:creationId xmlns:a16="http://schemas.microsoft.com/office/drawing/2014/main" id="{C8CEBF46-212F-C05E-5992-026B8263C7EE}"/>
              </a:ext>
            </a:extLst>
          </p:cNvPr>
          <p:cNvSpPr txBox="1"/>
          <p:nvPr/>
        </p:nvSpPr>
        <p:spPr>
          <a:xfrm>
            <a:off x="316396" y="1371599"/>
            <a:ext cx="11735696" cy="454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3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Acessar as URLS (conteúdo, prática e exercícios):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endParaRPr lang="pt-BR" sz="32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indent="-342900">
              <a:buClr>
                <a:schemeClr val="dk1"/>
              </a:buClr>
              <a:buSzPts val="1800"/>
              <a:buFont typeface="Tahoma"/>
              <a:buAutoNum type="arabicPeriod"/>
            </a:pPr>
            <a:r>
              <a:rPr lang="pt-BR" sz="3200" b="0" i="0" u="none" strike="noStrike" cap="none" dirty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w3schools.com/</a:t>
            </a:r>
            <a:r>
              <a:rPr lang="pt-BR" sz="3200" b="0" i="0" u="none" strike="noStrike" cap="none" dirty="0" err="1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sql</a:t>
            </a:r>
            <a:r>
              <a:rPr lang="pt-BR" sz="3200" b="0" i="0" u="none" strike="noStrike" cap="none" dirty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/</a:t>
            </a:r>
          </a:p>
          <a:p>
            <a:pPr marL="342900" indent="-342900">
              <a:buClr>
                <a:schemeClr val="dk1"/>
              </a:buClr>
              <a:buSzPts val="1800"/>
              <a:buFont typeface="Tahoma"/>
              <a:buAutoNum type="arabicPeriod"/>
            </a:pPr>
            <a:endParaRPr lang="pt-BR" sz="32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AutoNum type="arabicPeriod"/>
            </a:pPr>
            <a:r>
              <a:rPr lang="pt-BR" sz="3200" dirty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sqliteonline.com/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AutoNum type="arabicPeriod"/>
            </a:pPr>
            <a:endParaRPr lang="pt-BR" sz="32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AutoNum type="arabicPeriod"/>
            </a:pPr>
            <a:r>
              <a:rPr lang="pt-BR" sz="3200" dirty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sqlfiddle.com/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AutoNum type="arabicPeriod"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607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Introdução: Antes do BD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559632" y="1040932"/>
            <a:ext cx="1108902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Sistemas de arquivos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Em uma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fábrica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 os dados em sistemas de arquivos:</a:t>
            </a:r>
            <a:endParaRPr sz="1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5036" y="2371241"/>
            <a:ext cx="7716780" cy="3668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219700" y="1062050"/>
            <a:ext cx="8282100" cy="52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Sistemas de arquivos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dados não integrados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Mesmo objeto da realidade é representado várias vezes na base de dados.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Exemplo: teclado, monitor e mouse;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Redundância não controlada de dados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Não há gerência automática da redundância;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Redundância leva 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• inconsistência dos dados;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• redigitação de informações;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• dificuldade de extração de informações;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Dados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pouco confiáveis e de baixa disponibilidade;</a:t>
            </a:r>
            <a:endParaRPr sz="1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6427300" y="3158350"/>
            <a:ext cx="5373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-Tolerância a falhas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Falta de luz, erro de disco, interrupção de funcionamento, etc;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Cópias? restauração do estado anterior? Consistência da base?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Segurança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Acesso diferenciado por tipo de usuário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509755" y="1133356"/>
            <a:ext cx="11089029" cy="5724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Sistemas de arquivos - DESVANTAGENS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Desvantagens de usar sistema de arquivos para armazenar dados: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Redundância e inconsistência de dados: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Vários formatos de arquivos, duplicação de informação em diferentes arquivos;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Dificuldade no acesso aos dados: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Necessidade de escrever um novo programa para realizar cada nova tarefa;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Isolamento de dados – vários arquivos e formatos de arquivos;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Problemas de integridade: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Restrições de integridade (ex: saldo&gt;0)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Adicionar código apropriado nos vários programas de aplicação;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Difícil adicionar novas restrições ou modificar as restrições existentes;</a:t>
            </a:r>
            <a:endParaRPr sz="1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466642" y="947943"/>
            <a:ext cx="11725358" cy="53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Sistemas de arquivos - DESVANTAGENS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Problemas de atomicidade: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Falhas podem deixar o BD em um estado inconsistente, com parte das modificações realizadas;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Acesso concorrente por múltiplos usuários: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Acesso concorrente necessário para melhor desempenho;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Acesso concorrente não controlado pode levar à inconsistências;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Ex: 2 pessoas lendo um saldo e atualizando ao mesmo tempo;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SBD oferecem soluções para todos os problemas citados acima</a:t>
            </a:r>
            <a:endParaRPr sz="1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7" name="Google Shape;157;p7"/>
          <p:cNvSpPr txBox="1"/>
          <p:nvPr/>
        </p:nvSpPr>
        <p:spPr>
          <a:xfrm>
            <a:off x="528635" y="1087428"/>
            <a:ext cx="110890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Banco de Dados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762336" y="1700656"/>
            <a:ext cx="95750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uma fábrica com os dados em bancos de dados: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1748" y="2499102"/>
            <a:ext cx="6467475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9" name="Google Shape;169;p8"/>
          <p:cNvSpPr txBox="1"/>
          <p:nvPr/>
        </p:nvSpPr>
        <p:spPr>
          <a:xfrm>
            <a:off x="482141" y="963441"/>
            <a:ext cx="110890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Gerenciamento de Banco de Dados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963815" y="1561171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BD de uma fábrica: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6601" y="2205356"/>
            <a:ext cx="6453413" cy="4133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1" name="Google Shape;181;p9"/>
          <p:cNvSpPr txBox="1"/>
          <p:nvPr/>
        </p:nvSpPr>
        <p:spPr>
          <a:xfrm>
            <a:off x="480442" y="1102930"/>
            <a:ext cx="11400689" cy="5032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 Gerenciador de Bancos de Dados (SGBD)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Um SGBD (Sistema Gerenciador de Banco de Dados) consiste em uma coleção de dados inter-relacionados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em um conjunto de programas para acessá-los;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SGBDs são projetados para gerenciar grandes grupos de informações;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O gerenciamento envolve: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definição de estruturas para o armazenamento da informação;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fornecimento de mecanismos para manipular as informações;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Quando vários usuários acessam os dados o SGBD precisa garantir a INTEGRIDADE dos dados, evitando resultados anômalos;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1533</Words>
  <Application>Microsoft Office PowerPoint</Application>
  <PresentationFormat>Widescreen</PresentationFormat>
  <Paragraphs>296</Paragraphs>
  <Slides>26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Century Schoolbook</vt:lpstr>
      <vt:lpstr>Tahoma</vt:lpstr>
      <vt:lpstr>Calibri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TECNOASP</dc:creator>
  <cp:lastModifiedBy>Heleno Cardoso</cp:lastModifiedBy>
  <cp:revision>14</cp:revision>
  <dcterms:modified xsi:type="dcterms:W3CDTF">2023-08-25T19:45:08Z</dcterms:modified>
</cp:coreProperties>
</file>