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Schoolbook" panose="02040604050505020304" pitchFamily="18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CYFhN961nq8ROqMCYdsLcWey2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69B6D-FDC5-4EB5-8BD0-3AD0F01BE609}">
  <a:tblStyle styleId="{D0469B6D-FDC5-4EB5-8BD0-3AD0F01BE6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a5dddf354_0_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ea5dddf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a5dddf354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gea5dddf35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a5dddf35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gea5dddf35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3" name="Google Shape;48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Aula 02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Cardinalidade e Chave</a:t>
            </a:r>
            <a:endParaRPr sz="36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entury Schoolbook"/>
              <a:cs typeface="Times New Roman" panose="02020603050405020304" pitchFamily="18" charset="0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20EC3589-07B0-D9B7-C953-146D4C9B37B2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90DC35CA-5803-1216-9A23-A8FC0BDE55D2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440250" y="1502050"/>
            <a:ext cx="11298300" cy="2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dirty="0" err="1">
                <a:latin typeface="Arial"/>
                <a:ea typeface="Arial"/>
                <a:cs typeface="Arial"/>
                <a:sym typeface="Arial"/>
              </a:rPr>
              <a:t>Um_para_Muitos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(1:N): 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de uma entidade A está associada a qualquer número de instâncias da entidade B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Porém, uma instância da entidade B pode estar associada, no máximo, a uma instância da entidade 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3043742" y="4619625"/>
            <a:ext cx="9312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440243" y="4619625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2"/>
          <p:cNvCxnSpPr/>
          <p:nvPr/>
        </p:nvCxnSpPr>
        <p:spPr>
          <a:xfrm>
            <a:off x="999042" y="4992688"/>
            <a:ext cx="2417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2"/>
          <p:cNvCxnSpPr/>
          <p:nvPr/>
        </p:nvCxnSpPr>
        <p:spPr>
          <a:xfrm>
            <a:off x="999042" y="4992688"/>
            <a:ext cx="2417100" cy="247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2"/>
          <p:cNvCxnSpPr/>
          <p:nvPr/>
        </p:nvCxnSpPr>
        <p:spPr>
          <a:xfrm rot="10800000" flipH="1">
            <a:off x="999042" y="5703838"/>
            <a:ext cx="2417100" cy="31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2"/>
          <p:cNvCxnSpPr/>
          <p:nvPr/>
        </p:nvCxnSpPr>
        <p:spPr>
          <a:xfrm rot="10800000" flipH="1">
            <a:off x="999042" y="5423038"/>
            <a:ext cx="2417100" cy="3126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2"/>
          <p:cNvCxnSpPr/>
          <p:nvPr/>
        </p:nvCxnSpPr>
        <p:spPr>
          <a:xfrm>
            <a:off x="999042" y="5735639"/>
            <a:ext cx="2417100" cy="123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2"/>
          <p:cNvSpPr txBox="1"/>
          <p:nvPr/>
        </p:nvSpPr>
        <p:spPr>
          <a:xfrm>
            <a:off x="3230009" y="439420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812776" y="4365625"/>
            <a:ext cx="370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1966359" y="6107114"/>
            <a:ext cx="5589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/>
          <p:nvPr/>
        </p:nvSpPr>
        <p:spPr>
          <a:xfrm>
            <a:off x="10090158" y="4239080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5630779" y="4239080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7846568" y="4201300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5702968" y="4503542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10420857" y="4484652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8042088" y="4484652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2"/>
          <p:cNvCxnSpPr/>
          <p:nvPr/>
        </p:nvCxnSpPr>
        <p:spPr>
          <a:xfrm rot="10800000">
            <a:off x="6940748" y="4654550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12"/>
          <p:cNvCxnSpPr/>
          <p:nvPr/>
        </p:nvCxnSpPr>
        <p:spPr>
          <a:xfrm rot="10800000">
            <a:off x="9082458" y="4654737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12"/>
          <p:cNvSpPr txBox="1"/>
          <p:nvPr/>
        </p:nvSpPr>
        <p:spPr>
          <a:xfrm>
            <a:off x="6436800" y="5325925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pode gerenciar vários projetos.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7161798" y="4280040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9768641" y="4312125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>
            <a:spLocks noGrp="1"/>
          </p:cNvSpPr>
          <p:nvPr>
            <p:ph type="body" idx="1"/>
          </p:nvPr>
        </p:nvSpPr>
        <p:spPr>
          <a:xfrm>
            <a:off x="318050" y="1556025"/>
            <a:ext cx="114363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Muitos_para_Um (N:1):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da entidade A está associada a uma instância de B;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Porém, uma instância de B pode estar associada a qualquer número de instâncias de A;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666293" y="4172364"/>
            <a:ext cx="9312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2899376" y="4172363"/>
            <a:ext cx="929100" cy="15288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3"/>
          <p:cNvCxnSpPr/>
          <p:nvPr/>
        </p:nvCxnSpPr>
        <p:spPr>
          <a:xfrm>
            <a:off x="1225092" y="4543838"/>
            <a:ext cx="20469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13"/>
          <p:cNvCxnSpPr/>
          <p:nvPr/>
        </p:nvCxnSpPr>
        <p:spPr>
          <a:xfrm rot="10800000" flipH="1">
            <a:off x="1345742" y="4543914"/>
            <a:ext cx="1926300" cy="3714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13"/>
          <p:cNvCxnSpPr/>
          <p:nvPr/>
        </p:nvCxnSpPr>
        <p:spPr>
          <a:xfrm>
            <a:off x="1225093" y="4791489"/>
            <a:ext cx="1860600" cy="123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1225093" y="5162963"/>
            <a:ext cx="1860600" cy="1254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13"/>
          <p:cNvCxnSpPr/>
          <p:nvPr/>
        </p:nvCxnSpPr>
        <p:spPr>
          <a:xfrm rot="10800000" flipH="1">
            <a:off x="1225093" y="4915175"/>
            <a:ext cx="1860600" cy="373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13"/>
          <p:cNvSpPr txBox="1"/>
          <p:nvPr/>
        </p:nvSpPr>
        <p:spPr>
          <a:xfrm>
            <a:off x="1781775" y="5659850"/>
            <a:ext cx="558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975326" y="3777075"/>
            <a:ext cx="370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3197826" y="3732625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/>
          <p:nvPr/>
        </p:nvSpPr>
        <p:spPr>
          <a:xfrm>
            <a:off x="9512642" y="4166891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5053263" y="4166891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7269052" y="4129111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5125452" y="4431353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9843341" y="4412463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 txBox="1"/>
          <p:nvPr/>
        </p:nvSpPr>
        <p:spPr>
          <a:xfrm>
            <a:off x="7464572" y="4412463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3"/>
          <p:cNvCxnSpPr/>
          <p:nvPr/>
        </p:nvCxnSpPr>
        <p:spPr>
          <a:xfrm rot="10800000">
            <a:off x="6363232" y="4582361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13"/>
          <p:cNvCxnSpPr/>
          <p:nvPr/>
        </p:nvCxnSpPr>
        <p:spPr>
          <a:xfrm rot="10800000">
            <a:off x="8504942" y="4582548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13"/>
          <p:cNvSpPr txBox="1"/>
          <p:nvPr/>
        </p:nvSpPr>
        <p:spPr>
          <a:xfrm>
            <a:off x="5859284" y="5253736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Um funcionário gerencia apenas um projeto.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pode ser gerenciado por vários funcionários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 txBox="1"/>
          <p:nvPr/>
        </p:nvSpPr>
        <p:spPr>
          <a:xfrm>
            <a:off x="6584282" y="4207851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9191125" y="4239936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>
            <a:spLocks noGrp="1"/>
          </p:cNvSpPr>
          <p:nvPr>
            <p:ph type="body" idx="1"/>
          </p:nvPr>
        </p:nvSpPr>
        <p:spPr>
          <a:xfrm>
            <a:off x="427350" y="1427925"/>
            <a:ext cx="11337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Muitos_para_Muitos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(N:M): 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da entidade A está associada a qualquer número de instâncias da entidade B, e vice-versa.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524634" y="3705814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3128134" y="3705814"/>
            <a:ext cx="9312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14"/>
          <p:cNvCxnSpPr/>
          <p:nvPr/>
        </p:nvCxnSpPr>
        <p:spPr>
          <a:xfrm>
            <a:off x="1083435" y="4077288"/>
            <a:ext cx="2231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4"/>
          <p:cNvCxnSpPr/>
          <p:nvPr/>
        </p:nvCxnSpPr>
        <p:spPr>
          <a:xfrm>
            <a:off x="1083435" y="4077289"/>
            <a:ext cx="2231100" cy="619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4"/>
          <p:cNvCxnSpPr/>
          <p:nvPr/>
        </p:nvCxnSpPr>
        <p:spPr>
          <a:xfrm>
            <a:off x="1083435" y="4324938"/>
            <a:ext cx="2231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14"/>
          <p:cNvCxnSpPr/>
          <p:nvPr/>
        </p:nvCxnSpPr>
        <p:spPr>
          <a:xfrm flipH="1">
            <a:off x="1083302" y="4324939"/>
            <a:ext cx="2231100" cy="49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14"/>
          <p:cNvCxnSpPr/>
          <p:nvPr/>
        </p:nvCxnSpPr>
        <p:spPr>
          <a:xfrm rot="10800000" flipH="1">
            <a:off x="1083435" y="4077214"/>
            <a:ext cx="2231100" cy="619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1267584" y="4448764"/>
            <a:ext cx="2046900" cy="49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4"/>
          <p:cNvCxnSpPr/>
          <p:nvPr/>
        </p:nvCxnSpPr>
        <p:spPr>
          <a:xfrm rot="10800000" flipH="1">
            <a:off x="1267584" y="4448851"/>
            <a:ext cx="2046900" cy="49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14"/>
          <p:cNvSpPr txBox="1"/>
          <p:nvPr/>
        </p:nvSpPr>
        <p:spPr>
          <a:xfrm>
            <a:off x="2012651" y="5193300"/>
            <a:ext cx="9291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897167" y="3332750"/>
            <a:ext cx="3705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3500668" y="3332750"/>
            <a:ext cx="372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328208" y="6169181"/>
            <a:ext cx="866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OBS.: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uso de “zero” (0:1) ou (0:N)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4"/>
          <p:cNvSpPr/>
          <p:nvPr/>
        </p:nvSpPr>
        <p:spPr>
          <a:xfrm>
            <a:off x="9512642" y="4166891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5053263" y="4166891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7269052" y="4129111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5125452" y="4431353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9843341" y="4412463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7464572" y="4412463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4"/>
          <p:cNvCxnSpPr/>
          <p:nvPr/>
        </p:nvCxnSpPr>
        <p:spPr>
          <a:xfrm rot="10800000">
            <a:off x="6363232" y="4582361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 rot="10800000">
            <a:off x="8504942" y="4582548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14"/>
          <p:cNvSpPr txBox="1"/>
          <p:nvPr/>
        </p:nvSpPr>
        <p:spPr>
          <a:xfrm>
            <a:off x="5859284" y="5253736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gerencia vários projetos.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é gerenciado por vários funcionários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6584282" y="4207851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9191125" y="4239936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316396" y="622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Exemplos em Sala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7" name="Google Shape;3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/>
          <p:nvPr/>
        </p:nvSpPr>
        <p:spPr>
          <a:xfrm>
            <a:off x="380998" y="1646789"/>
            <a:ext cx="11089257" cy="47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Um aluno realiza vários trabalhos. Um trabalho é realizado por um ou mais alunos;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N:M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Um diretor dirige no máximo um departamento. Um departamento tem no máximo um diretor;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Um autor escreve vários livros. Um livro pode ser escrito por vários autores;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1:N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Uma equipe é composta por vários jogadores. Um jogador joga apenas em uma equipe;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N:M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Um cliente realiza várias encomendas. Uma encomenda diz respeito apenas a um cliente;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1:N</a:t>
            </a:r>
          </a:p>
          <a:p>
            <a:pPr lvl="0" algn="just">
              <a:lnSpc>
                <a:spcPct val="150000"/>
              </a:lnSpc>
              <a:spcBef>
                <a:spcPts val="560"/>
              </a:spcBef>
              <a:buSzPts val="14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560"/>
              </a:spcBef>
              <a:buSzPts val="1400"/>
            </a:pPr>
            <a:r>
              <a:rPr lang="pt-BR" sz="1800" dirty="0">
                <a:solidFill>
                  <a:schemeClr val="dk1"/>
                </a:solidFill>
              </a:rPr>
              <a:t>6.Um funcionário gerencia apenas um projeto. Um projeto pode ser gerenciado por vários funcionários; </a:t>
            </a:r>
            <a:r>
              <a:rPr lang="pt-BR" sz="1800" b="1" dirty="0">
                <a:solidFill>
                  <a:srgbClr val="FF0000"/>
                </a:solidFill>
              </a:rPr>
              <a:t>N:1</a:t>
            </a:r>
            <a:endParaRPr sz="1800" b="1" i="0" u="none" strike="noStrike" cap="none" dirty="0">
              <a:solidFill>
                <a:srgbClr val="FF0000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6"/>
          <p:cNvGrpSpPr/>
          <p:nvPr/>
        </p:nvGrpSpPr>
        <p:grpSpPr>
          <a:xfrm>
            <a:off x="1650974" y="2496197"/>
            <a:ext cx="9628632" cy="1493836"/>
            <a:chOff x="3200400" y="7086600"/>
            <a:chExt cx="10287000" cy="1390650"/>
          </a:xfrm>
        </p:grpSpPr>
        <p:sp>
          <p:nvSpPr>
            <p:cNvPr id="364" name="Google Shape;364;p16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16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16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69" name="Google Shape;369;p16"/>
          <p:cNvCxnSpPr/>
          <p:nvPr/>
        </p:nvCxnSpPr>
        <p:spPr>
          <a:xfrm flipH="1">
            <a:off x="1437183" y="3766201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" name="Google Shape;370;p16"/>
          <p:cNvSpPr/>
          <p:nvPr/>
        </p:nvSpPr>
        <p:spPr>
          <a:xfrm>
            <a:off x="1223433" y="4256739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1" name="Google Shape;371;p16"/>
          <p:cNvCxnSpPr/>
          <p:nvPr/>
        </p:nvCxnSpPr>
        <p:spPr>
          <a:xfrm flipH="1">
            <a:off x="2294649" y="3766201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2" name="Google Shape;372;p16"/>
          <p:cNvSpPr/>
          <p:nvPr/>
        </p:nvSpPr>
        <p:spPr>
          <a:xfrm>
            <a:off x="2080683" y="4256739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3" name="Google Shape;373;p16"/>
          <p:cNvCxnSpPr/>
          <p:nvPr/>
        </p:nvCxnSpPr>
        <p:spPr>
          <a:xfrm>
            <a:off x="3363383" y="3766201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16"/>
          <p:cNvSpPr/>
          <p:nvPr/>
        </p:nvSpPr>
        <p:spPr>
          <a:xfrm>
            <a:off x="3577167" y="4256739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368300" y="4748864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866900" y="4748864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149600" y="4748864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6786033" y="4502801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16"/>
          <p:cNvCxnSpPr/>
          <p:nvPr/>
        </p:nvCxnSpPr>
        <p:spPr>
          <a:xfrm>
            <a:off x="6786033" y="3766201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p16"/>
          <p:cNvSpPr/>
          <p:nvPr/>
        </p:nvSpPr>
        <p:spPr>
          <a:xfrm>
            <a:off x="6999816" y="4256739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4218516" y="2537476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7857067" y="3520139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6"/>
          <p:cNvCxnSpPr/>
          <p:nvPr/>
        </p:nvCxnSpPr>
        <p:spPr>
          <a:xfrm flipH="1">
            <a:off x="8974633" y="3701114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16"/>
          <p:cNvSpPr/>
          <p:nvPr/>
        </p:nvSpPr>
        <p:spPr>
          <a:xfrm>
            <a:off x="8760882" y="4191651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6" name="Google Shape;386;p16"/>
          <p:cNvCxnSpPr/>
          <p:nvPr/>
        </p:nvCxnSpPr>
        <p:spPr>
          <a:xfrm flipH="1">
            <a:off x="9832099" y="3701114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7" name="Google Shape;387;p16"/>
          <p:cNvSpPr/>
          <p:nvPr/>
        </p:nvSpPr>
        <p:spPr>
          <a:xfrm>
            <a:off x="9618133" y="4191651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8" name="Google Shape;388;p16"/>
          <p:cNvCxnSpPr/>
          <p:nvPr/>
        </p:nvCxnSpPr>
        <p:spPr>
          <a:xfrm>
            <a:off x="10900833" y="3701114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16"/>
          <p:cNvSpPr/>
          <p:nvPr/>
        </p:nvSpPr>
        <p:spPr>
          <a:xfrm>
            <a:off x="11114616" y="4191651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16"/>
          <p:cNvSpPr txBox="1"/>
          <p:nvPr/>
        </p:nvSpPr>
        <p:spPr>
          <a:xfrm>
            <a:off x="8320616" y="4655201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9404349" y="4683776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10687049" y="4683776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 Mínima e Máxima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a5dddf354_0_0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a5dddf354_0_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ea5dddf35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ea5dddf354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Notação Cardinalidade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gea5dddf354_0_0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476" y="1319841"/>
            <a:ext cx="5273615" cy="263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ea5dddf354_0_0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6060" y="4178086"/>
            <a:ext cx="6179386" cy="238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 txBox="1">
            <a:spLocks noGrp="1"/>
          </p:cNvSpPr>
          <p:nvPr>
            <p:ph type="body" idx="1"/>
          </p:nvPr>
        </p:nvSpPr>
        <p:spPr>
          <a:xfrm>
            <a:off x="384525" y="1509200"/>
            <a:ext cx="11201700" cy="5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entidades que são dependentes de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existência (ou de identificação) de um outra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outra classe de restrição;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existência de uma instância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 da existência de uma outra instância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então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(instância subordinada) é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 de existência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(instância dominante)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a entidade que contém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fraca com relação à entidade que contém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Então, se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removido,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 o será;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72554" y="603915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Entidades Fracas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body" idx="1"/>
          </p:nvPr>
        </p:nvSpPr>
        <p:spPr>
          <a:xfrm>
            <a:off x="228175" y="1104800"/>
            <a:ext cx="11667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distinguir as instâncias de uma entidade?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 Banco de Dados, isto é feito através dos atributos das entidades que formam as chamadas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chaves de identificação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 instância de uma entidade deve ter uma chave de identificação, que deve ter um valor único e não nulo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Este atributo é usado para identificar unicamente um registro da tabela.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Ex.: Matrícula, CPF, código, Renavam, Chassi...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Diferenciamos um atributo chave dos demais atributos colocando um * (asterisco) antes do nome do atributo ou sublinhando este.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23" name="Google Shape;4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20"/>
          <p:cNvGraphicFramePr/>
          <p:nvPr/>
        </p:nvGraphicFramePr>
        <p:xfrm>
          <a:off x="5890375" y="5418466"/>
          <a:ext cx="1830125" cy="1112550"/>
        </p:xfrm>
        <a:graphic>
          <a:graphicData uri="http://schemas.openxmlformats.org/drawingml/2006/table">
            <a:tbl>
              <a:tblPr>
                <a:noFill/>
                <a:tableStyleId>{D0469B6D-FDC5-4EB5-8BD0-3AD0F01BE609}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Aluno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*CPF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>
            <a:spLocks noGrp="1"/>
          </p:cNvSpPr>
          <p:nvPr>
            <p:ph type="body" idx="1"/>
          </p:nvPr>
        </p:nvSpPr>
        <p:spPr>
          <a:xfrm>
            <a:off x="371725" y="1371600"/>
            <a:ext cx="11633700" cy="4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pt-BR" sz="1800" i="0" u="none" strike="noStrike" cap="none" dirty="0" err="1">
                <a:latin typeface="Arial"/>
                <a:ea typeface="Arial"/>
                <a:cs typeface="Arial"/>
                <a:sym typeface="Arial"/>
              </a:rPr>
              <a:t>superchaves</a:t>
            </a:r>
            <a:r>
              <a:rPr lang="pt-BR" sz="1800" i="0" u="none" strike="noStrike" cap="none" dirty="0">
                <a:latin typeface="Arial"/>
                <a:ea typeface="Arial"/>
                <a:cs typeface="Arial"/>
                <a:sym typeface="Arial"/>
              </a:rPr>
              <a:t> mínimas (que não têm nenhum subconjunto) são chamadas </a:t>
            </a:r>
            <a:r>
              <a:rPr lang="pt-BR" sz="1800" i="1" u="none" strike="noStrike" cap="none" dirty="0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pt-BR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chaves candidatas</a:t>
            </a:r>
            <a:r>
              <a:rPr lang="pt-BR" sz="1800" i="1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180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 dirty="0">
                <a:latin typeface="Arial"/>
                <a:ea typeface="Arial"/>
                <a:cs typeface="Arial"/>
                <a:sym typeface="Arial"/>
              </a:rPr>
              <a:t> Empregado: matricula,</a:t>
            </a: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 dirty="0">
                <a:latin typeface="Arial"/>
                <a:ea typeface="Arial"/>
                <a:cs typeface="Arial"/>
                <a:sym typeface="Arial"/>
              </a:rPr>
              <a:t>nome, </a:t>
            </a:r>
            <a:r>
              <a:rPr lang="pt-BR" sz="1800" i="0" u="none" strike="noStrike" cap="none" dirty="0" err="1">
                <a:latin typeface="Arial"/>
                <a:ea typeface="Arial"/>
                <a:cs typeface="Arial"/>
                <a:sym typeface="Arial"/>
              </a:rPr>
              <a:t>endereco</a:t>
            </a: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8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 dirty="0" err="1"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lang="pt-BR" sz="1800" i="0" u="none" strike="noStrike" cap="none" dirty="0">
                <a:latin typeface="Arial"/>
                <a:ea typeface="Arial"/>
                <a:cs typeface="Arial"/>
                <a:sym typeface="Arial"/>
              </a:rPr>
              <a:t>, identidade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chave candidata escolhida pelo projetista para identificar as instâncias é chamada de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80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Empregado: matricula</a:t>
            </a: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Chave de identificação composta: é uma chave formada por mais de um atributo;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18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 Cenário: sistema de controle de multas de trânsito.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228175" y="291094"/>
            <a:ext cx="923061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 – </a:t>
            </a: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Alternativa/Primária/Estrangeira</a:t>
            </a:r>
            <a:endParaRPr sz="32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>
            <a:spLocks noGrp="1"/>
          </p:cNvSpPr>
          <p:nvPr>
            <p:ph type="body" idx="1"/>
          </p:nvPr>
        </p:nvSpPr>
        <p:spPr>
          <a:xfrm>
            <a:off x="356175" y="966000"/>
            <a:ext cx="113040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Cenário: sistema de controle de multas de trânsito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Premissas: 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multa está relacionada a um carro”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“carros devem ser de propriedades de pessoas que tenham carteira de habilitação”	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“carteiras de habilitação são emitidas pelo DETRAN de cada estado”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Composta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2" name="Google Shape;4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5304" y="3188712"/>
            <a:ext cx="4458000" cy="33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F070D01-821F-319C-8353-41EEBA16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67" y="1091346"/>
            <a:ext cx="9016562" cy="56063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416508" y="391514"/>
            <a:ext cx="90762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Regras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 txBox="1">
            <a:spLocks noGrp="1"/>
          </p:cNvSpPr>
          <p:nvPr>
            <p:ph type="body" idx="1"/>
          </p:nvPr>
        </p:nvSpPr>
        <p:spPr>
          <a:xfrm>
            <a:off x="531450" y="1924425"/>
            <a:ext cx="11129100" cy="252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“Toda instância de uma entidade possui um valor para chave de identificação própria da entidade”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 valor da chave de identificação própria para uma instância é único e não nulo dentro da entidade”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 valor da chave de identificação própria de uma instância não pode ser modificado”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 txBox="1"/>
          <p:nvPr/>
        </p:nvSpPr>
        <p:spPr>
          <a:xfrm>
            <a:off x="360947" y="1371601"/>
            <a:ext cx="11333747" cy="632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Utilizada para permitir o relacionamento entre entidades. Utiliza-se na entidade mais fraca ou de menor importância no relacionamento.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DICAS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Relacionamento 1 para 1: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estrangeira na entidade fraca ou a de menor importância no relacionamento (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Funcionário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Cônjuge, chave estrangeira em Cônjuge);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 1 para m: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estrangeira no lado m;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Relacionamento m para n: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chaves de cada entidade serão copiadas para o relacionamento, sendo primárias e estrangeiras, ao mesmo tempo, no relacionamento;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a5dddf354_0_84"/>
          <p:cNvSpPr txBox="1"/>
          <p:nvPr/>
        </p:nvSpPr>
        <p:spPr>
          <a:xfrm>
            <a:off x="5518151" y="-26988"/>
            <a:ext cx="2703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ea5dddf354_0_8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468" name="Google Shape;468;gea5dddf354_0_84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9" name="Google Shape;469;gea5dddf354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ea5dddf354_0_84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9467" y="3314277"/>
            <a:ext cx="7631500" cy="26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584B8F-1C23-CE5A-A531-6A2C2C18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05" y="1597723"/>
            <a:ext cx="8394492" cy="143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a5dddf354_0_93"/>
          <p:cNvSpPr txBox="1"/>
          <p:nvPr/>
        </p:nvSpPr>
        <p:spPr>
          <a:xfrm>
            <a:off x="5518151" y="-26988"/>
            <a:ext cx="2703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ea5dddf354_0_9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478" name="Google Shape;478;gea5dddf354_0_93"/>
          <p:cNvSpPr txBox="1"/>
          <p:nvPr/>
        </p:nvSpPr>
        <p:spPr>
          <a:xfrm>
            <a:off x="324427" y="399575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 (</a:t>
            </a: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CNPJ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9" name="Google Shape;479;gea5dddf354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ea5dddf354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888" y="1549005"/>
            <a:ext cx="8924747" cy="312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</a:t>
            </a:r>
            <a:r>
              <a:rPr lang="pt-BR"/>
              <a:t>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8"/>
          <p:cNvSpPr/>
          <p:nvPr/>
        </p:nvSpPr>
        <p:spPr>
          <a:xfrm>
            <a:off x="452885" y="1704297"/>
            <a:ext cx="11089257" cy="439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Insira no modelo ER elaborado a cardinalidade (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Máxima e Mínima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das entidades presentes.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80;gea5dddf354_0_93">
            <a:extLst>
              <a:ext uri="{FF2B5EF4-FFF2-40B4-BE49-F238E27FC236}">
                <a16:creationId xmlns:a16="http://schemas.microsoft.com/office/drawing/2014/main" id="{E73314E5-29E9-8855-272A-3348621177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839" y="2491776"/>
            <a:ext cx="8924747" cy="312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16396" y="220248"/>
            <a:ext cx="8421204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</a:t>
            </a: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Modelo Conceitual</a:t>
            </a: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409754" y="1905582"/>
            <a:ext cx="10988616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 </a:t>
            </a:r>
            <a:r>
              <a:rPr lang="pt-BR" sz="1800" dirty="0">
                <a:solidFill>
                  <a:schemeClr val="dk1"/>
                </a:solidFill>
              </a:rPr>
              <a:t>em </a:t>
            </a:r>
            <a:r>
              <a:rPr lang="pt-BR" sz="1800" b="1" dirty="0">
                <a:solidFill>
                  <a:schemeClr val="dk1"/>
                </a:solidFill>
              </a:rPr>
              <a:t>EQUIPE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1800" dirty="0" err="1">
                <a:solidFill>
                  <a:schemeClr val="dk1"/>
                </a:solidFill>
              </a:rPr>
              <a:t>truck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Conversem entre si para coleta e levantamento de requisitos;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textual do banco de dados apresentando quais dados irão aparecer no banco de dados.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316396" y="220248"/>
            <a:ext cx="8421204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</a:t>
            </a: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Modelo Conceitual</a:t>
            </a:r>
            <a:endParaRPr sz="32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452885" y="170429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graficamente um diagrama com os dados de uma maneira lógica, inclusive nomeando os componentes e ações que exercem uns sobre os outros.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149" name="Google Shape;149;p7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7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54" name="Google Shape;154;p7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7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7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7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7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7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7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7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179" name="Google Shape;179;p7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7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2" name="Google Shape;182;p7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7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" name="Google Shape;185;p7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1"/>
          </p:nvPr>
        </p:nvSpPr>
        <p:spPr>
          <a:xfrm>
            <a:off x="342725" y="1259450"/>
            <a:ext cx="10799700" cy="53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regras do negócio;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Caracterizam as restrições nas quais 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 entre entidades estão submetidos;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“Todo empregado deve estar lotado num departamento”;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“Existe Cliente que não foi recomendado por Cliente”;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Nota Fiscal deve ter pelo menos um item discriminado”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multa deve estar associada a um carro”;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“Existe carro sem multa associada”;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65375" y="233375"/>
            <a:ext cx="9076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body" idx="1"/>
          </p:nvPr>
        </p:nvSpPr>
        <p:spPr>
          <a:xfrm>
            <a:off x="384300" y="1795575"/>
            <a:ext cx="11198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Podemos caracterizar um relacionamento em termos 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4508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AutoNum type="arabicPeriod"/>
            </a:pPr>
            <a:r>
              <a:rPr lang="pt-BR" sz="1800" i="1" u="none" strike="noStrike" cap="none">
                <a:latin typeface="Arial"/>
                <a:ea typeface="Arial"/>
                <a:cs typeface="Arial"/>
                <a:sym typeface="Arial"/>
              </a:rPr>
              <a:t>Cardinalidade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: quantidade de instâncias que podem participar do relacionamento</a:t>
            </a:r>
            <a:endParaRPr/>
          </a:p>
          <a:p>
            <a:pPr marL="971550" marR="0" lvl="1" indent="-3365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4508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AutoNum type="arabicPeriod"/>
            </a:pPr>
            <a:r>
              <a:rPr lang="pt-BR" sz="1800" i="1" u="none" strike="noStrike" cap="none">
                <a:latin typeface="Arial"/>
                <a:ea typeface="Arial"/>
                <a:cs typeface="Arial"/>
                <a:sym typeface="Arial"/>
              </a:rPr>
              <a:t>Totalidade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: obrigatoriedade da ocorrência do relacionamento entre as entidades envolvidas.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96800" y="625700"/>
            <a:ext cx="9076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335446" y="372648"/>
            <a:ext cx="79322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sz="24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419100" y="1460838"/>
            <a:ext cx="107823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 –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quantidade de ocorrências de uma entidade que poderá estar associada a outra entidade.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Um vendedor pode vender  apenas um tipo de produto? Ou dois? Ou três?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produto pode ser vendido por apenas um vendedor, ou por todos?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7448550" y="4171950"/>
            <a:ext cx="1809750" cy="8191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2171700" y="4171950"/>
            <a:ext cx="1447800" cy="8191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705350" y="4133850"/>
            <a:ext cx="1524000" cy="9144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2362200" y="4438650"/>
            <a:ext cx="1172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7848600" y="441960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5029200" y="4419600"/>
            <a:ext cx="8387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0"/>
          <p:cNvCxnSpPr/>
          <p:nvPr/>
        </p:nvCxnSpPr>
        <p:spPr>
          <a:xfrm rot="10800000">
            <a:off x="3638550" y="4591050"/>
            <a:ext cx="1066006" cy="7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0"/>
          <p:cNvCxnSpPr/>
          <p:nvPr/>
        </p:nvCxnSpPr>
        <p:spPr>
          <a:xfrm rot="10800000">
            <a:off x="6229350" y="459105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495300" y="1589050"/>
            <a:ext cx="11091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Um_para_Um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(1:1): 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de uma entidade A está associada a no máximo a uma instância de uma entidade B, e vice-versa.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249726" y="3915500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3296543" y="3915500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1808526" y="4286975"/>
            <a:ext cx="16743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1994792" y="4536213"/>
            <a:ext cx="14880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11"/>
          <p:cNvCxnSpPr/>
          <p:nvPr/>
        </p:nvCxnSpPr>
        <p:spPr>
          <a:xfrm>
            <a:off x="1994792" y="4660038"/>
            <a:ext cx="14880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1994792" y="4907688"/>
            <a:ext cx="16743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1994792" y="5031513"/>
            <a:ext cx="16743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11"/>
          <p:cNvSpPr txBox="1"/>
          <p:nvPr/>
        </p:nvSpPr>
        <p:spPr>
          <a:xfrm>
            <a:off x="1435993" y="366785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3296542" y="366785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2365208" y="5402988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/>
          <p:nvPr/>
        </p:nvSpPr>
        <p:spPr>
          <a:xfrm>
            <a:off x="10090158" y="4239080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5630779" y="4239080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7846568" y="4201300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702968" y="4503542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0420857" y="4484652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042088" y="4484652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/>
          <p:nvPr/>
        </p:nvCxnSpPr>
        <p:spPr>
          <a:xfrm rot="10800000">
            <a:off x="6940748" y="4654550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11"/>
          <p:cNvCxnSpPr/>
          <p:nvPr/>
        </p:nvCxnSpPr>
        <p:spPr>
          <a:xfrm rot="10800000">
            <a:off x="9082458" y="4654737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11"/>
          <p:cNvSpPr txBox="1"/>
          <p:nvPr/>
        </p:nvSpPr>
        <p:spPr>
          <a:xfrm>
            <a:off x="6436800" y="5325925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pode gerenciar apenas um projeto.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161798" y="4280040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9768641" y="4312125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1390</Words>
  <Application>Microsoft Office PowerPoint</Application>
  <PresentationFormat>Widescreen</PresentationFormat>
  <Paragraphs>320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Times New Roman</vt:lpstr>
      <vt:lpstr>Arial</vt:lpstr>
      <vt:lpstr>Calibri</vt:lpstr>
      <vt:lpstr>Tahoma</vt:lpstr>
      <vt:lpstr>Century Schoolbook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20</cp:revision>
  <dcterms:modified xsi:type="dcterms:W3CDTF">2023-08-25T19:44:50Z</dcterms:modified>
</cp:coreProperties>
</file>